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23" r:id="rId1"/>
  </p:sldMasterIdLst>
  <p:notesMasterIdLst>
    <p:notesMasterId r:id="rId11"/>
  </p:notesMasterIdLst>
  <p:sldIdLst>
    <p:sldId id="256" r:id="rId2"/>
    <p:sldId id="258" r:id="rId3"/>
    <p:sldId id="257" r:id="rId4"/>
    <p:sldId id="259" r:id="rId5"/>
    <p:sldId id="262" r:id="rId6"/>
    <p:sldId id="264" r:id="rId7"/>
    <p:sldId id="263" r:id="rId8"/>
    <p:sldId id="260" r:id="rId9"/>
    <p:sldId id="261" r:id="rId10"/>
  </p:sldIdLst>
  <p:sldSz cx="12192000" cy="6858000"/>
  <p:notesSz cx="6858000" cy="9144000"/>
  <p:embeddedFontLst>
    <p:embeddedFont>
      <p:font typeface="Calibri" pitchFamily="34" charset="0"/>
      <p:regular r:id="rId12"/>
      <p:bold r:id="rId13"/>
      <p:italic r:id="rId14"/>
      <p:boldItalic r:id="rId15"/>
    </p:embeddedFont>
    <p:embeddedFont>
      <p:font typeface="Trebuchet MS" pitchFamily="34" charset="0"/>
      <p:regular r:id="rId16"/>
      <p:bold r:id="rId17"/>
      <p:italic r:id="rId18"/>
      <p:boldItalic r:id="rId19"/>
    </p:embeddedFont>
    <p:embeddedFont>
      <p:font typeface="Arial Rounded MT Bold" pitchFamily="34" charset="0"/>
      <p:regular r:id="rId20"/>
    </p:embeddedFont>
    <p:embeddedFont>
      <p:font typeface="B Zar" pitchFamily="2" charset="-78"/>
      <p:regular r:id="rId21"/>
      <p:bold r:id="rId22"/>
    </p:embeddedFont>
    <p:embeddedFont>
      <p:font typeface="B Nazanin" pitchFamily="2" charset="-78"/>
      <p:regular r:id="rId23"/>
      <p:bold r:id="rId24"/>
    </p:embeddedFont>
    <p:embeddedFont>
      <p:font typeface="B Titr" pitchFamily="2" charset="-78"/>
      <p:bold r:id="rId25"/>
    </p:embeddedFont>
  </p:embeddedFontLst>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94660"/>
  </p:normalViewPr>
  <p:slideViewPr>
    <p:cSldViewPr snapToGrid="0">
      <p:cViewPr varScale="1">
        <p:scale>
          <a:sx n="74" d="100"/>
          <a:sy n="74" d="100"/>
        </p:scale>
        <p:origin x="-60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4EE17-7F80-4A3C-99C4-330F4864B418}" type="datetimeFigureOut">
              <a:rPr lang="en-US" smtClean="0"/>
              <a:t>11/17/2020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0DD427-F871-4E49-89D3-6FE69923B566}" type="slidenum">
              <a:rPr lang="en-US" smtClean="0"/>
              <a:t>‹#›</a:t>
            </a:fld>
            <a:endParaRPr lang="en-US"/>
          </a:p>
        </p:txBody>
      </p:sp>
    </p:spTree>
    <p:extLst>
      <p:ext uri="{BB962C8B-B14F-4D97-AF65-F5344CB8AC3E}">
        <p14:creationId xmlns:p14="http://schemas.microsoft.com/office/powerpoint/2010/main" val="580301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1</a:t>
            </a:fld>
            <a:endParaRPr lang="en-US"/>
          </a:p>
        </p:txBody>
      </p:sp>
    </p:spTree>
    <p:extLst>
      <p:ext uri="{BB962C8B-B14F-4D97-AF65-F5344CB8AC3E}">
        <p14:creationId xmlns:p14="http://schemas.microsoft.com/office/powerpoint/2010/main" val="2267801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2</a:t>
            </a:fld>
            <a:endParaRPr lang="en-US"/>
          </a:p>
        </p:txBody>
      </p:sp>
    </p:spTree>
    <p:extLst>
      <p:ext uri="{BB962C8B-B14F-4D97-AF65-F5344CB8AC3E}">
        <p14:creationId xmlns:p14="http://schemas.microsoft.com/office/powerpoint/2010/main" val="2692249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3</a:t>
            </a:fld>
            <a:endParaRPr lang="en-US"/>
          </a:p>
        </p:txBody>
      </p:sp>
    </p:spTree>
    <p:extLst>
      <p:ext uri="{BB962C8B-B14F-4D97-AF65-F5344CB8AC3E}">
        <p14:creationId xmlns:p14="http://schemas.microsoft.com/office/powerpoint/2010/main" val="4022999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4</a:t>
            </a:fld>
            <a:endParaRPr lang="en-US"/>
          </a:p>
        </p:txBody>
      </p:sp>
    </p:spTree>
    <p:extLst>
      <p:ext uri="{BB962C8B-B14F-4D97-AF65-F5344CB8AC3E}">
        <p14:creationId xmlns:p14="http://schemas.microsoft.com/office/powerpoint/2010/main" val="2581657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5</a:t>
            </a:fld>
            <a:endParaRPr lang="en-US"/>
          </a:p>
        </p:txBody>
      </p:sp>
    </p:spTree>
    <p:extLst>
      <p:ext uri="{BB962C8B-B14F-4D97-AF65-F5344CB8AC3E}">
        <p14:creationId xmlns:p14="http://schemas.microsoft.com/office/powerpoint/2010/main" val="4258616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6</a:t>
            </a:fld>
            <a:endParaRPr lang="en-US"/>
          </a:p>
        </p:txBody>
      </p:sp>
    </p:spTree>
    <p:extLst>
      <p:ext uri="{BB962C8B-B14F-4D97-AF65-F5344CB8AC3E}">
        <p14:creationId xmlns:p14="http://schemas.microsoft.com/office/powerpoint/2010/main" val="2692249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7</a:t>
            </a:fld>
            <a:endParaRPr lang="en-US"/>
          </a:p>
        </p:txBody>
      </p:sp>
    </p:spTree>
    <p:extLst>
      <p:ext uri="{BB962C8B-B14F-4D97-AF65-F5344CB8AC3E}">
        <p14:creationId xmlns:p14="http://schemas.microsoft.com/office/powerpoint/2010/main" val="1569977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8</a:t>
            </a:fld>
            <a:endParaRPr lang="en-US"/>
          </a:p>
        </p:txBody>
      </p:sp>
    </p:spTree>
    <p:extLst>
      <p:ext uri="{BB962C8B-B14F-4D97-AF65-F5344CB8AC3E}">
        <p14:creationId xmlns:p14="http://schemas.microsoft.com/office/powerpoint/2010/main" val="2562120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9</a:t>
            </a:fld>
            <a:endParaRPr lang="en-US"/>
          </a:p>
        </p:txBody>
      </p:sp>
    </p:spTree>
    <p:extLst>
      <p:ext uri="{BB962C8B-B14F-4D97-AF65-F5344CB8AC3E}">
        <p14:creationId xmlns:p14="http://schemas.microsoft.com/office/powerpoint/2010/main" val="3155916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49362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469164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356326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56CF349-3E2A-4573-841B-8253F6BAC169}"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472551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641691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396CB90-7519-4060-AACF-E6C7D66C390D}" type="datetimeFigureOut">
              <a:rPr lang="en-US" smtClean="0"/>
              <a:t>11/17/2020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641477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396CB90-7519-4060-AACF-E6C7D66C390D}" type="datetimeFigureOut">
              <a:rPr lang="en-US" smtClean="0"/>
              <a:t>11/17/2020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382663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597469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F396CB90-7519-4060-AACF-E6C7D66C390D}" type="datetimeFigureOut">
              <a:rPr lang="en-US" smtClean="0"/>
              <a:t>11/17/2020</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56CF349-3E2A-4573-841B-8253F6BAC169}" type="slidenum">
              <a:rPr lang="en-US" smtClean="0"/>
              <a:t>‹#›</a:t>
            </a:fld>
            <a:endParaRPr lang="en-US"/>
          </a:p>
        </p:txBody>
      </p:sp>
    </p:spTree>
    <p:extLst>
      <p:ext uri="{BB962C8B-B14F-4D97-AF65-F5344CB8AC3E}">
        <p14:creationId xmlns:p14="http://schemas.microsoft.com/office/powerpoint/2010/main" val="398486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52817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6CB90-7519-4060-AACF-E6C7D66C390D}"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993555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96CB90-7519-4060-AACF-E6C7D66C390D}"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48363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96CB90-7519-4060-AACF-E6C7D66C390D}" type="datetimeFigureOut">
              <a:rPr lang="en-US" smtClean="0"/>
              <a:t>11/17/2020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5705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96CB90-7519-4060-AACF-E6C7D66C390D}" type="datetimeFigureOut">
              <a:rPr lang="en-US" smtClean="0"/>
              <a:t>11/17/2020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87690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396CB90-7519-4060-AACF-E6C7D66C390D}" type="datetimeFigureOut">
              <a:rPr lang="en-US" smtClean="0"/>
              <a:t>11/17/2020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91870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303050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42956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396CB90-7519-4060-AACF-E6C7D66C390D}" type="datetimeFigureOut">
              <a:rPr lang="en-US" smtClean="0"/>
              <a:t>11/17/2020</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56CF349-3E2A-4573-841B-8253F6BAC169}" type="slidenum">
              <a:rPr lang="en-US" smtClean="0"/>
              <a:t>‹#›</a:t>
            </a:fld>
            <a:endParaRPr lang="en-US"/>
          </a:p>
        </p:txBody>
      </p:sp>
    </p:spTree>
    <p:extLst>
      <p:ext uri="{BB962C8B-B14F-4D97-AF65-F5344CB8AC3E}">
        <p14:creationId xmlns:p14="http://schemas.microsoft.com/office/powerpoint/2010/main" val="1450388822"/>
      </p:ext>
    </p:extLst>
  </p:cSld>
  <p:clrMap bg1="dk1" tx1="lt1" bg2="dk2" tx2="lt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 id="2147483939" r:id="rId16"/>
    <p:sldLayoutId id="2147483940"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0" y="2814039"/>
            <a:ext cx="8843132" cy="1174985"/>
          </a:xfrm>
        </p:spPr>
        <p:txBody>
          <a:bodyPr/>
          <a:lstStyle/>
          <a:p>
            <a:pPr rtl="1"/>
            <a:r>
              <a:rPr lang="fa-IR" sz="2800" b="1" dirty="0" smtClean="0">
                <a:cs typeface="B Titr" panose="00000700000000000000" pitchFamily="2" charset="-78"/>
              </a:rPr>
              <a:t>سنتز و شناسایی نانو کاتالیزور مغناطیسی جدید بر پایه اکسید گرافن</a:t>
            </a:r>
            <a:r>
              <a:rPr lang="en-US" sz="2800" b="1" dirty="0" smtClean="0">
                <a:cs typeface="B Titr" panose="00000700000000000000" pitchFamily="2" charset="-78"/>
              </a:rPr>
              <a:t> </a:t>
            </a:r>
            <a:r>
              <a:rPr lang="fa-IR" sz="2800" b="1" dirty="0" smtClean="0">
                <a:cs typeface="B Titr" panose="00000700000000000000" pitchFamily="2" charset="-78"/>
              </a:rPr>
              <a:t>کمپلکس‌شده با یون </a:t>
            </a:r>
            <a:r>
              <a:rPr lang="en-US" sz="2800" b="1" dirty="0" smtClean="0"/>
              <a:t>Cu</a:t>
            </a:r>
            <a:r>
              <a:rPr lang="en-US" sz="2800" baseline="30000" dirty="0"/>
              <a:t>2</a:t>
            </a:r>
            <a:r>
              <a:rPr lang="en-US" sz="3200" baseline="30000" dirty="0"/>
              <a:t>+</a:t>
            </a:r>
            <a:r>
              <a:rPr lang="fa-IR" sz="2800" b="1" dirty="0" smtClean="0"/>
              <a:t> </a:t>
            </a:r>
            <a:r>
              <a:rPr lang="fa-IR" sz="2800" b="1" dirty="0" smtClean="0">
                <a:cs typeface="B Titr" panose="00000700000000000000" pitchFamily="2" charset="-78"/>
              </a:rPr>
              <a:t>و کاربرد آن در سنتز مشتقات  </a:t>
            </a:r>
            <a:r>
              <a:rPr lang="en-US" sz="2800" b="1" i="1" dirty="0">
                <a:latin typeface="Times New Roman" panose="02020603050405020304" pitchFamily="18" charset="0"/>
                <a:ea typeface="Times New Roman" panose="02020603050405020304" pitchFamily="18" charset="0"/>
                <a:cs typeface="B Titr" panose="00000700000000000000" pitchFamily="2" charset="-78"/>
              </a:rPr>
              <a:t>H</a:t>
            </a:r>
            <a:r>
              <a:rPr lang="fa-IR" sz="2800" b="1" dirty="0">
                <a:latin typeface="Times New Roman" panose="02020603050405020304" pitchFamily="18" charset="0"/>
                <a:ea typeface="Times New Roman" panose="02020603050405020304" pitchFamily="18" charset="0"/>
                <a:cs typeface="B Titr" panose="00000700000000000000" pitchFamily="2" charset="-78"/>
              </a:rPr>
              <a:t>2-پیرانو[3،2</a:t>
            </a:r>
            <a:r>
              <a:rPr lang="en-US" sz="2800" b="1" i="1" dirty="0">
                <a:latin typeface="Times New Roman" panose="02020603050405020304" pitchFamily="18" charset="0"/>
                <a:ea typeface="Times New Roman" panose="02020603050405020304" pitchFamily="18" charset="0"/>
                <a:cs typeface="B Titr" panose="00000700000000000000" pitchFamily="2" charset="-78"/>
              </a:rPr>
              <a:t>d</a:t>
            </a:r>
            <a:r>
              <a:rPr lang="en-US" sz="2800" b="1" dirty="0">
                <a:latin typeface="Times New Roman" panose="02020603050405020304" pitchFamily="18" charset="0"/>
                <a:ea typeface="Times New Roman" panose="02020603050405020304" pitchFamily="18" charset="0"/>
                <a:cs typeface="B Titr" panose="00000700000000000000" pitchFamily="2" charset="-78"/>
              </a:rPr>
              <a:t>-</a:t>
            </a:r>
            <a:r>
              <a:rPr lang="fa-IR" sz="2800" b="1" dirty="0">
                <a:latin typeface="Times New Roman" panose="02020603050405020304" pitchFamily="18" charset="0"/>
                <a:ea typeface="Times New Roman" panose="02020603050405020304" pitchFamily="18" charset="0"/>
                <a:cs typeface="B Titr" panose="00000700000000000000" pitchFamily="2" charset="-78"/>
              </a:rPr>
              <a:t>]پیریمیدین-6-کربوکسیلات </a:t>
            </a:r>
            <a:endParaRPr lang="en-US" sz="2800" b="1" dirty="0">
              <a:cs typeface="B Titr" panose="00000700000000000000" pitchFamily="2" charset="-78"/>
            </a:endParaRPr>
          </a:p>
        </p:txBody>
      </p:sp>
      <p:sp>
        <p:nvSpPr>
          <p:cNvPr id="3" name="Subtitle 2">
            <a:extLst>
              <a:ext uri="{FF2B5EF4-FFF2-40B4-BE49-F238E27FC236}">
                <a16:creationId xmlns:a16="http://schemas.microsoft.com/office/drawing/2014/main" xmlns="" id="{F1274B40-854A-4A80-BBAD-623C137424D1}"/>
              </a:ext>
            </a:extLst>
          </p:cNvPr>
          <p:cNvSpPr>
            <a:spLocks noGrp="1"/>
          </p:cNvSpPr>
          <p:nvPr>
            <p:ph type="subTitle" idx="1"/>
          </p:nvPr>
        </p:nvSpPr>
        <p:spPr/>
        <p:txBody>
          <a:bodyPr anchor="ctr">
            <a:normAutofit/>
          </a:bodyPr>
          <a:lstStyle/>
          <a:p>
            <a:pPr marL="342900" indent="-342900" algn="just" rtl="1">
              <a:buFont typeface="Arial" pitchFamily="34" charset="0"/>
              <a:buChar char="•"/>
            </a:pPr>
            <a:r>
              <a:rPr lang="fa-IR" b="1" dirty="0" smtClean="0">
                <a:cs typeface="B Nazanin" panose="00000400000000000000" pitchFamily="2" charset="-78"/>
              </a:rPr>
              <a:t>زهرا حسنوند، دانشجوی کارشناسی ارشد</a:t>
            </a:r>
          </a:p>
          <a:p>
            <a:pPr marL="342900" indent="-342900" algn="just" rtl="1">
              <a:buFont typeface="Arial" pitchFamily="34" charset="0"/>
              <a:buChar char="•"/>
            </a:pPr>
            <a:r>
              <a:rPr lang="fa-IR" b="1" dirty="0" smtClean="0">
                <a:cs typeface="B Nazanin" panose="00000400000000000000" pitchFamily="2" charset="-78"/>
              </a:rPr>
              <a:t>پروفسور داود آذری فر</a:t>
            </a:r>
          </a:p>
        </p:txBody>
      </p:sp>
      <p:sp>
        <p:nvSpPr>
          <p:cNvPr id="13" name="TextBox 12">
            <a:extLst>
              <a:ext uri="{FF2B5EF4-FFF2-40B4-BE49-F238E27FC236}">
                <a16:creationId xmlns:a16="http://schemas.microsoft.com/office/drawing/2014/main" xmlns="" id="{02AD0DFD-457D-4A68-9595-602EA6599C5E}"/>
              </a:ext>
            </a:extLst>
          </p:cNvPr>
          <p:cNvSpPr txBox="1"/>
          <p:nvPr/>
        </p:nvSpPr>
        <p:spPr>
          <a:xfrm>
            <a:off x="9422250" y="2672780"/>
            <a:ext cx="2519916" cy="1569660"/>
          </a:xfrm>
          <a:prstGeom prst="rect">
            <a:avLst/>
          </a:prstGeom>
          <a:noFill/>
        </p:spPr>
        <p:txBody>
          <a:bodyPr wrap="square" rtlCol="0">
            <a:spAutoFit/>
          </a:bodyPr>
          <a:lstStyle/>
          <a:p>
            <a:pPr algn="ctr" rtl="1"/>
            <a:r>
              <a:rPr lang="fa-IR" sz="2400" dirty="0">
                <a:cs typeface="B Nazanin" panose="00000400000000000000" pitchFamily="2" charset="-78"/>
              </a:rPr>
              <a:t>گروه آموزشی شیمی آلی،</a:t>
            </a:r>
            <a:br>
              <a:rPr lang="fa-IR" sz="2400" dirty="0">
                <a:cs typeface="B Nazanin" panose="00000400000000000000" pitchFamily="2" charset="-78"/>
              </a:rPr>
            </a:br>
            <a:r>
              <a:rPr lang="fa-IR" sz="2400" dirty="0">
                <a:cs typeface="B Nazanin" panose="00000400000000000000" pitchFamily="2" charset="-78"/>
              </a:rPr>
              <a:t> </a:t>
            </a:r>
            <a:r>
              <a:rPr lang="fa-IR" sz="2400" dirty="0" smtClean="0">
                <a:cs typeface="B Nazanin" panose="00000400000000000000" pitchFamily="2" charset="-78"/>
              </a:rPr>
              <a:t>دانشکده شیمی،</a:t>
            </a: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 دانشگاه بوعلی‌سینا، </a:t>
            </a:r>
            <a:br>
              <a:rPr lang="fa-IR" sz="2400" dirty="0">
                <a:cs typeface="B Nazanin" panose="00000400000000000000" pitchFamily="2" charset="-78"/>
              </a:rPr>
            </a:br>
            <a:r>
              <a:rPr lang="fa-IR" sz="2400" dirty="0">
                <a:cs typeface="B Nazanin" panose="00000400000000000000" pitchFamily="2" charset="-78"/>
              </a:rPr>
              <a:t>همدان</a:t>
            </a:r>
            <a:endParaRPr lang="en-US" sz="2400" dirty="0">
              <a:cs typeface="B Nazanin" panose="00000400000000000000" pitchFamily="2" charset="-78"/>
            </a:endParaRPr>
          </a:p>
        </p:txBody>
      </p:sp>
      <p:sp>
        <p:nvSpPr>
          <p:cNvPr id="14" name="TextBox 13">
            <a:extLst>
              <a:ext uri="{FF2B5EF4-FFF2-40B4-BE49-F238E27FC236}">
                <a16:creationId xmlns:a16="http://schemas.microsoft.com/office/drawing/2014/main" xmlns="" id="{E2FD5A40-0FFD-473C-AC41-AF223B157677}"/>
              </a:ext>
            </a:extLst>
          </p:cNvPr>
          <p:cNvSpPr txBox="1"/>
          <p:nvPr/>
        </p:nvSpPr>
        <p:spPr>
          <a:xfrm>
            <a:off x="330170" y="6404351"/>
            <a:ext cx="2977114" cy="307777"/>
          </a:xfrm>
          <a:prstGeom prst="rect">
            <a:avLst/>
          </a:prstGeom>
          <a:noFill/>
        </p:spPr>
        <p:txBody>
          <a:bodyPr wrap="square" rtlCol="0">
            <a:spAutoFit/>
          </a:bodyPr>
          <a:lstStyle/>
          <a:p>
            <a:pPr algn="ctr" rtl="1"/>
            <a:r>
              <a:rPr lang="en-US" sz="1400" dirty="0" smtClean="0">
                <a:latin typeface="Arial Rounded MT Bold" panose="020F0704030504030204" pitchFamily="34" charset="0"/>
              </a:rPr>
              <a:t>hasanvandzahra71@gmail.com</a:t>
            </a:r>
            <a:endParaRPr lang="en-US" sz="1400" dirty="0">
              <a:latin typeface="Arial Rounded MT Bold" panose="020F0704030504030204" pitchFamily="34" charset="0"/>
            </a:endParaRPr>
          </a:p>
        </p:txBody>
      </p:sp>
      <p:pic>
        <p:nvPicPr>
          <p:cNvPr id="21" name="Picture 20">
            <a:extLst>
              <a:ext uri="{FF2B5EF4-FFF2-40B4-BE49-F238E27FC236}">
                <a16:creationId xmlns:a16="http://schemas.microsoft.com/office/drawing/2014/main" xmlns="" id="{3033B143-BBFB-4D7E-A1DD-E12A3ABA4528}"/>
              </a:ext>
            </a:extLst>
          </p:cNvPr>
          <p:cNvPicPr>
            <a:picLocks noChangeAspect="1"/>
          </p:cNvPicPr>
          <p:nvPr/>
        </p:nvPicPr>
        <p:blipFill rotWithShape="1">
          <a:blip r:embed="rId3">
            <a:extLst>
              <a:ext uri="{28A0092B-C50C-407E-A947-70E740481C1C}">
                <a14:useLocalDpi xmlns:a14="http://schemas.microsoft.com/office/drawing/2010/main" val="0"/>
              </a:ext>
            </a:extLst>
          </a:blip>
          <a:srcRect l="21315" r="27240"/>
          <a:stretch/>
        </p:blipFill>
        <p:spPr>
          <a:xfrm>
            <a:off x="249834" y="152864"/>
            <a:ext cx="2424531" cy="23564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3438" y="256858"/>
            <a:ext cx="1948728" cy="1948728"/>
          </a:xfrm>
          <a:prstGeom prst="rect">
            <a:avLst/>
          </a:prstGeom>
        </p:spPr>
      </p:pic>
      <p:sp>
        <p:nvSpPr>
          <p:cNvPr id="2" name="TextBox 1"/>
          <p:cNvSpPr txBox="1"/>
          <p:nvPr/>
        </p:nvSpPr>
        <p:spPr>
          <a:xfrm>
            <a:off x="390918" y="6136735"/>
            <a:ext cx="3012363" cy="307777"/>
          </a:xfrm>
          <a:prstGeom prst="rect">
            <a:avLst/>
          </a:prstGeom>
          <a:noFill/>
        </p:spPr>
        <p:txBody>
          <a:bodyPr wrap="none" rtlCol="0">
            <a:spAutoFit/>
          </a:bodyPr>
          <a:lstStyle/>
          <a:p>
            <a:r>
              <a:rPr lang="en-US" sz="1400" b="1" dirty="0" smtClean="0"/>
              <a:t>davood.azarifar2016</a:t>
            </a:r>
            <a:r>
              <a:rPr lang="en-US" sz="1400" dirty="0">
                <a:latin typeface="Arial Rounded MT Bold" panose="020F0704030504030204" pitchFamily="34" charset="0"/>
              </a:rPr>
              <a:t>@gmail</a:t>
            </a:r>
            <a:r>
              <a:rPr lang="en-US" sz="1400" dirty="0" smtClean="0">
                <a:latin typeface="Arial Rounded MT Bold" panose="020F0704030504030204" pitchFamily="34" charset="0"/>
              </a:rPr>
              <a:t>.com</a:t>
            </a:r>
            <a:endParaRPr lang="en-US" sz="1400" dirty="0"/>
          </a:p>
        </p:txBody>
      </p:sp>
    </p:spTree>
    <p:extLst>
      <p:ext uri="{BB962C8B-B14F-4D97-AF65-F5344CB8AC3E}">
        <p14:creationId xmlns:p14="http://schemas.microsoft.com/office/powerpoint/2010/main" val="2258103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چکیده</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39" y="2171410"/>
            <a:ext cx="11621386" cy="3744543"/>
          </a:xfrm>
        </p:spPr>
        <p:txBody>
          <a:bodyPr>
            <a:normAutofit/>
          </a:bodyPr>
          <a:lstStyle/>
          <a:p>
            <a:pPr marL="0" indent="0" algn="just" rtl="1">
              <a:lnSpc>
                <a:spcPct val="150000"/>
              </a:lnSpc>
              <a:buNone/>
            </a:pPr>
            <a:r>
              <a:rPr lang="fa-IR" sz="2000" b="1" dirty="0" smtClean="0">
                <a:cs typeface="B Nazanin" panose="00000400000000000000" pitchFamily="2" charset="-78"/>
              </a:rPr>
              <a:t>دراین پروژه </a:t>
            </a:r>
            <a:r>
              <a:rPr lang="fa-IR" sz="2000" b="1" dirty="0">
                <a:cs typeface="B Nazanin" panose="00000400000000000000" pitchFamily="2" charset="-78"/>
              </a:rPr>
              <a:t>روش جدید و مطلوب برای سنتز مشتقات </a:t>
            </a:r>
            <a:r>
              <a:rPr lang="en-US" sz="2000" b="1" i="1" dirty="0">
                <a:solidFill>
                  <a:prstClr val="white"/>
                </a:solidFill>
                <a:latin typeface="Times New Roman" panose="02020603050405020304" pitchFamily="18" charset="0"/>
                <a:ea typeface="Times New Roman" panose="02020603050405020304" pitchFamily="18" charset="0"/>
                <a:cs typeface="B Nazanin" panose="00000400000000000000" pitchFamily="2" charset="-78"/>
              </a:rPr>
              <a:t>H</a:t>
            </a:r>
            <a:r>
              <a:rPr lang="fa-IR" sz="2000" b="1" dirty="0">
                <a:solidFill>
                  <a:prstClr val="white"/>
                </a:solidFill>
                <a:latin typeface="Times New Roman" panose="02020603050405020304" pitchFamily="18" charset="0"/>
                <a:ea typeface="Times New Roman" panose="02020603050405020304" pitchFamily="18" charset="0"/>
                <a:cs typeface="B Nazanin" panose="00000400000000000000" pitchFamily="2" charset="-78"/>
              </a:rPr>
              <a:t>2-پیرانو[3،2</a:t>
            </a:r>
            <a:r>
              <a:rPr lang="en-US" sz="2000" b="1" i="1" dirty="0">
                <a:solidFill>
                  <a:prstClr val="white"/>
                </a:solidFill>
                <a:latin typeface="Times New Roman" panose="02020603050405020304" pitchFamily="18" charset="0"/>
                <a:ea typeface="Times New Roman" panose="02020603050405020304" pitchFamily="18" charset="0"/>
                <a:cs typeface="B Nazanin" panose="00000400000000000000" pitchFamily="2" charset="-78"/>
              </a:rPr>
              <a:t>d</a:t>
            </a:r>
            <a:r>
              <a:rPr lang="en-US" sz="2000" b="1" dirty="0">
                <a:solidFill>
                  <a:prstClr val="white"/>
                </a:solidFill>
                <a:latin typeface="Times New Roman" panose="02020603050405020304" pitchFamily="18" charset="0"/>
                <a:ea typeface="Times New Roman" panose="02020603050405020304" pitchFamily="18" charset="0"/>
                <a:cs typeface="B Nazanin" panose="00000400000000000000" pitchFamily="2" charset="-78"/>
              </a:rPr>
              <a:t>-</a:t>
            </a:r>
            <a:r>
              <a:rPr lang="fa-IR" sz="2000" b="1" dirty="0">
                <a:solidFill>
                  <a:prstClr val="white"/>
                </a:solidFill>
                <a:latin typeface="Times New Roman" panose="02020603050405020304" pitchFamily="18" charset="0"/>
                <a:ea typeface="Times New Roman" panose="02020603050405020304" pitchFamily="18" charset="0"/>
                <a:cs typeface="B Nazanin" panose="00000400000000000000" pitchFamily="2" charset="-78"/>
              </a:rPr>
              <a:t>]پیریمیدین-6-کربوکسیلات </a:t>
            </a:r>
            <a:r>
              <a:rPr lang="fa-IR" sz="2000" b="1" dirty="0" smtClean="0">
                <a:cs typeface="B Nazanin" panose="00000400000000000000" pitchFamily="2" charset="-78"/>
              </a:rPr>
              <a:t>با </a:t>
            </a:r>
            <a:r>
              <a:rPr lang="fa-IR" sz="2000" b="1" dirty="0">
                <a:cs typeface="B Nazanin" panose="00000400000000000000" pitchFamily="2" charset="-78"/>
              </a:rPr>
              <a:t>استفاده </a:t>
            </a:r>
            <a:r>
              <a:rPr lang="fa-IR" sz="2000" b="1" dirty="0" smtClean="0">
                <a:cs typeface="B Nazanin" panose="00000400000000000000" pitchFamily="2" charset="-78"/>
              </a:rPr>
              <a:t>از</a:t>
            </a:r>
            <a:r>
              <a:rPr lang="fa-IR" sz="2000" b="1" dirty="0">
                <a:solidFill>
                  <a:prstClr val="white"/>
                </a:solidFill>
                <a:ea typeface="+mj-ea"/>
                <a:cs typeface="B Titr" panose="00000700000000000000" pitchFamily="2" charset="-78"/>
              </a:rPr>
              <a:t> </a:t>
            </a:r>
            <a:r>
              <a:rPr lang="fa-IR" sz="2000" b="1" dirty="0">
                <a:solidFill>
                  <a:prstClr val="white"/>
                </a:solidFill>
                <a:ea typeface="+mj-ea"/>
                <a:cs typeface="B Nazanin" panose="00000400000000000000" pitchFamily="2" charset="-78"/>
              </a:rPr>
              <a:t>نانو </a:t>
            </a:r>
            <a:r>
              <a:rPr lang="fa-IR" sz="2000" b="1" dirty="0" smtClean="0">
                <a:solidFill>
                  <a:prstClr val="white"/>
                </a:solidFill>
                <a:ea typeface="+mj-ea"/>
                <a:cs typeface="B Nazanin" panose="00000400000000000000" pitchFamily="2" charset="-78"/>
              </a:rPr>
              <a:t>کاتالیزور</a:t>
            </a:r>
            <a:r>
              <a:rPr lang="en-US" sz="2000" b="1" dirty="0">
                <a:solidFill>
                  <a:prstClr val="white"/>
                </a:solidFill>
                <a:ea typeface="+mj-ea"/>
                <a:cs typeface="B Nazanin" panose="00000400000000000000" pitchFamily="2" charset="-78"/>
              </a:rPr>
              <a:t> </a:t>
            </a:r>
            <a:r>
              <a:rPr lang="fa-IR" sz="2000" b="1" dirty="0" smtClean="0">
                <a:solidFill>
                  <a:prstClr val="white"/>
                </a:solidFill>
                <a:ea typeface="+mj-ea"/>
                <a:cs typeface="B Nazanin" panose="00000400000000000000" pitchFamily="2" charset="-78"/>
              </a:rPr>
              <a:t>سنتز گرافن اکسید مغناطیسی شده </a:t>
            </a:r>
            <a:r>
              <a:rPr lang="fa-IR" sz="2000" b="1" dirty="0" smtClean="0">
                <a:solidFill>
                  <a:prstClr val="white"/>
                </a:solidFill>
                <a:ea typeface="+mj-ea"/>
                <a:cs typeface="B Nazanin" panose="00000400000000000000" pitchFamily="2" charset="-78"/>
              </a:rPr>
              <a:t>و</a:t>
            </a:r>
            <a:r>
              <a:rPr lang="en-US" sz="2000" b="1" dirty="0">
                <a:solidFill>
                  <a:prstClr val="white"/>
                </a:solidFill>
                <a:ea typeface="+mj-ea"/>
                <a:cs typeface="B Nazanin" panose="00000400000000000000" pitchFamily="2" charset="-78"/>
              </a:rPr>
              <a:t> </a:t>
            </a:r>
            <a:r>
              <a:rPr lang="fa-IR" sz="2000" b="1" dirty="0" smtClean="0">
                <a:solidFill>
                  <a:prstClr val="white"/>
                </a:solidFill>
                <a:ea typeface="+mj-ea"/>
                <a:cs typeface="B Nazanin" panose="00000400000000000000" pitchFamily="2" charset="-78"/>
              </a:rPr>
              <a:t>کمپلکس‌شده </a:t>
            </a:r>
            <a:r>
              <a:rPr lang="fa-IR" sz="2000" b="1" dirty="0">
                <a:solidFill>
                  <a:prstClr val="white"/>
                </a:solidFill>
                <a:ea typeface="+mj-ea"/>
                <a:cs typeface="B Nazanin" panose="00000400000000000000" pitchFamily="2" charset="-78"/>
              </a:rPr>
              <a:t>با یون </a:t>
            </a:r>
            <a:r>
              <a:rPr lang="en-US" sz="2000" b="1" dirty="0" smtClean="0">
                <a:solidFill>
                  <a:prstClr val="white"/>
                </a:solidFill>
                <a:latin typeface="Times New Roman" panose="02020603050405020304" pitchFamily="18" charset="0"/>
                <a:ea typeface="+mj-ea"/>
                <a:cs typeface="Times New Roman" panose="02020603050405020304" pitchFamily="18" charset="0"/>
              </a:rPr>
              <a:t>Cu</a:t>
            </a:r>
            <a:r>
              <a:rPr lang="en-US" sz="2000" b="1" baseline="30000" dirty="0" smtClean="0">
                <a:solidFill>
                  <a:prstClr val="white"/>
                </a:solidFill>
                <a:ea typeface="+mj-ea"/>
                <a:cs typeface="+mj-cs"/>
              </a:rPr>
              <a:t>2+</a:t>
            </a:r>
            <a:r>
              <a:rPr lang="fa-IR" sz="2000" b="1" dirty="0">
                <a:cs typeface="+mj-cs"/>
              </a:rPr>
              <a:t> </a:t>
            </a:r>
            <a:r>
              <a:rPr lang="fa-IR" sz="2000" b="1" dirty="0" smtClean="0">
                <a:cs typeface="B Nazanin" panose="00000400000000000000" pitchFamily="2" charset="-78"/>
              </a:rPr>
              <a:t>بدون حلال به </a:t>
            </a:r>
            <a:r>
              <a:rPr lang="fa-IR" sz="2000" b="1" dirty="0">
                <a:cs typeface="B Nazanin" panose="00000400000000000000" pitchFamily="2" charset="-78"/>
              </a:rPr>
              <a:t>عنوان نانو کاتالیزور موثر و قابل بازیافت مورد بررسی قرار گرفته شده است . این </a:t>
            </a:r>
            <a:r>
              <a:rPr lang="fa-IR" sz="2000" b="1" dirty="0" smtClean="0">
                <a:cs typeface="B Nazanin" panose="00000400000000000000" pitchFamily="2" charset="-78"/>
              </a:rPr>
              <a:t>کاتالیزور </a:t>
            </a:r>
            <a:r>
              <a:rPr lang="fa-IR" sz="2000" b="1" dirty="0">
                <a:cs typeface="B Nazanin" panose="00000400000000000000" pitchFamily="2" charset="-78"/>
              </a:rPr>
              <a:t>کارآمد و سازگار با محیط زیست شناخته </a:t>
            </a:r>
            <a:r>
              <a:rPr lang="fa-IR" sz="2000" b="1" dirty="0" smtClean="0">
                <a:cs typeface="B Nazanin" panose="00000400000000000000" pitchFamily="2" charset="-78"/>
              </a:rPr>
              <a:t>شد </a:t>
            </a:r>
            <a:r>
              <a:rPr lang="fa-IR" sz="2000" b="1" dirty="0">
                <a:cs typeface="B Nazanin" panose="00000400000000000000" pitchFamily="2" charset="-78"/>
              </a:rPr>
              <a:t>که از اصول شیمی سبز نیز تبیعت </a:t>
            </a:r>
            <a:r>
              <a:rPr lang="fa-IR" sz="2000" b="1" dirty="0" smtClean="0">
                <a:cs typeface="B Nazanin" panose="00000400000000000000" pitchFamily="2" charset="-78"/>
              </a:rPr>
              <a:t>می‌کند. </a:t>
            </a:r>
            <a:r>
              <a:rPr lang="fa-IR" sz="2000" b="1" dirty="0">
                <a:cs typeface="B Nazanin" panose="00000400000000000000" pitchFamily="2" charset="-78"/>
              </a:rPr>
              <a:t>شناسایی </a:t>
            </a:r>
            <a:r>
              <a:rPr lang="fa-IR" sz="2000" b="1" dirty="0" smtClean="0">
                <a:cs typeface="B Nazanin" panose="00000400000000000000" pitchFamily="2" charset="-78"/>
              </a:rPr>
              <a:t>کاتالیزور </a:t>
            </a:r>
            <a:r>
              <a:rPr lang="fa-IR" sz="2000" b="1" dirty="0">
                <a:cs typeface="B Nazanin" panose="00000400000000000000" pitchFamily="2" charset="-78"/>
              </a:rPr>
              <a:t>سنتز شده مذکور توسط روش های </a:t>
            </a:r>
            <a:r>
              <a:rPr lang="fa-IR" sz="2000" b="1" dirty="0" smtClean="0">
                <a:cs typeface="B Nazanin" panose="00000400000000000000" pitchFamily="2" charset="-78"/>
              </a:rPr>
              <a:t>آنالیز (</a:t>
            </a:r>
            <a:r>
              <a:rPr lang="en-US" sz="2000" b="1" dirty="0" smtClean="0">
                <a:latin typeface="Times New Roman" panose="02020603050405020304" pitchFamily="18" charset="0"/>
                <a:cs typeface="Times New Roman" panose="02020603050405020304" pitchFamily="18" charset="0"/>
              </a:rPr>
              <a:t>VSM ,EDX, FT-IR ,SEM ,TEM ,XRD ,TGA</a:t>
            </a:r>
            <a:r>
              <a:rPr lang="fa-IR" sz="2000" b="1" dirty="0" smtClean="0">
                <a:cs typeface="B Nazanin" panose="00000400000000000000" pitchFamily="2" charset="-78"/>
              </a:rPr>
              <a:t>) انجام </a:t>
            </a:r>
            <a:r>
              <a:rPr lang="fa-IR" sz="2000" b="1" dirty="0">
                <a:cs typeface="B Nazanin" panose="00000400000000000000" pitchFamily="2" charset="-78"/>
              </a:rPr>
              <a:t>شده </a:t>
            </a:r>
            <a:r>
              <a:rPr lang="fa-IR" sz="2000" b="1" dirty="0" smtClean="0">
                <a:cs typeface="B Nazanin" panose="00000400000000000000" pitchFamily="2" charset="-78"/>
              </a:rPr>
              <a:t>است. سهولت </a:t>
            </a:r>
            <a:r>
              <a:rPr lang="fa-IR" sz="2000" b="1" dirty="0">
                <a:cs typeface="B Nazanin" panose="00000400000000000000" pitchFamily="2" charset="-78"/>
              </a:rPr>
              <a:t>در تهیه </a:t>
            </a:r>
            <a:r>
              <a:rPr lang="fa-IR" sz="2000" b="1" dirty="0" smtClean="0">
                <a:cs typeface="B Nazanin" panose="00000400000000000000" pitchFamily="2" charset="-78"/>
              </a:rPr>
              <a:t>کاتالیزور، </a:t>
            </a:r>
            <a:r>
              <a:rPr lang="fa-IR" sz="2000" b="1" dirty="0">
                <a:cs typeface="B Nazanin" panose="00000400000000000000" pitchFamily="2" charset="-78"/>
              </a:rPr>
              <a:t>زمان کوتاه برای </a:t>
            </a:r>
            <a:r>
              <a:rPr lang="fa-IR" sz="2000" b="1" dirty="0" smtClean="0">
                <a:cs typeface="B Nazanin" panose="00000400000000000000" pitchFamily="2" charset="-78"/>
              </a:rPr>
              <a:t>واکنش، </a:t>
            </a:r>
            <a:r>
              <a:rPr lang="fa-IR" sz="2000" b="1" dirty="0">
                <a:cs typeface="B Nazanin" panose="00000400000000000000" pitchFamily="2" charset="-78"/>
              </a:rPr>
              <a:t>بازده و خلوص </a:t>
            </a:r>
            <a:r>
              <a:rPr lang="fa-IR" sz="2000" b="1" dirty="0" smtClean="0">
                <a:cs typeface="B Nazanin" panose="00000400000000000000" pitchFamily="2" charset="-78"/>
              </a:rPr>
              <a:t>بالا، </a:t>
            </a:r>
            <a:r>
              <a:rPr lang="fa-IR" sz="2000" b="1" dirty="0">
                <a:cs typeface="B Nazanin" panose="00000400000000000000" pitchFamily="2" charset="-78"/>
              </a:rPr>
              <a:t>قابلیت بازیافت مغناطیسی </a:t>
            </a:r>
            <a:r>
              <a:rPr lang="fa-IR" sz="2000" b="1" dirty="0" smtClean="0">
                <a:cs typeface="B Nazanin" panose="00000400000000000000" pitchFamily="2" charset="-78"/>
              </a:rPr>
              <a:t>آسان، </a:t>
            </a:r>
            <a:r>
              <a:rPr lang="fa-IR" sz="2000" b="1" dirty="0">
                <a:cs typeface="B Nazanin" panose="00000400000000000000" pitchFamily="2" charset="-78"/>
              </a:rPr>
              <a:t>استفاده مجدد و </a:t>
            </a:r>
            <a:r>
              <a:rPr lang="fa-IR" sz="2000" b="1" dirty="0" smtClean="0">
                <a:cs typeface="B Nazanin" panose="00000400000000000000" pitchFamily="2" charset="-78"/>
              </a:rPr>
              <a:t>غیر‌سمی </a:t>
            </a:r>
            <a:r>
              <a:rPr lang="fa-IR" sz="2000" b="1" dirty="0">
                <a:cs typeface="B Nazanin" panose="00000400000000000000" pitchFamily="2" charset="-78"/>
              </a:rPr>
              <a:t>بودن </a:t>
            </a:r>
            <a:r>
              <a:rPr lang="fa-IR" sz="2000" b="1" dirty="0" smtClean="0">
                <a:cs typeface="B Nazanin" panose="00000400000000000000" pitchFamily="2" charset="-78"/>
              </a:rPr>
              <a:t>کاتالیزور از </a:t>
            </a:r>
            <a:r>
              <a:rPr lang="fa-IR" sz="2000" b="1" dirty="0">
                <a:cs typeface="B Nazanin" panose="00000400000000000000" pitchFamily="2" charset="-78"/>
              </a:rPr>
              <a:t>مزایای اصلی </a:t>
            </a:r>
            <a:r>
              <a:rPr lang="fa-IR" sz="2000" b="1" dirty="0" smtClean="0">
                <a:cs typeface="B Nazanin" panose="00000400000000000000" pitchFamily="2" charset="-78"/>
              </a:rPr>
              <a:t>فعالیت‌های </a:t>
            </a:r>
            <a:r>
              <a:rPr lang="fa-IR" sz="2000" b="1" dirty="0">
                <a:cs typeface="B Nazanin" panose="00000400000000000000" pitchFamily="2" charset="-78"/>
              </a:rPr>
              <a:t>تحقیقاتی ارائه شده </a:t>
            </a:r>
            <a:r>
              <a:rPr lang="fa-IR" sz="2000" b="1" dirty="0" smtClean="0">
                <a:cs typeface="B Nazanin" panose="00000400000000000000" pitchFamily="2" charset="-78"/>
              </a:rPr>
              <a:t>در این پروژه می‌باشند </a:t>
            </a:r>
            <a:r>
              <a:rPr lang="fa-IR" sz="2000" dirty="0" smtClean="0">
                <a:cs typeface="B Nazanin" panose="00000400000000000000" pitchFamily="2" charset="-78"/>
              </a:rPr>
              <a:t>.</a:t>
            </a:r>
            <a:endParaRPr lang="en-US" sz="2000" dirty="0">
              <a:cs typeface="B Nazanin" panose="00000400000000000000" pitchFamily="2" charset="-78"/>
            </a:endParaRPr>
          </a:p>
        </p:txBody>
      </p:sp>
      <p:sp>
        <p:nvSpPr>
          <p:cNvPr id="4" name="TextBox 3">
            <a:extLst>
              <a:ext uri="{FF2B5EF4-FFF2-40B4-BE49-F238E27FC236}">
                <a16:creationId xmlns:a16="http://schemas.microsoft.com/office/drawing/2014/main" xmlns="" id="{E87A4854-0A80-4A8B-A01B-5138B997FC58}"/>
              </a:ext>
            </a:extLst>
          </p:cNvPr>
          <p:cNvSpPr txBox="1"/>
          <p:nvPr/>
        </p:nvSpPr>
        <p:spPr>
          <a:xfrm>
            <a:off x="345557" y="6167727"/>
            <a:ext cx="11674549" cy="369332"/>
          </a:xfrm>
          <a:prstGeom prst="rect">
            <a:avLst/>
          </a:prstGeom>
          <a:noFill/>
        </p:spPr>
        <p:txBody>
          <a:bodyPr wrap="square" rtlCol="0">
            <a:spAutoFit/>
          </a:bodyPr>
          <a:lstStyle/>
          <a:p>
            <a:pPr algn="just" rtl="1"/>
            <a:r>
              <a:rPr lang="fa-IR" sz="1800" dirty="0">
                <a:cs typeface="B Nazanin" panose="00000400000000000000" pitchFamily="2" charset="-78"/>
              </a:rPr>
              <a:t>کلمات </a:t>
            </a:r>
            <a:r>
              <a:rPr lang="fa-IR" sz="1800" dirty="0" smtClean="0">
                <a:cs typeface="B Nazanin" panose="00000400000000000000" pitchFamily="2" charset="-78"/>
              </a:rPr>
              <a:t>کلیدی: </a:t>
            </a:r>
            <a:r>
              <a:rPr lang="fa-IR" dirty="0" smtClean="0">
                <a:cs typeface="B Nazanin" panose="00000400000000000000" pitchFamily="2" charset="-78"/>
              </a:rPr>
              <a:t>نانو کاتالیزور‌ مغناطیسی، </a:t>
            </a:r>
            <a:r>
              <a:rPr lang="en-US" i="1" dirty="0" smtClean="0">
                <a:latin typeface="Times New Roman" panose="02020603050405020304" pitchFamily="18" charset="0"/>
                <a:cs typeface="Times New Roman" panose="02020603050405020304" pitchFamily="18" charset="0"/>
              </a:rPr>
              <a:t>H</a:t>
            </a:r>
            <a:r>
              <a:rPr lang="fa-IR" dirty="0" smtClean="0">
                <a:cs typeface="B Nazanin" panose="00000400000000000000" pitchFamily="2" charset="-78"/>
              </a:rPr>
              <a:t>2-پیرانو[3،2</a:t>
            </a:r>
            <a:r>
              <a:rPr lang="en-US" b="1" i="1" dirty="0">
                <a:solidFill>
                  <a:prstClr val="white"/>
                </a:solidFill>
                <a:latin typeface="Times New Roman" panose="02020603050405020304" pitchFamily="18" charset="0"/>
                <a:ea typeface="Times New Roman" panose="02020603050405020304" pitchFamily="18" charset="0"/>
                <a:cs typeface="B Nazanin" panose="00000400000000000000" pitchFamily="2" charset="-78"/>
              </a:rPr>
              <a:t> </a:t>
            </a:r>
            <a:r>
              <a:rPr lang="en-US" i="1" dirty="0" smtClean="0">
                <a:solidFill>
                  <a:prstClr val="white"/>
                </a:solidFill>
                <a:latin typeface="Times New Roman" panose="02020603050405020304" pitchFamily="18" charset="0"/>
                <a:ea typeface="Times New Roman" panose="02020603050405020304" pitchFamily="18" charset="0"/>
                <a:cs typeface="B Nazanin" panose="00000400000000000000" pitchFamily="2" charset="-78"/>
              </a:rPr>
              <a:t>d</a:t>
            </a:r>
            <a:r>
              <a:rPr lang="en-US" b="1" dirty="0" smtClean="0">
                <a:solidFill>
                  <a:prstClr val="white"/>
                </a:solidFill>
                <a:latin typeface="Times New Roman" panose="02020603050405020304" pitchFamily="18" charset="0"/>
                <a:ea typeface="Times New Roman" panose="02020603050405020304" pitchFamily="18" charset="0"/>
                <a:cs typeface="B Nazanin" panose="00000400000000000000" pitchFamily="2" charset="-78"/>
              </a:rPr>
              <a:t>-</a:t>
            </a:r>
            <a:r>
              <a:rPr lang="fa-IR" dirty="0" smtClean="0">
                <a:cs typeface="B Nazanin" panose="00000400000000000000" pitchFamily="2" charset="-78"/>
              </a:rPr>
              <a:t>]- پیریمیدین-3- کربوکسیلات، شیمی سبز، بدون حلال</a:t>
            </a:r>
            <a:endParaRPr lang="en-US" sz="1600" dirty="0">
              <a:cs typeface="B Nazanin" panose="00000400000000000000" pitchFamily="2" charset="-78"/>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7740" y="653850"/>
            <a:ext cx="1265786" cy="1265786"/>
          </a:xfrm>
          <a:prstGeom prst="rect">
            <a:avLst/>
          </a:prstGeom>
        </p:spPr>
      </p:pic>
    </p:spTree>
    <p:extLst>
      <p:ext uri="{BB962C8B-B14F-4D97-AF65-F5344CB8AC3E}">
        <p14:creationId xmlns:p14="http://schemas.microsoft.com/office/powerpoint/2010/main" val="25366668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مقدمه</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0" y="2196196"/>
            <a:ext cx="11621386" cy="4462512"/>
          </a:xfrm>
        </p:spPr>
        <p:txBody>
          <a:bodyPr>
            <a:noAutofit/>
          </a:bodyPr>
          <a:lstStyle/>
          <a:p>
            <a:pPr marL="0" indent="0" algn="just" rtl="1">
              <a:buNone/>
            </a:pPr>
            <a:r>
              <a:rPr lang="fa-IR" sz="2200" dirty="0" smtClean="0">
                <a:cs typeface="B Nazanin" panose="00000400000000000000" pitchFamily="2" charset="-78"/>
              </a:rPr>
              <a:t>نانوفناوری</a:t>
            </a:r>
            <a:r>
              <a:rPr lang="fa-IR" sz="2200" dirty="0">
                <a:cs typeface="B Nazanin" panose="00000400000000000000" pitchFamily="2" charset="-78"/>
              </a:rPr>
              <a:t>، توانمندي توليد مواد، ابزارها و </a:t>
            </a:r>
            <a:r>
              <a:rPr lang="fa-IR" sz="2200" dirty="0" smtClean="0">
                <a:cs typeface="B Nazanin" panose="00000400000000000000" pitchFamily="2" charset="-78"/>
              </a:rPr>
              <a:t>سيستم‌هاي </a:t>
            </a:r>
            <a:r>
              <a:rPr lang="fa-IR" sz="2200" dirty="0">
                <a:cs typeface="B Nazanin" panose="00000400000000000000" pitchFamily="2" charset="-78"/>
              </a:rPr>
              <a:t>جديد با در دست گرفتن کنترل در سطوح مولکولي و اتمي و استفاده از خواصی است که در آن سطوح ظاهر </a:t>
            </a:r>
            <a:r>
              <a:rPr lang="fa-IR" sz="2200" dirty="0" smtClean="0">
                <a:cs typeface="B Nazanin" panose="00000400000000000000" pitchFamily="2" charset="-78"/>
              </a:rPr>
              <a:t>مي‌شود</a:t>
            </a:r>
            <a:r>
              <a:rPr lang="fa-IR" sz="2200" dirty="0">
                <a:cs typeface="B Nazanin" panose="00000400000000000000" pitchFamily="2" charset="-78"/>
              </a:rPr>
              <a:t>. از همين تعريف ساده </a:t>
            </a:r>
            <a:r>
              <a:rPr lang="fa-IR" sz="2200" dirty="0" smtClean="0">
                <a:cs typeface="B Nazanin" panose="00000400000000000000" pitchFamily="2" charset="-78"/>
              </a:rPr>
              <a:t>بر‌مي‌آيد </a:t>
            </a:r>
            <a:r>
              <a:rPr lang="fa-IR" sz="2200" dirty="0">
                <a:cs typeface="B Nazanin" panose="00000400000000000000" pitchFamily="2" charset="-78"/>
              </a:rPr>
              <a:t>که نانوفناوری يک رشته جديد نيست، بلکه رويکردي جديد در تمام </a:t>
            </a:r>
            <a:r>
              <a:rPr lang="fa-IR" sz="2200" dirty="0" smtClean="0">
                <a:cs typeface="B Nazanin" panose="00000400000000000000" pitchFamily="2" charset="-78"/>
              </a:rPr>
              <a:t>رشته‌ها </a:t>
            </a:r>
            <a:r>
              <a:rPr lang="fa-IR" sz="2200" dirty="0">
                <a:cs typeface="B Nazanin" panose="00000400000000000000" pitchFamily="2" charset="-78"/>
              </a:rPr>
              <a:t>است</a:t>
            </a:r>
            <a:r>
              <a:rPr lang="fa-IR" sz="2200" dirty="0" smtClean="0">
                <a:cs typeface="B Nazanin" panose="00000400000000000000" pitchFamily="2" charset="-78"/>
              </a:rPr>
              <a:t>. </a:t>
            </a:r>
            <a:endParaRPr lang="fa-IR" sz="2200" dirty="0">
              <a:cs typeface="B Nazanin" panose="00000400000000000000" pitchFamily="2" charset="-78"/>
            </a:endParaRPr>
          </a:p>
          <a:p>
            <a:pPr marL="0" indent="0" algn="just" rtl="1">
              <a:buNone/>
            </a:pPr>
            <a:r>
              <a:rPr lang="fa-IR" sz="2200" dirty="0">
                <a:cs typeface="B Nazanin" panose="00000400000000000000" pitchFamily="2" charset="-78"/>
              </a:rPr>
              <a:t>فناوری نانو یا نانوتکنولوژی رشته‌ای از دانش کاربردی و فناوری است که </a:t>
            </a:r>
            <a:r>
              <a:rPr lang="fa-IR" sz="2200" dirty="0" smtClean="0">
                <a:cs typeface="B Nazanin" panose="00000400000000000000" pitchFamily="2" charset="-78"/>
              </a:rPr>
              <a:t>زمینه‌های </a:t>
            </a:r>
            <a:r>
              <a:rPr lang="fa-IR" sz="2200" dirty="0">
                <a:cs typeface="B Nazanin" panose="00000400000000000000" pitchFamily="2" charset="-78"/>
              </a:rPr>
              <a:t>گسترده‌ای را پوشش می‌دهد. موضوع اصلی آن نیز مهار ماده یا </a:t>
            </a:r>
            <a:r>
              <a:rPr lang="fa-IR" sz="2200" dirty="0" smtClean="0">
                <a:cs typeface="B Nazanin" panose="00000400000000000000" pitchFamily="2" charset="-78"/>
              </a:rPr>
              <a:t>دستگاه‌هایی </a:t>
            </a:r>
            <a:r>
              <a:rPr lang="fa-IR" sz="2200" dirty="0">
                <a:cs typeface="B Nazanin" panose="00000400000000000000" pitchFamily="2" charset="-78"/>
              </a:rPr>
              <a:t>در ابعاد کمتر از یک میکرومتر، معمولاً حدود ۱ تا ۱۰۰ نانومتر است. در واقع نانوتکنولوژی فهم و </a:t>
            </a:r>
            <a:r>
              <a:rPr lang="fa-IR" sz="2200" dirty="0" smtClean="0">
                <a:cs typeface="B Nazanin" panose="00000400000000000000" pitchFamily="2" charset="-78"/>
              </a:rPr>
              <a:t>به‌کارگیری </a:t>
            </a:r>
            <a:r>
              <a:rPr lang="fa-IR" sz="2200" dirty="0">
                <a:cs typeface="B Nazanin" panose="00000400000000000000" pitchFamily="2" charset="-78"/>
              </a:rPr>
              <a:t>خواص جدیدی از مواد و </a:t>
            </a:r>
            <a:r>
              <a:rPr lang="fa-IR" sz="2200" dirty="0" smtClean="0">
                <a:cs typeface="B Nazanin" panose="00000400000000000000" pitchFamily="2" charset="-78"/>
              </a:rPr>
              <a:t>سیستم‌هایی </a:t>
            </a:r>
            <a:r>
              <a:rPr lang="fa-IR" sz="2200" dirty="0">
                <a:cs typeface="B Nazanin" panose="00000400000000000000" pitchFamily="2" charset="-78"/>
              </a:rPr>
              <a:t>در این ابعاد است که اثرات فیزیکی جدیدی عمدتاً متاثر از غلبه خواص کوانتومی بر خواص کلاسیک از خود نشان می‌دهند. نانوتکنولوژی می‌تواند به عنوان ادامه دانش کنونی به ابعاد نانو یا </a:t>
            </a:r>
            <a:r>
              <a:rPr lang="fa-IR" sz="2200" dirty="0" smtClean="0">
                <a:cs typeface="B Nazanin" panose="00000400000000000000" pitchFamily="2" charset="-78"/>
              </a:rPr>
              <a:t>شکل ‌ریزی </a:t>
            </a:r>
            <a:r>
              <a:rPr lang="fa-IR" sz="2200" dirty="0">
                <a:cs typeface="B Nazanin" panose="00000400000000000000" pitchFamily="2" charset="-78"/>
              </a:rPr>
              <a:t>دانش کنونی بر پایه‌های جدیدتر و امروزی‌تر باشد. در مقیاس نانو خواص فیزیکی، شیمیایی و بیولوژیکی </a:t>
            </a:r>
            <a:r>
              <a:rPr lang="fa-IR" sz="2200" dirty="0" smtClean="0">
                <a:cs typeface="B Nazanin" panose="00000400000000000000" pitchFamily="2" charset="-78"/>
              </a:rPr>
              <a:t>تک‌تک اتم‌ها </a:t>
            </a:r>
            <a:r>
              <a:rPr lang="fa-IR" sz="2200" dirty="0">
                <a:cs typeface="B Nazanin" panose="00000400000000000000" pitchFamily="2" charset="-78"/>
              </a:rPr>
              <a:t>و مولکول‌ها با خواص توده ماده متفاوت است. نانو در </a:t>
            </a:r>
            <a:r>
              <a:rPr lang="fa-IR" sz="2200" dirty="0" smtClean="0">
                <a:cs typeface="B Nazanin" panose="00000400000000000000" pitchFamily="2" charset="-78"/>
              </a:rPr>
              <a:t>مولکول‌های </a:t>
            </a:r>
            <a:r>
              <a:rPr lang="fa-IR" sz="2200" dirty="0">
                <a:cs typeface="B Nazanin" panose="00000400000000000000" pitchFamily="2" charset="-78"/>
              </a:rPr>
              <a:t>ماده انرژی بالایی را ایجاد می‌کند، به همین دلیل، </a:t>
            </a:r>
            <a:r>
              <a:rPr lang="fa-IR" sz="2200" dirty="0" smtClean="0">
                <a:cs typeface="B Nazanin" panose="00000400000000000000" pitchFamily="2" charset="-78"/>
              </a:rPr>
              <a:t>معجزه‌آسا </a:t>
            </a:r>
            <a:r>
              <a:rPr lang="fa-IR" sz="2200" dirty="0">
                <a:cs typeface="B Nazanin" panose="00000400000000000000" pitchFamily="2" charset="-78"/>
              </a:rPr>
              <a:t>نامیده می‌شود. پیشوند نانو در علم </a:t>
            </a:r>
            <a:r>
              <a:rPr lang="fa-IR" sz="2200" dirty="0" smtClean="0">
                <a:cs typeface="B Nazanin" panose="00000400000000000000" pitchFamily="2" charset="-78"/>
              </a:rPr>
              <a:t>مقیاس‌ها </a:t>
            </a:r>
            <a:r>
              <a:rPr lang="fa-IR" sz="2200" dirty="0">
                <a:cs typeface="B Nazanin" panose="00000400000000000000" pitchFamily="2" charset="-78"/>
              </a:rPr>
              <a:t>به معنی یک میلیاردم </a:t>
            </a:r>
            <a:r>
              <a:rPr lang="fa-IR" sz="2200" dirty="0" smtClean="0">
                <a:cs typeface="B Nazanin" panose="00000400000000000000" pitchFamily="2" charset="-78"/>
              </a:rPr>
              <a:t>می‌باشد</a:t>
            </a:r>
            <a:r>
              <a:rPr lang="fa-IR" sz="2200" dirty="0">
                <a:cs typeface="B Nazanin" panose="00000400000000000000" pitchFamily="2" charset="-78"/>
              </a:rPr>
              <a:t>، بنابراین یک </a:t>
            </a:r>
            <a:r>
              <a:rPr lang="fa-IR" sz="2200" dirty="0" smtClean="0">
                <a:cs typeface="B Nazanin" panose="00000400000000000000" pitchFamily="2" charset="-78"/>
              </a:rPr>
              <a:t>نانومتر، </a:t>
            </a:r>
            <a:r>
              <a:rPr lang="fa-IR" sz="2200" dirty="0">
                <a:cs typeface="B Nazanin" panose="00000400000000000000" pitchFamily="2" charset="-78"/>
              </a:rPr>
              <a:t>یک میلیاردم متر </a:t>
            </a:r>
            <a:r>
              <a:rPr lang="fa-IR" sz="2200" dirty="0" smtClean="0">
                <a:cs typeface="B Nazanin" panose="00000400000000000000" pitchFamily="2" charset="-78"/>
              </a:rPr>
              <a:t>می‌باشد </a:t>
            </a:r>
            <a:r>
              <a:rPr lang="fa-IR" sz="2200" dirty="0">
                <a:cs typeface="B Nazanin" panose="00000400000000000000" pitchFamily="2" charset="-78"/>
              </a:rPr>
              <a:t>كه تقريبا برابر با پهناي 3 تا 4 اتم است. آنچه باعث ظهور نانوفناوری شده است، نسبت سطح به حجم بالای نانو مواد </a:t>
            </a:r>
            <a:r>
              <a:rPr lang="fa-IR" sz="2200" dirty="0" smtClean="0">
                <a:cs typeface="B Nazanin" panose="00000400000000000000" pitchFamily="2" charset="-78"/>
              </a:rPr>
              <a:t>می‌باشد</a:t>
            </a:r>
            <a:r>
              <a:rPr lang="fa-IR" sz="2200" dirty="0">
                <a:cs typeface="B Nazanin" panose="00000400000000000000" pitchFamily="2" charset="-78"/>
              </a:rPr>
              <a:t>. این موضوع یکی از </a:t>
            </a:r>
            <a:r>
              <a:rPr lang="fa-IR" sz="2200" dirty="0" smtClean="0">
                <a:cs typeface="B Nazanin" panose="00000400000000000000" pitchFamily="2" charset="-78"/>
              </a:rPr>
              <a:t>مهم‌ترین </a:t>
            </a:r>
            <a:r>
              <a:rPr lang="fa-IR" sz="2200" dirty="0">
                <a:cs typeface="B Nazanin" panose="00000400000000000000" pitchFamily="2" charset="-78"/>
              </a:rPr>
              <a:t>و موثرترین خصوصیات مواد تولید شده در مقیاس نانو </a:t>
            </a:r>
            <a:r>
              <a:rPr lang="fa-IR" sz="2200" dirty="0" smtClean="0">
                <a:cs typeface="B Nazanin" panose="00000400000000000000" pitchFamily="2" charset="-78"/>
              </a:rPr>
              <a:t>می‌باشد</a:t>
            </a:r>
            <a:r>
              <a:rPr lang="fa-IR" sz="2200" dirty="0">
                <a:cs typeface="B Nazanin" panose="00000400000000000000" pitchFamily="2" charset="-78"/>
              </a:rPr>
              <a:t>. در مقیاس نانو، رفتار اشیا نسبت به حالت توده تغییر </a:t>
            </a:r>
            <a:r>
              <a:rPr lang="fa-IR" sz="2200" dirty="0" smtClean="0">
                <a:cs typeface="B Nazanin" panose="00000400000000000000" pitchFamily="2" charset="-78"/>
              </a:rPr>
              <a:t>می‌کند </a:t>
            </a:r>
            <a:r>
              <a:rPr lang="fa-IR" sz="2200" dirty="0">
                <a:cs typeface="B Nazanin" panose="00000400000000000000" pitchFamily="2" charset="-78"/>
              </a:rPr>
              <a:t>به نحوی که رفتار سطح به رفتار </a:t>
            </a:r>
            <a:r>
              <a:rPr lang="fa-IR" sz="2200" dirty="0" smtClean="0">
                <a:cs typeface="B Nazanin" panose="00000400000000000000" pitchFamily="2" charset="-78"/>
              </a:rPr>
              <a:t>توده‌ای </a:t>
            </a:r>
            <a:r>
              <a:rPr lang="fa-IR" sz="2200" dirty="0">
                <a:cs typeface="B Nazanin" panose="00000400000000000000" pitchFamily="2" charset="-78"/>
              </a:rPr>
              <a:t>مواد غلبه </a:t>
            </a:r>
            <a:r>
              <a:rPr lang="fa-IR" sz="2200" dirty="0" smtClean="0">
                <a:cs typeface="B Nazanin" panose="00000400000000000000" pitchFamily="2" charset="-78"/>
              </a:rPr>
              <a:t>می‌نماید.</a:t>
            </a:r>
            <a:endParaRPr lang="en-US" sz="2200" dirty="0">
              <a:cs typeface="B Nazanin" panose="00000400000000000000" pitchFamily="2" charset="-7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7740" y="653850"/>
            <a:ext cx="1265786" cy="1265786"/>
          </a:xfrm>
          <a:prstGeom prst="rect">
            <a:avLst/>
          </a:prstGeom>
        </p:spPr>
      </p:pic>
    </p:spTree>
    <p:extLst>
      <p:ext uri="{BB962C8B-B14F-4D97-AF65-F5344CB8AC3E}">
        <p14:creationId xmlns:p14="http://schemas.microsoft.com/office/powerpoint/2010/main" val="521715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روش‌ انجام تحقیق</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1" y="2203938"/>
            <a:ext cx="11621386" cy="4654061"/>
          </a:xfrm>
        </p:spPr>
        <p:txBody>
          <a:bodyPr>
            <a:noAutofit/>
          </a:bodyPr>
          <a:lstStyle/>
          <a:p>
            <a:pPr algn="just" rtl="1">
              <a:lnSpc>
                <a:spcPct val="100000"/>
              </a:lnSpc>
              <a:spcBef>
                <a:spcPts val="300"/>
              </a:spcBef>
              <a:spcAft>
                <a:spcPts val="300"/>
              </a:spcAft>
            </a:pPr>
            <a:r>
              <a:rPr lang="fa-IR" sz="2000" dirty="0">
                <a:latin typeface="Times New Roman" panose="02020603050405020304" pitchFamily="18" charset="0"/>
                <a:ea typeface="Times New Roman" panose="02020603050405020304" pitchFamily="18" charset="0"/>
                <a:cs typeface="B Nazanin" panose="00000400000000000000" pitchFamily="2" charset="-78"/>
              </a:rPr>
              <a:t>سنتز مشتقات </a:t>
            </a:r>
            <a:r>
              <a:rPr lang="en-US" sz="2000" i="1" dirty="0">
                <a:latin typeface="Times New Roman" panose="02020603050405020304" pitchFamily="18" charset="0"/>
                <a:ea typeface="Times New Roman" panose="02020603050405020304" pitchFamily="18" charset="0"/>
                <a:cs typeface="B Nazanin" panose="00000400000000000000" pitchFamily="2" charset="-78"/>
              </a:rPr>
              <a:t>H</a:t>
            </a:r>
            <a:r>
              <a:rPr lang="fa-IR" sz="2000" dirty="0">
                <a:latin typeface="Times New Roman" panose="02020603050405020304" pitchFamily="18" charset="0"/>
                <a:ea typeface="Times New Roman" panose="02020603050405020304" pitchFamily="18" charset="0"/>
                <a:cs typeface="B Nazanin" panose="00000400000000000000" pitchFamily="2" charset="-78"/>
              </a:rPr>
              <a:t>2-پیرانو[3،2</a:t>
            </a:r>
            <a:r>
              <a:rPr lang="en-US" sz="2000" i="1" dirty="0">
                <a:latin typeface="Times New Roman" panose="02020603050405020304" pitchFamily="18" charset="0"/>
                <a:ea typeface="Times New Roman" panose="02020603050405020304" pitchFamily="18" charset="0"/>
                <a:cs typeface="B Nazanin" panose="00000400000000000000" pitchFamily="2" charset="-78"/>
              </a:rPr>
              <a:t>d</a:t>
            </a:r>
            <a:r>
              <a:rPr lang="en-US" sz="2000" dirty="0">
                <a:latin typeface="Times New Roman" panose="02020603050405020304" pitchFamily="18" charset="0"/>
                <a:ea typeface="Times New Roman" panose="02020603050405020304" pitchFamily="18" charset="0"/>
                <a:cs typeface="B Nazanin" panose="00000400000000000000" pitchFamily="2" charset="-78"/>
              </a:rPr>
              <a:t>-</a:t>
            </a:r>
            <a:r>
              <a:rPr lang="fa-IR" sz="2000" dirty="0">
                <a:latin typeface="Times New Roman" panose="02020603050405020304" pitchFamily="18" charset="0"/>
                <a:ea typeface="Times New Roman" panose="02020603050405020304" pitchFamily="18" charset="0"/>
                <a:cs typeface="B Nazanin" panose="00000400000000000000" pitchFamily="2" charset="-78"/>
              </a:rPr>
              <a:t>]</a:t>
            </a:r>
            <a:r>
              <a:rPr lang="fa-IR" sz="2000" dirty="0" smtClean="0">
                <a:latin typeface="Times New Roman" panose="02020603050405020304" pitchFamily="18" charset="0"/>
                <a:ea typeface="Times New Roman" panose="02020603050405020304" pitchFamily="18" charset="0"/>
                <a:cs typeface="B Nazanin" panose="00000400000000000000" pitchFamily="2" charset="-78"/>
              </a:rPr>
              <a:t>پیریمیدین-6-کربوکسیلات.</a:t>
            </a:r>
            <a:endParaRPr lang="en-US" sz="2000" dirty="0">
              <a:latin typeface="Times New Roman" panose="02020603050405020304" pitchFamily="18" charset="0"/>
              <a:ea typeface="Times New Roman" panose="02020603050405020304" pitchFamily="18" charset="0"/>
              <a:cs typeface="B Nazanin" panose="00000400000000000000" pitchFamily="2" charset="-78"/>
            </a:endParaRPr>
          </a:p>
          <a:p>
            <a:pPr algn="just" rtl="1">
              <a:lnSpc>
                <a:spcPct val="100000"/>
              </a:lnSpc>
              <a:spcBef>
                <a:spcPts val="300"/>
              </a:spcBef>
              <a:spcAft>
                <a:spcPts val="300"/>
              </a:spcAft>
            </a:pPr>
            <a:r>
              <a:rPr lang="fa-IR" sz="2000" dirty="0">
                <a:latin typeface="Times New Roman" panose="02020603050405020304" pitchFamily="18" charset="0"/>
                <a:ea typeface="Times New Roman" panose="02020603050405020304" pitchFamily="18" charset="0"/>
                <a:cs typeface="B Nazanin" panose="00000400000000000000" pitchFamily="2" charset="-78"/>
              </a:rPr>
              <a:t>سنتز </a:t>
            </a:r>
            <a:r>
              <a:rPr lang="fa-IR" sz="2000" dirty="0" smtClean="0">
                <a:latin typeface="Times New Roman" panose="02020603050405020304" pitchFamily="18" charset="0"/>
                <a:ea typeface="Times New Roman" panose="02020603050405020304" pitchFamily="18" charset="0"/>
                <a:cs typeface="B Nazanin" panose="00000400000000000000" pitchFamily="2" charset="-78"/>
              </a:rPr>
              <a:t>کاتالیزور بر پایه </a:t>
            </a:r>
            <a:r>
              <a:rPr lang="fa-IR" sz="2000" dirty="0">
                <a:latin typeface="Times New Roman" panose="02020603050405020304" pitchFamily="18" charset="0"/>
                <a:ea typeface="Times New Roman" panose="02020603050405020304" pitchFamily="18" charset="0"/>
                <a:cs typeface="B Nazanin" panose="00000400000000000000" pitchFamily="2" charset="-78"/>
              </a:rPr>
              <a:t>نانو صفحات اکسید </a:t>
            </a:r>
            <a:r>
              <a:rPr lang="fa-IR" sz="2000" dirty="0" smtClean="0">
                <a:latin typeface="Times New Roman" panose="02020603050405020304" pitchFamily="18" charset="0"/>
                <a:ea typeface="Times New Roman" panose="02020603050405020304" pitchFamily="18" charset="0"/>
                <a:cs typeface="B Nazanin" panose="00000400000000000000" pitchFamily="2" charset="-78"/>
              </a:rPr>
              <a:t>گرافن </a:t>
            </a:r>
            <a:r>
              <a:rPr lang="fa-IR" sz="2000" dirty="0">
                <a:latin typeface="Times New Roman" panose="02020603050405020304" pitchFamily="18" charset="0"/>
                <a:ea typeface="Times New Roman" panose="02020603050405020304" pitchFamily="18" charset="0"/>
                <a:cs typeface="B Nazanin" panose="00000400000000000000" pitchFamily="2" charset="-78"/>
              </a:rPr>
              <a:t>که به روش هامرز سنتز خواهند شد.</a:t>
            </a:r>
            <a:endParaRPr lang="en-US" sz="2000" dirty="0">
              <a:latin typeface="Times New Roman" panose="02020603050405020304" pitchFamily="18" charset="0"/>
              <a:ea typeface="Times New Roman" panose="02020603050405020304" pitchFamily="18" charset="0"/>
              <a:cs typeface="B Nazanin" panose="00000400000000000000" pitchFamily="2" charset="-78"/>
            </a:endParaRPr>
          </a:p>
          <a:p>
            <a:pPr algn="just" rtl="1">
              <a:lnSpc>
                <a:spcPct val="100000"/>
              </a:lnSpc>
              <a:spcBef>
                <a:spcPts val="300"/>
              </a:spcBef>
              <a:spcAft>
                <a:spcPts val="300"/>
              </a:spcAft>
            </a:pPr>
            <a:r>
              <a:rPr lang="fa-IR" sz="2000" dirty="0">
                <a:latin typeface="Times New Roman" panose="02020603050405020304" pitchFamily="18" charset="0"/>
                <a:ea typeface="Times New Roman" panose="02020603050405020304" pitchFamily="18" charset="0"/>
                <a:cs typeface="B Nazanin" panose="00000400000000000000" pitchFamily="2" charset="-78"/>
              </a:rPr>
              <a:t>تهیه ترکیبات مورد نظر با استفاده از مواد </a:t>
            </a:r>
            <a:r>
              <a:rPr lang="fa-IR" sz="2000" dirty="0" smtClean="0">
                <a:latin typeface="Times New Roman" panose="02020603050405020304" pitchFamily="18" charset="0"/>
                <a:ea typeface="Times New Roman" panose="02020603050405020304" pitchFamily="18" charset="0"/>
                <a:cs typeface="B Nazanin" panose="00000400000000000000" pitchFamily="2" charset="-78"/>
              </a:rPr>
              <a:t>اولیه‌ی </a:t>
            </a:r>
            <a:r>
              <a:rPr lang="fa-IR" sz="2000" dirty="0">
                <a:latin typeface="Times New Roman" panose="02020603050405020304" pitchFamily="18" charset="0"/>
                <a:ea typeface="Times New Roman" panose="02020603050405020304" pitchFamily="18" charset="0"/>
                <a:cs typeface="B Nazanin" panose="00000400000000000000" pitchFamily="2" charset="-78"/>
              </a:rPr>
              <a:t>خریداری یا سنتز شده و </a:t>
            </a:r>
            <a:r>
              <a:rPr lang="fa-IR" sz="2000" dirty="0" smtClean="0">
                <a:latin typeface="Times New Roman" panose="02020603050405020304" pitchFamily="18" charset="0"/>
                <a:ea typeface="Times New Roman" panose="02020603050405020304" pitchFamily="18" charset="0"/>
                <a:cs typeface="B Nazanin" panose="00000400000000000000" pitchFamily="2" charset="-78"/>
              </a:rPr>
              <a:t>کاتالیزور </a:t>
            </a:r>
            <a:r>
              <a:rPr lang="fa-IR" sz="2000" dirty="0">
                <a:latin typeface="Times New Roman" panose="02020603050405020304" pitchFamily="18" charset="0"/>
                <a:ea typeface="Times New Roman" panose="02020603050405020304" pitchFamily="18" charset="0"/>
                <a:cs typeface="B Nazanin" panose="00000400000000000000" pitchFamily="2" charset="-78"/>
              </a:rPr>
              <a:t>سنتز شده.</a:t>
            </a:r>
            <a:endParaRPr lang="en-US" sz="2000" dirty="0">
              <a:latin typeface="Times New Roman" panose="02020603050405020304" pitchFamily="18" charset="0"/>
              <a:ea typeface="Times New Roman" panose="02020603050405020304" pitchFamily="18" charset="0"/>
              <a:cs typeface="B Nazanin" panose="00000400000000000000" pitchFamily="2" charset="-78"/>
            </a:endParaRPr>
          </a:p>
          <a:p>
            <a:pPr algn="just" rtl="1">
              <a:lnSpc>
                <a:spcPct val="100000"/>
              </a:lnSpc>
              <a:spcBef>
                <a:spcPts val="300"/>
              </a:spcBef>
              <a:spcAft>
                <a:spcPts val="300"/>
              </a:spcAft>
            </a:pPr>
            <a:r>
              <a:rPr lang="fa-IR" sz="2000" dirty="0">
                <a:latin typeface="Times New Roman" panose="02020603050405020304" pitchFamily="18" charset="0"/>
                <a:ea typeface="Times New Roman" panose="02020603050405020304" pitchFamily="18" charset="0"/>
                <a:cs typeface="B Nazanin" panose="00000400000000000000" pitchFamily="2" charset="-78"/>
              </a:rPr>
              <a:t>شناسایی </a:t>
            </a:r>
            <a:r>
              <a:rPr lang="fa-IR" sz="2000" dirty="0" smtClean="0">
                <a:latin typeface="Times New Roman" panose="02020603050405020304" pitchFamily="18" charset="0"/>
                <a:ea typeface="Times New Roman" panose="02020603050405020304" pitchFamily="18" charset="0"/>
                <a:cs typeface="B Nazanin" panose="00000400000000000000" pitchFamily="2" charset="-78"/>
              </a:rPr>
              <a:t>کاتالیزور </a:t>
            </a:r>
            <a:r>
              <a:rPr lang="fa-IR" sz="2000" dirty="0">
                <a:latin typeface="Times New Roman" panose="02020603050405020304" pitchFamily="18" charset="0"/>
                <a:ea typeface="Times New Roman" panose="02020603050405020304" pitchFamily="18" charset="0"/>
                <a:cs typeface="B Nazanin" panose="00000400000000000000" pitchFamily="2" charset="-78"/>
              </a:rPr>
              <a:t>سنتز شده توسط </a:t>
            </a:r>
            <a:r>
              <a:rPr lang="fa-IR" sz="2000" dirty="0" smtClean="0">
                <a:latin typeface="Times New Roman" panose="02020603050405020304" pitchFamily="18" charset="0"/>
                <a:ea typeface="Times New Roman" panose="02020603050405020304" pitchFamily="18" charset="0"/>
                <a:cs typeface="B Nazanin" panose="00000400000000000000" pitchFamily="2" charset="-78"/>
              </a:rPr>
              <a:t>تکنیک‌های </a:t>
            </a:r>
            <a:r>
              <a:rPr lang="en-US" sz="2000" dirty="0">
                <a:latin typeface="Times New Roman" panose="02020603050405020304" pitchFamily="18" charset="0"/>
                <a:ea typeface="Times New Roman" panose="02020603050405020304" pitchFamily="18" charset="0"/>
                <a:cs typeface="B Nazanin" panose="00000400000000000000" pitchFamily="2" charset="-78"/>
              </a:rPr>
              <a:t>SEM, EDS, TEM, XRD</a:t>
            </a:r>
            <a:r>
              <a:rPr lang="fa-IR" sz="2000" dirty="0">
                <a:latin typeface="Times New Roman" panose="02020603050405020304" pitchFamily="18" charset="0"/>
                <a:ea typeface="Times New Roman" panose="02020603050405020304" pitchFamily="18" charset="0"/>
                <a:cs typeface="B Nazanin" panose="00000400000000000000" pitchFamily="2" charset="-78"/>
              </a:rPr>
              <a:t> و </a:t>
            </a:r>
            <a:r>
              <a:rPr lang="fa-IR" sz="2000" dirty="0" smtClean="0">
                <a:latin typeface="Times New Roman" panose="02020603050405020304" pitchFamily="18" charset="0"/>
                <a:ea typeface="Times New Roman" panose="02020603050405020304" pitchFamily="18" charset="0"/>
                <a:cs typeface="B Nazanin" panose="00000400000000000000" pitchFamily="2" charset="-78"/>
              </a:rPr>
              <a:t>... .</a:t>
            </a:r>
            <a:endParaRPr lang="en-US" sz="2000" dirty="0">
              <a:latin typeface="Times New Roman" panose="02020603050405020304" pitchFamily="18" charset="0"/>
              <a:ea typeface="Times New Roman" panose="02020603050405020304" pitchFamily="18" charset="0"/>
              <a:cs typeface="B Nazanin" panose="00000400000000000000" pitchFamily="2" charset="-78"/>
            </a:endParaRPr>
          </a:p>
          <a:p>
            <a:pPr algn="just" rtl="1">
              <a:lnSpc>
                <a:spcPct val="100000"/>
              </a:lnSpc>
              <a:spcBef>
                <a:spcPts val="300"/>
              </a:spcBef>
              <a:spcAft>
                <a:spcPts val="300"/>
              </a:spcAft>
            </a:pPr>
            <a:r>
              <a:rPr lang="fa-IR" sz="2000" dirty="0">
                <a:latin typeface="Times New Roman" panose="02020603050405020304" pitchFamily="18" charset="0"/>
                <a:ea typeface="Times New Roman" panose="02020603050405020304" pitchFamily="18" charset="0"/>
                <a:cs typeface="B Nazanin" panose="00000400000000000000" pitchFamily="2" charset="-78"/>
              </a:rPr>
              <a:t>تعیین ساختار </a:t>
            </a:r>
            <a:r>
              <a:rPr lang="fa-IR" sz="2000" dirty="0" smtClean="0">
                <a:latin typeface="Times New Roman" panose="02020603050405020304" pitchFamily="18" charset="0"/>
                <a:ea typeface="Times New Roman" panose="02020603050405020304" pitchFamily="18" charset="0"/>
                <a:cs typeface="B Nazanin" panose="00000400000000000000" pitchFamily="2" charset="-78"/>
              </a:rPr>
              <a:t>ترکیب‌های </a:t>
            </a:r>
            <a:r>
              <a:rPr lang="fa-IR" sz="2000" dirty="0">
                <a:latin typeface="Times New Roman" panose="02020603050405020304" pitchFamily="18" charset="0"/>
                <a:ea typeface="Times New Roman" panose="02020603050405020304" pitchFamily="18" charset="0"/>
                <a:cs typeface="B Nazanin" panose="00000400000000000000" pitchFamily="2" charset="-78"/>
              </a:rPr>
              <a:t>تهیه شده با استفاده از </a:t>
            </a:r>
            <a:r>
              <a:rPr lang="fa-IR" sz="2000" dirty="0" smtClean="0">
                <a:latin typeface="Times New Roman" panose="02020603050405020304" pitchFamily="18" charset="0"/>
                <a:ea typeface="Times New Roman" panose="02020603050405020304" pitchFamily="18" charset="0"/>
                <a:cs typeface="B Nazanin" panose="00000400000000000000" pitchFamily="2" charset="-78"/>
              </a:rPr>
              <a:t>تکنیک‌های </a:t>
            </a:r>
            <a:r>
              <a:rPr lang="fa-IR" sz="2000" dirty="0">
                <a:latin typeface="Times New Roman" panose="02020603050405020304" pitchFamily="18" charset="0"/>
                <a:ea typeface="Times New Roman" panose="02020603050405020304" pitchFamily="18" charset="0"/>
                <a:cs typeface="B Nazanin" panose="00000400000000000000" pitchFamily="2" charset="-78"/>
              </a:rPr>
              <a:t>طیف </a:t>
            </a:r>
            <a:r>
              <a:rPr lang="fa-IR" sz="2000" dirty="0" smtClean="0">
                <a:latin typeface="Times New Roman" panose="02020603050405020304" pitchFamily="18" charset="0"/>
                <a:ea typeface="Times New Roman" panose="02020603050405020304" pitchFamily="18" charset="0"/>
                <a:cs typeface="B Nazanin" panose="00000400000000000000" pitchFamily="2" charset="-78"/>
              </a:rPr>
              <a:t>سنجی</a:t>
            </a:r>
            <a:r>
              <a:rPr lang="en-US" sz="2000" dirty="0" smtClean="0">
                <a:latin typeface="Times New Roman" panose="02020603050405020304" pitchFamily="18" charset="0"/>
                <a:ea typeface="Times New Roman" panose="02020603050405020304" pitchFamily="18" charset="0"/>
                <a:cs typeface="B Nazanin" panose="00000400000000000000" pitchFamily="2" charset="-78"/>
              </a:rPr>
              <a:t> </a:t>
            </a:r>
            <a:r>
              <a:rPr lang="en-US" sz="2000" dirty="0">
                <a:latin typeface="Times New Roman" panose="02020603050405020304" pitchFamily="18" charset="0"/>
                <a:ea typeface="Times New Roman" panose="02020603050405020304" pitchFamily="18" charset="0"/>
                <a:cs typeface="B Nazanin" panose="00000400000000000000" pitchFamily="2" charset="-78"/>
              </a:rPr>
              <a:t>Mass, NMR, </a:t>
            </a:r>
            <a:r>
              <a:rPr lang="en-US" sz="2000" dirty="0" smtClean="0">
                <a:latin typeface="Times New Roman" panose="02020603050405020304" pitchFamily="18" charset="0"/>
                <a:ea typeface="Times New Roman" panose="02020603050405020304" pitchFamily="18" charset="0"/>
                <a:cs typeface="B Nazanin" panose="00000400000000000000" pitchFamily="2" charset="-78"/>
              </a:rPr>
              <a:t>IR</a:t>
            </a:r>
            <a:r>
              <a:rPr lang="fa-IR" sz="2000" dirty="0" smtClean="0">
                <a:latin typeface="Times New Roman" panose="02020603050405020304" pitchFamily="18" charset="0"/>
                <a:ea typeface="Times New Roman" panose="02020603050405020304" pitchFamily="18" charset="0"/>
                <a:cs typeface="B Nazanin" panose="00000400000000000000" pitchFamily="2" charset="-78"/>
              </a:rPr>
              <a:t>و ... .</a:t>
            </a:r>
            <a:endParaRPr lang="en-US" sz="2000" dirty="0">
              <a:latin typeface="Times New Roman" panose="02020603050405020304" pitchFamily="18" charset="0"/>
              <a:ea typeface="Times New Roman" panose="02020603050405020304" pitchFamily="18" charset="0"/>
              <a:cs typeface="B Nazanin" panose="00000400000000000000" pitchFamily="2" charset="-7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7740" y="653850"/>
            <a:ext cx="1265786" cy="1265786"/>
          </a:xfrm>
          <a:prstGeom prst="rect">
            <a:avLst/>
          </a:prstGeom>
        </p:spPr>
      </p:pic>
      <p:pic>
        <p:nvPicPr>
          <p:cNvPr id="4" name="Picture 3"/>
          <p:cNvPicPr>
            <a:picLocks noChangeAspect="1"/>
          </p:cNvPicPr>
          <p:nvPr/>
        </p:nvPicPr>
        <p:blipFill>
          <a:blip r:embed="rId4"/>
          <a:stretch>
            <a:fillRect/>
          </a:stretch>
        </p:blipFill>
        <p:spPr>
          <a:xfrm>
            <a:off x="2638714" y="4461297"/>
            <a:ext cx="6143715" cy="2305261"/>
          </a:xfrm>
          <a:prstGeom prst="rect">
            <a:avLst/>
          </a:prstGeom>
        </p:spPr>
      </p:pic>
    </p:spTree>
    <p:extLst>
      <p:ext uri="{BB962C8B-B14F-4D97-AF65-F5344CB8AC3E}">
        <p14:creationId xmlns:p14="http://schemas.microsoft.com/office/powerpoint/2010/main" val="29345724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smtClean="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نتایج</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1" y="2028092"/>
            <a:ext cx="11621386" cy="4500299"/>
          </a:xfrm>
        </p:spPr>
        <p:txBody>
          <a:bodyPr>
            <a:normAutofit/>
          </a:bodyPr>
          <a:lstStyle/>
          <a:p>
            <a:pPr algn="r" rtl="1">
              <a:lnSpc>
                <a:spcPct val="200000"/>
              </a:lnSpc>
            </a:pPr>
            <a:r>
              <a:rPr lang="fa-IR" sz="2000" dirty="0">
                <a:cs typeface="B Nazanin" panose="00000400000000000000" pitchFamily="2" charset="-78"/>
              </a:rPr>
              <a:t>دراین </a:t>
            </a:r>
            <a:r>
              <a:rPr lang="fa-IR" sz="2000" dirty="0" smtClean="0">
                <a:cs typeface="B Nazanin" panose="00000400000000000000" pitchFamily="2" charset="-78"/>
              </a:rPr>
              <a:t>پروژه </a:t>
            </a:r>
            <a:r>
              <a:rPr lang="fa-IR" sz="2000" dirty="0">
                <a:cs typeface="B Nazanin" panose="00000400000000000000" pitchFamily="2" charset="-78"/>
              </a:rPr>
              <a:t>روش جدید و مطلوب برای سنتز </a:t>
            </a:r>
            <a:r>
              <a:rPr lang="fa-IR" sz="2000" dirty="0" smtClean="0">
                <a:cs typeface="B Nazanin" panose="00000400000000000000" pitchFamily="2" charset="-78"/>
              </a:rPr>
              <a:t>مشتقات </a:t>
            </a:r>
            <a:r>
              <a:rPr lang="fa-IR" sz="2000" dirty="0">
                <a:cs typeface="B Nazanin" panose="00000400000000000000" pitchFamily="2" charset="-78"/>
              </a:rPr>
              <a:t>پیرانو[3،2-</a:t>
            </a:r>
            <a:r>
              <a:rPr lang="en-US" sz="2000" i="1" dirty="0" smtClean="0">
                <a:solidFill>
                  <a:prstClr val="white"/>
                </a:solidFill>
                <a:latin typeface="Times New Roman" panose="02020603050405020304" pitchFamily="18" charset="0"/>
                <a:ea typeface="Times New Roman" panose="02020603050405020304" pitchFamily="18" charset="0"/>
                <a:cs typeface="B Nazanin" panose="00000400000000000000" pitchFamily="2" charset="-78"/>
              </a:rPr>
              <a:t>d</a:t>
            </a:r>
            <a:r>
              <a:rPr lang="fa-IR" sz="2000" dirty="0" smtClean="0">
                <a:cs typeface="B Nazanin" panose="00000400000000000000" pitchFamily="2" charset="-78"/>
              </a:rPr>
              <a:t>] پیرییدین-6- </a:t>
            </a:r>
            <a:r>
              <a:rPr lang="fa-IR" sz="2000" dirty="0">
                <a:cs typeface="B Nazanin" panose="00000400000000000000" pitchFamily="2" charset="-78"/>
              </a:rPr>
              <a:t>کربوکسیلات </a:t>
            </a:r>
            <a:r>
              <a:rPr lang="fa-IR" sz="2000" dirty="0" smtClean="0">
                <a:cs typeface="B Nazanin" panose="00000400000000000000" pitchFamily="2" charset="-78"/>
              </a:rPr>
              <a:t>از</a:t>
            </a:r>
            <a:r>
              <a:rPr lang="fa-IR" sz="2200" dirty="0" smtClean="0">
                <a:cs typeface="B Nazanin" panose="00000400000000000000" pitchFamily="2" charset="-78"/>
              </a:rPr>
              <a:t> </a:t>
            </a:r>
            <a:r>
              <a:rPr lang="fa-IR" sz="2000" dirty="0">
                <a:solidFill>
                  <a:prstClr val="white"/>
                </a:solidFill>
                <a:ea typeface="+mj-ea"/>
                <a:cs typeface="B Nazanin" panose="00000400000000000000" pitchFamily="2" charset="-78"/>
              </a:rPr>
              <a:t>نانو </a:t>
            </a:r>
            <a:r>
              <a:rPr lang="fa-IR" sz="2000" dirty="0" smtClean="0">
                <a:solidFill>
                  <a:prstClr val="white"/>
                </a:solidFill>
                <a:ea typeface="+mj-ea"/>
                <a:cs typeface="B Nazanin" panose="00000400000000000000" pitchFamily="2" charset="-78"/>
              </a:rPr>
              <a:t>کاتالیزور‌ مغناطیسی جدید بر پایه اکسید </a:t>
            </a:r>
            <a:r>
              <a:rPr lang="fa-IR" sz="2000" dirty="0">
                <a:solidFill>
                  <a:prstClr val="white"/>
                </a:solidFill>
                <a:ea typeface="+mj-ea"/>
                <a:cs typeface="B Nazanin" panose="00000400000000000000" pitchFamily="2" charset="-78"/>
              </a:rPr>
              <a:t>گرافن</a:t>
            </a:r>
            <a:r>
              <a:rPr lang="en-US" sz="2000" dirty="0">
                <a:solidFill>
                  <a:prstClr val="white"/>
                </a:solidFill>
                <a:ea typeface="+mj-ea"/>
                <a:cs typeface="B Nazanin" panose="00000400000000000000" pitchFamily="2" charset="-78"/>
              </a:rPr>
              <a:t> </a:t>
            </a:r>
            <a:r>
              <a:rPr lang="fa-IR" sz="2000" dirty="0">
                <a:solidFill>
                  <a:prstClr val="white"/>
                </a:solidFill>
                <a:ea typeface="+mj-ea"/>
                <a:cs typeface="B Nazanin" panose="00000400000000000000" pitchFamily="2" charset="-78"/>
              </a:rPr>
              <a:t>کمپلکس‌شده با یون </a:t>
            </a:r>
            <a:r>
              <a:rPr lang="en-US" sz="1800" dirty="0">
                <a:solidFill>
                  <a:prstClr val="white"/>
                </a:solidFill>
                <a:latin typeface="Times New Roman" panose="02020603050405020304" pitchFamily="18" charset="0"/>
                <a:ea typeface="+mj-ea"/>
                <a:cs typeface="Times New Roman" panose="02020603050405020304" pitchFamily="18" charset="0"/>
              </a:rPr>
              <a:t>Cu</a:t>
            </a:r>
            <a:r>
              <a:rPr lang="en-US" sz="1800" baseline="30000" dirty="0">
                <a:solidFill>
                  <a:prstClr val="white"/>
                </a:solidFill>
                <a:latin typeface="Times New Roman" panose="02020603050405020304" pitchFamily="18" charset="0"/>
                <a:ea typeface="+mj-ea"/>
                <a:cs typeface="Times New Roman" panose="02020603050405020304" pitchFamily="18" charset="0"/>
              </a:rPr>
              <a:t>2+</a:t>
            </a:r>
            <a:r>
              <a:rPr lang="fa-IR" sz="2200" dirty="0" smtClean="0">
                <a:cs typeface="B Nazanin" panose="00000400000000000000" pitchFamily="2" charset="-78"/>
              </a:rPr>
              <a:t> </a:t>
            </a:r>
            <a:r>
              <a:rPr lang="fa-IR" sz="2000" dirty="0" smtClean="0">
                <a:cs typeface="B Nazanin" panose="00000400000000000000" pitchFamily="2" charset="-78"/>
              </a:rPr>
              <a:t>به </a:t>
            </a:r>
            <a:r>
              <a:rPr lang="fa-IR" sz="2000" dirty="0">
                <a:cs typeface="B Nazanin" panose="00000400000000000000" pitchFamily="2" charset="-78"/>
              </a:rPr>
              <a:t>عنوان </a:t>
            </a:r>
            <a:r>
              <a:rPr lang="fa-IR" sz="2000" dirty="0" smtClean="0">
                <a:cs typeface="B Nazanin" panose="00000400000000000000" pitchFamily="2" charset="-78"/>
              </a:rPr>
              <a:t>کاتالیزور </a:t>
            </a:r>
            <a:r>
              <a:rPr lang="fa-IR" sz="2000" dirty="0">
                <a:cs typeface="B Nazanin" panose="00000400000000000000" pitchFamily="2" charset="-78"/>
              </a:rPr>
              <a:t>اسیدی استفاده شده </a:t>
            </a:r>
            <a:r>
              <a:rPr lang="fa-IR" sz="2000" dirty="0" smtClean="0">
                <a:cs typeface="B Nazanin" panose="00000400000000000000" pitchFamily="2" charset="-78"/>
              </a:rPr>
              <a:t>است. این کاتالیزور </a:t>
            </a:r>
            <a:r>
              <a:rPr lang="fa-IR" sz="2000" dirty="0">
                <a:cs typeface="B Nazanin" panose="00000400000000000000" pitchFamily="2" charset="-78"/>
              </a:rPr>
              <a:t>از اصول شیمی سبز پیروی </a:t>
            </a:r>
            <a:r>
              <a:rPr lang="fa-IR" sz="2000" dirty="0" smtClean="0">
                <a:cs typeface="B Nazanin" panose="00000400000000000000" pitchFamily="2" charset="-78"/>
              </a:rPr>
              <a:t>می‌کند و از </a:t>
            </a:r>
            <a:r>
              <a:rPr lang="fa-IR" sz="2000" dirty="0">
                <a:cs typeface="B Nazanin" panose="00000400000000000000" pitchFamily="2" charset="-78"/>
              </a:rPr>
              <a:t>جمله مزایای دیگر استفاده از </a:t>
            </a:r>
            <a:r>
              <a:rPr lang="fa-IR" sz="2000" dirty="0" smtClean="0">
                <a:cs typeface="B Nazanin" panose="00000400000000000000" pitchFamily="2" charset="-78"/>
              </a:rPr>
              <a:t>کاتالیزور در </a:t>
            </a:r>
            <a:r>
              <a:rPr lang="fa-IR" sz="2000" dirty="0">
                <a:cs typeface="B Nazanin" panose="00000400000000000000" pitchFamily="2" charset="-78"/>
              </a:rPr>
              <a:t>سنتز ترکیبات </a:t>
            </a:r>
            <a:r>
              <a:rPr lang="fa-IR" sz="2000" dirty="0" smtClean="0">
                <a:cs typeface="B Nazanin" panose="00000400000000000000" pitchFamily="2" charset="-78"/>
              </a:rPr>
              <a:t>غیر‌سمی بودن، </a:t>
            </a:r>
            <a:r>
              <a:rPr lang="fa-IR" sz="2000" dirty="0">
                <a:cs typeface="B Nazanin" panose="00000400000000000000" pitchFamily="2" charset="-78"/>
              </a:rPr>
              <a:t>تک </a:t>
            </a:r>
            <a:r>
              <a:rPr lang="fa-IR" sz="2000" dirty="0" smtClean="0">
                <a:cs typeface="B Nazanin" panose="00000400000000000000" pitchFamily="2" charset="-78"/>
              </a:rPr>
              <a:t>مرحله‌ایی </a:t>
            </a:r>
            <a:r>
              <a:rPr lang="fa-IR" sz="2000" dirty="0">
                <a:cs typeface="B Nazanin" panose="00000400000000000000" pitchFamily="2" charset="-78"/>
              </a:rPr>
              <a:t>بودن </a:t>
            </a:r>
            <a:r>
              <a:rPr lang="fa-IR" sz="2000" dirty="0" smtClean="0">
                <a:cs typeface="B Nazanin" panose="00000400000000000000" pitchFamily="2" charset="-78"/>
              </a:rPr>
              <a:t>واکنش‌ها، </a:t>
            </a:r>
            <a:r>
              <a:rPr lang="fa-IR" sz="2000" dirty="0">
                <a:cs typeface="B Nazanin" panose="00000400000000000000" pitchFamily="2" charset="-78"/>
              </a:rPr>
              <a:t>زمان کوتاه </a:t>
            </a:r>
            <a:r>
              <a:rPr lang="fa-IR" sz="2000" dirty="0" smtClean="0">
                <a:cs typeface="B Nazanin" panose="00000400000000000000" pitchFamily="2" charset="-78"/>
              </a:rPr>
              <a:t>واکنش، </a:t>
            </a:r>
            <a:r>
              <a:rPr lang="fa-IR" sz="2000" dirty="0">
                <a:cs typeface="B Nazanin" panose="00000400000000000000" pitchFamily="2" charset="-78"/>
              </a:rPr>
              <a:t>راندمان </a:t>
            </a:r>
            <a:r>
              <a:rPr lang="fa-IR" sz="2000" dirty="0" smtClean="0">
                <a:cs typeface="B Nazanin" panose="00000400000000000000" pitchFamily="2" charset="-78"/>
              </a:rPr>
              <a:t>بالا، </a:t>
            </a:r>
            <a:r>
              <a:rPr lang="fa-IR" sz="2000" dirty="0">
                <a:cs typeface="B Nazanin" panose="00000400000000000000" pitchFamily="2" charset="-78"/>
              </a:rPr>
              <a:t>جداسازی و بازیافت آسان کاتالیزور به کمک یک آهنربا و استفاده مجدد از آن در چند مرحله متوالی </a:t>
            </a:r>
            <a:r>
              <a:rPr lang="fa-IR" sz="2000" dirty="0" smtClean="0">
                <a:cs typeface="B Nazanin" panose="00000400000000000000" pitchFamily="2" charset="-78"/>
              </a:rPr>
              <a:t>می‌باشد که این موضوع </a:t>
            </a:r>
            <a:r>
              <a:rPr lang="fa-IR" sz="2000" dirty="0">
                <a:cs typeface="B Nazanin" panose="00000400000000000000" pitchFamily="2" charset="-78"/>
              </a:rPr>
              <a:t>در صنعت بسیار مهم </a:t>
            </a:r>
            <a:r>
              <a:rPr lang="fa-IR" sz="2000" dirty="0" smtClean="0">
                <a:cs typeface="B Nazanin" panose="00000400000000000000" pitchFamily="2" charset="-78"/>
              </a:rPr>
              <a:t>است. بعلاوه </a:t>
            </a:r>
            <a:r>
              <a:rPr lang="fa-IR" sz="2000" dirty="0">
                <a:cs typeface="B Nazanin" panose="00000400000000000000" pitchFamily="2" charset="-78"/>
              </a:rPr>
              <a:t>این </a:t>
            </a:r>
            <a:r>
              <a:rPr lang="fa-IR" sz="2000" dirty="0" smtClean="0">
                <a:cs typeface="B Nazanin" panose="00000400000000000000" pitchFamily="2" charset="-78"/>
              </a:rPr>
              <a:t>کاتالیزورهای </a:t>
            </a:r>
            <a:r>
              <a:rPr lang="fa-IR" sz="2000" dirty="0">
                <a:cs typeface="B Nazanin" panose="00000400000000000000" pitchFamily="2" charset="-78"/>
              </a:rPr>
              <a:t>ناهمگن هستند که نسبت به </a:t>
            </a:r>
            <a:r>
              <a:rPr lang="fa-IR" sz="2000" dirty="0" smtClean="0">
                <a:cs typeface="B Nazanin" panose="00000400000000000000" pitchFamily="2" charset="-78"/>
              </a:rPr>
              <a:t>کاتالیزورهای همگن </a:t>
            </a:r>
            <a:r>
              <a:rPr lang="fa-IR" sz="2000" dirty="0">
                <a:cs typeface="B Nazanin" panose="00000400000000000000" pitchFamily="2" charset="-78"/>
              </a:rPr>
              <a:t>دارای </a:t>
            </a:r>
            <a:r>
              <a:rPr lang="fa-IR" sz="2000" dirty="0" smtClean="0">
                <a:cs typeface="B Nazanin" panose="00000400000000000000" pitchFamily="2" charset="-78"/>
              </a:rPr>
              <a:t>مزیت‌های می‌باشند و دارای مزایای بیشتر می باشد.</a:t>
            </a:r>
          </a:p>
          <a:p>
            <a:pPr algn="r" rtl="1">
              <a:lnSpc>
                <a:spcPct val="200000"/>
              </a:lnSpc>
            </a:pPr>
            <a:endParaRPr lang="en-US" sz="2000" dirty="0">
              <a:cs typeface="B Nazanin" panose="00000400000000000000" pitchFamily="2" charset="-7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7740" y="653850"/>
            <a:ext cx="1265786" cy="1265786"/>
          </a:xfrm>
          <a:prstGeom prst="rect">
            <a:avLst/>
          </a:prstGeom>
        </p:spPr>
      </p:pic>
    </p:spTree>
    <p:extLst>
      <p:ext uri="{BB962C8B-B14F-4D97-AF65-F5344CB8AC3E}">
        <p14:creationId xmlns:p14="http://schemas.microsoft.com/office/powerpoint/2010/main" val="28961071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smtClean="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آنالیز کاتالیزور</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7740" y="653850"/>
            <a:ext cx="1265786" cy="1265786"/>
          </a:xfrm>
          <a:prstGeom prst="rect">
            <a:avLst/>
          </a:prstGeom>
        </p:spPr>
      </p:pic>
      <p:pic>
        <p:nvPicPr>
          <p:cNvPr id="8" name="Content Placeholder 7" descr="I:\__\new.jpg"/>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556607" y="2601532"/>
            <a:ext cx="5037856" cy="3490173"/>
          </a:xfrm>
          <a:prstGeom prst="rect">
            <a:avLst/>
          </a:prstGeom>
          <a:noFill/>
          <a:ln>
            <a:noFill/>
          </a:ln>
        </p:spPr>
      </p:pic>
      <p:pic>
        <p:nvPicPr>
          <p:cNvPr id="9" name="Picture 8" descr="G:\00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3750" y="2601532"/>
            <a:ext cx="5553146" cy="3515933"/>
          </a:xfrm>
          <a:prstGeom prst="rect">
            <a:avLst/>
          </a:prstGeom>
          <a:noFill/>
          <a:ln>
            <a:noFill/>
          </a:ln>
        </p:spPr>
      </p:pic>
      <p:sp>
        <p:nvSpPr>
          <p:cNvPr id="3" name="Rectangle 2"/>
          <p:cNvSpPr/>
          <p:nvPr/>
        </p:nvSpPr>
        <p:spPr>
          <a:xfrm>
            <a:off x="8612488" y="6283748"/>
            <a:ext cx="684803" cy="369332"/>
          </a:xfrm>
          <a:prstGeom prst="rect">
            <a:avLst/>
          </a:prstGeom>
        </p:spPr>
        <p:txBody>
          <a:bodyPr wrap="none">
            <a:spAutoFit/>
          </a:bodyPr>
          <a:lstStyle/>
          <a:p>
            <a:r>
              <a:rPr lang="en-US" b="1" dirty="0">
                <a:solidFill>
                  <a:schemeClr val="tx2">
                    <a:lumMod val="10000"/>
                  </a:schemeClr>
                </a:solidFill>
                <a:latin typeface="Times New Roman" pitchFamily="18" charset="0"/>
                <a:cs typeface="Times New Roman" pitchFamily="18" charset="0"/>
              </a:rPr>
              <a:t>SEM</a:t>
            </a:r>
          </a:p>
        </p:txBody>
      </p:sp>
      <p:sp>
        <p:nvSpPr>
          <p:cNvPr id="5" name="TextBox 4"/>
          <p:cNvSpPr txBox="1"/>
          <p:nvPr/>
        </p:nvSpPr>
        <p:spPr>
          <a:xfrm>
            <a:off x="2679594" y="6294549"/>
            <a:ext cx="791883" cy="369332"/>
          </a:xfrm>
          <a:prstGeom prst="rect">
            <a:avLst/>
          </a:prstGeom>
          <a:noFill/>
        </p:spPr>
        <p:txBody>
          <a:bodyPr wrap="none" rtlCol="0">
            <a:spAutoFit/>
          </a:bodyPr>
          <a:lstStyle/>
          <a:p>
            <a:pPr algn="justLow"/>
            <a:r>
              <a:rPr lang="en-US" b="1" dirty="0" smtClean="0">
                <a:solidFill>
                  <a:schemeClr val="tx2">
                    <a:lumMod val="10000"/>
                  </a:schemeClr>
                </a:solidFill>
                <a:latin typeface="Times New Roman" pitchFamily="18" charset="0"/>
                <a:cs typeface="Times New Roman" pitchFamily="18" charset="0"/>
              </a:rPr>
              <a:t>FT-IR</a:t>
            </a:r>
            <a:endParaRPr lang="en-US" b="1" dirty="0">
              <a:solidFill>
                <a:schemeClr val="tx2">
                  <a:lumMod val="1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4033711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بحث و </a:t>
            </a:r>
            <a:r>
              <a:rPr lang="fa-IR" b="1" dirty="0" err="1">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نتیجه‌گیری</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0" y="2375509"/>
            <a:ext cx="11621386" cy="4191518"/>
          </a:xfrm>
        </p:spPr>
        <p:txBody>
          <a:bodyPr>
            <a:normAutofit/>
          </a:bodyPr>
          <a:lstStyle/>
          <a:p>
            <a:pPr marL="0" indent="0" algn="r" rtl="1">
              <a:lnSpc>
                <a:spcPct val="150000"/>
              </a:lnSpc>
              <a:buNone/>
            </a:pPr>
            <a:r>
              <a:rPr lang="fa-IR" sz="2000" dirty="0">
                <a:cs typeface="B Nazanin" panose="00000400000000000000" pitchFamily="2" charset="-78"/>
              </a:rPr>
              <a:t>دراین </a:t>
            </a:r>
            <a:r>
              <a:rPr lang="fa-IR" sz="2000" dirty="0" smtClean="0">
                <a:cs typeface="B Nazanin" panose="00000400000000000000" pitchFamily="2" charset="-78"/>
              </a:rPr>
              <a:t>تحقیق </a:t>
            </a:r>
            <a:r>
              <a:rPr lang="fa-IR" sz="2000" dirty="0">
                <a:cs typeface="B Nazanin" panose="00000400000000000000" pitchFamily="2" charset="-78"/>
              </a:rPr>
              <a:t>برای </a:t>
            </a:r>
            <a:r>
              <a:rPr lang="fa-IR" sz="2000" dirty="0" smtClean="0">
                <a:cs typeface="B Nazanin" panose="00000400000000000000" pitchFamily="2" charset="-78"/>
              </a:rPr>
              <a:t>سنتز </a:t>
            </a:r>
            <a:r>
              <a:rPr lang="fa-IR" sz="2000" dirty="0">
                <a:cs typeface="B Nazanin" panose="00000400000000000000" pitchFamily="2" charset="-78"/>
              </a:rPr>
              <a:t>ترکیبات </a:t>
            </a:r>
            <a:r>
              <a:rPr lang="en-US" sz="2000" i="1" dirty="0">
                <a:solidFill>
                  <a:prstClr val="white"/>
                </a:solidFill>
                <a:latin typeface="Times New Roman" panose="02020603050405020304" pitchFamily="18" charset="0"/>
                <a:ea typeface="Times New Roman" panose="02020603050405020304" pitchFamily="18" charset="0"/>
                <a:cs typeface="B Nazanin" panose="00000400000000000000" pitchFamily="2" charset="-78"/>
              </a:rPr>
              <a:t>H</a:t>
            </a:r>
            <a:r>
              <a:rPr lang="fa-IR" sz="2000" dirty="0">
                <a:solidFill>
                  <a:prstClr val="white"/>
                </a:solidFill>
                <a:latin typeface="Times New Roman" panose="02020603050405020304" pitchFamily="18" charset="0"/>
                <a:ea typeface="Times New Roman" panose="02020603050405020304" pitchFamily="18" charset="0"/>
                <a:cs typeface="B Nazanin" panose="00000400000000000000" pitchFamily="2" charset="-78"/>
              </a:rPr>
              <a:t>2-پیرانو[3،2</a:t>
            </a:r>
            <a:r>
              <a:rPr lang="en-US" sz="2000" i="1" dirty="0">
                <a:solidFill>
                  <a:prstClr val="white"/>
                </a:solidFill>
                <a:latin typeface="Times New Roman" panose="02020603050405020304" pitchFamily="18" charset="0"/>
                <a:ea typeface="Times New Roman" panose="02020603050405020304" pitchFamily="18" charset="0"/>
                <a:cs typeface="B Nazanin" panose="00000400000000000000" pitchFamily="2" charset="-78"/>
              </a:rPr>
              <a:t>d</a:t>
            </a:r>
            <a:r>
              <a:rPr lang="en-US" sz="2000" dirty="0">
                <a:solidFill>
                  <a:prstClr val="white"/>
                </a:solidFill>
                <a:latin typeface="Times New Roman" panose="02020603050405020304" pitchFamily="18" charset="0"/>
                <a:ea typeface="Times New Roman" panose="02020603050405020304" pitchFamily="18" charset="0"/>
                <a:cs typeface="B Nazanin" panose="00000400000000000000" pitchFamily="2" charset="-78"/>
              </a:rPr>
              <a:t>-</a:t>
            </a:r>
            <a:r>
              <a:rPr lang="fa-IR" sz="2000" dirty="0">
                <a:solidFill>
                  <a:prstClr val="white"/>
                </a:solidFill>
                <a:latin typeface="Times New Roman" panose="02020603050405020304" pitchFamily="18" charset="0"/>
                <a:ea typeface="Times New Roman" panose="02020603050405020304" pitchFamily="18" charset="0"/>
                <a:cs typeface="B Nazanin" panose="00000400000000000000" pitchFamily="2" charset="-78"/>
              </a:rPr>
              <a:t>]پیریمیدین-6-کربوکسیلات </a:t>
            </a:r>
            <a:r>
              <a:rPr lang="fa-IR" sz="2000" dirty="0" smtClean="0">
                <a:cs typeface="B Nazanin" panose="00000400000000000000" pitchFamily="2" charset="-78"/>
              </a:rPr>
              <a:t>از واکنش‌های </a:t>
            </a:r>
            <a:r>
              <a:rPr lang="fa-IR" sz="2000" dirty="0">
                <a:cs typeface="B Nazanin" panose="00000400000000000000" pitchFamily="2" charset="-78"/>
              </a:rPr>
              <a:t>تک ظرف استفاده شده است که از لحاظ پیروی از اصول شیمی سبز حائز اهمیت </a:t>
            </a:r>
            <a:r>
              <a:rPr lang="fa-IR" sz="2000" dirty="0" smtClean="0">
                <a:cs typeface="B Nazanin" panose="00000400000000000000" pitchFamily="2" charset="-78"/>
              </a:rPr>
              <a:t>می‌باشند. به </a:t>
            </a:r>
            <a:r>
              <a:rPr lang="fa-IR" sz="2000" dirty="0">
                <a:cs typeface="B Nazanin" panose="00000400000000000000" pitchFamily="2" charset="-78"/>
              </a:rPr>
              <a:t>طور کلی مزایای زیر را </a:t>
            </a:r>
            <a:r>
              <a:rPr lang="fa-IR" sz="2000" dirty="0" smtClean="0">
                <a:cs typeface="B Nazanin" panose="00000400000000000000" pitchFamily="2" charset="-78"/>
              </a:rPr>
              <a:t>می‌توان </a:t>
            </a:r>
            <a:r>
              <a:rPr lang="fa-IR" sz="2000" dirty="0">
                <a:cs typeface="B Nazanin" panose="00000400000000000000" pitchFamily="2" charset="-78"/>
              </a:rPr>
              <a:t>برای </a:t>
            </a:r>
            <a:r>
              <a:rPr lang="fa-IR" sz="2000" dirty="0" smtClean="0">
                <a:cs typeface="B Nazanin" panose="00000400000000000000" pitchFamily="2" charset="-78"/>
              </a:rPr>
              <a:t>کاتالیزور استفاده‌شده </a:t>
            </a:r>
            <a:r>
              <a:rPr lang="fa-IR" sz="2000" dirty="0">
                <a:cs typeface="B Nazanin" panose="00000400000000000000" pitchFamily="2" charset="-78"/>
              </a:rPr>
              <a:t>در سنتز ترکیبات مذکور اشاره کرد :</a:t>
            </a:r>
            <a:endParaRPr lang="en-US" sz="2000" dirty="0">
              <a:cs typeface="B Nazanin" panose="00000400000000000000" pitchFamily="2" charset="-78"/>
            </a:endParaRPr>
          </a:p>
          <a:p>
            <a:pPr algn="r" rtl="1">
              <a:lnSpc>
                <a:spcPct val="150000"/>
              </a:lnSpc>
            </a:pPr>
            <a:r>
              <a:rPr lang="fa-IR" sz="2000" dirty="0">
                <a:cs typeface="B Nazanin" panose="00000400000000000000" pitchFamily="2" charset="-78"/>
              </a:rPr>
              <a:t>رعایت اصول شیمی سبز </a:t>
            </a:r>
            <a:endParaRPr lang="fa-IR" sz="2000" dirty="0" smtClean="0">
              <a:cs typeface="B Nazanin" panose="00000400000000000000" pitchFamily="2" charset="-78"/>
            </a:endParaRPr>
          </a:p>
          <a:p>
            <a:pPr algn="r" rtl="1">
              <a:lnSpc>
                <a:spcPct val="150000"/>
              </a:lnSpc>
            </a:pPr>
            <a:r>
              <a:rPr lang="fa-IR" sz="2000" dirty="0" smtClean="0">
                <a:cs typeface="B Nazanin" panose="00000400000000000000" pitchFamily="2" charset="-78"/>
              </a:rPr>
              <a:t> </a:t>
            </a:r>
            <a:r>
              <a:rPr lang="fa-IR" sz="2000" dirty="0">
                <a:cs typeface="B Nazanin" panose="00000400000000000000" pitchFamily="2" charset="-78"/>
              </a:rPr>
              <a:t>کوتاه بودن زمان </a:t>
            </a:r>
            <a:r>
              <a:rPr lang="fa-IR" sz="2000" dirty="0" smtClean="0">
                <a:cs typeface="B Nazanin" panose="00000400000000000000" pitchFamily="2" charset="-78"/>
              </a:rPr>
              <a:t>واکنش</a:t>
            </a:r>
          </a:p>
          <a:p>
            <a:pPr algn="r" rtl="1">
              <a:lnSpc>
                <a:spcPct val="150000"/>
              </a:lnSpc>
            </a:pPr>
            <a:r>
              <a:rPr lang="fa-IR" sz="2000" dirty="0" smtClean="0">
                <a:cs typeface="B Nazanin" panose="00000400000000000000" pitchFamily="2" charset="-78"/>
              </a:rPr>
              <a:t>راندمان </a:t>
            </a:r>
            <a:r>
              <a:rPr lang="fa-IR" sz="2000" dirty="0">
                <a:cs typeface="B Nazanin" panose="00000400000000000000" pitchFamily="2" charset="-78"/>
              </a:rPr>
              <a:t>بالای </a:t>
            </a:r>
            <a:r>
              <a:rPr lang="fa-IR" sz="2000" dirty="0" smtClean="0">
                <a:cs typeface="B Nazanin" panose="00000400000000000000" pitchFamily="2" charset="-78"/>
              </a:rPr>
              <a:t>واکنش</a:t>
            </a:r>
          </a:p>
          <a:p>
            <a:pPr algn="r" rtl="1">
              <a:lnSpc>
                <a:spcPct val="150000"/>
              </a:lnSpc>
            </a:pPr>
            <a:r>
              <a:rPr lang="fa-IR" sz="2000" dirty="0" smtClean="0">
                <a:cs typeface="B Nazanin" panose="00000400000000000000" pitchFamily="2" charset="-78"/>
              </a:rPr>
              <a:t>بازیابی </a:t>
            </a:r>
            <a:r>
              <a:rPr lang="fa-IR" sz="2000" dirty="0">
                <a:cs typeface="B Nazanin" panose="00000400000000000000" pitchFamily="2" charset="-78"/>
              </a:rPr>
              <a:t>آسان کاتالیزور از مخلوط واکنش بااستفاده از </a:t>
            </a:r>
            <a:r>
              <a:rPr lang="fa-IR" sz="2000" dirty="0" smtClean="0">
                <a:cs typeface="B Nazanin" panose="00000400000000000000" pitchFamily="2" charset="-78"/>
              </a:rPr>
              <a:t>آهنربا</a:t>
            </a:r>
          </a:p>
          <a:p>
            <a:pPr algn="r" rtl="1">
              <a:lnSpc>
                <a:spcPct val="150000"/>
              </a:lnSpc>
            </a:pPr>
            <a:r>
              <a:rPr lang="fa-IR" sz="2000" dirty="0" smtClean="0">
                <a:cs typeface="B Nazanin" panose="00000400000000000000" pitchFamily="2" charset="-78"/>
              </a:rPr>
              <a:t>قابلیت </a:t>
            </a:r>
            <a:r>
              <a:rPr lang="fa-IR" sz="2000" dirty="0">
                <a:cs typeface="B Nazanin" panose="00000400000000000000" pitchFamily="2" charset="-78"/>
              </a:rPr>
              <a:t>استفاده مجدد از کاتالیزور</a:t>
            </a:r>
            <a:endParaRPr lang="en-US" sz="2000" dirty="0">
              <a:cs typeface="B Nazanin" panose="00000400000000000000" pitchFamily="2" charset="-7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7740" y="653850"/>
            <a:ext cx="1265786" cy="1265786"/>
          </a:xfrm>
          <a:prstGeom prst="rect">
            <a:avLst/>
          </a:prstGeom>
        </p:spPr>
      </p:pic>
    </p:spTree>
    <p:extLst>
      <p:ext uri="{BB962C8B-B14F-4D97-AF65-F5344CB8AC3E}">
        <p14:creationId xmlns:p14="http://schemas.microsoft.com/office/powerpoint/2010/main" val="21735790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تقدیر و تشکر</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1249938" y="2511381"/>
            <a:ext cx="9169071" cy="3142444"/>
          </a:xfrm>
        </p:spPr>
        <p:txBody>
          <a:bodyPr>
            <a:normAutofit lnSpcReduction="10000"/>
          </a:bodyPr>
          <a:lstStyle/>
          <a:p>
            <a:pPr algn="ctr" rtl="1"/>
            <a:r>
              <a:rPr lang="fa-IR" dirty="0" smtClean="0">
                <a:cs typeface="B Nazanin" panose="00000400000000000000" pitchFamily="2" charset="-78"/>
              </a:rPr>
              <a:t>از استاد راهنمای بزرگ و فرزانه جناب آقای پروفسور داود آذریفرکه رهنمودهای گران بهای ایشان همواره چراغ راه من بود کمال تشکر را دارم.</a:t>
            </a:r>
          </a:p>
          <a:p>
            <a:pPr algn="ctr" rtl="1"/>
            <a:endParaRPr lang="fa-IR" dirty="0" smtClean="0">
              <a:cs typeface="B Nazanin" panose="00000400000000000000" pitchFamily="2" charset="-78"/>
            </a:endParaRPr>
          </a:p>
          <a:p>
            <a:pPr algn="ctr" rtl="1"/>
            <a:r>
              <a:rPr lang="fa-IR" dirty="0" smtClean="0">
                <a:cs typeface="B Nazanin" panose="00000400000000000000" pitchFamily="2" charset="-78"/>
              </a:rPr>
              <a:t>از اساتید محترم گروه شیمی الی دانشگاه بوعلی سینا که ازمحضر پرفیض تدریسشان ، بهره ها برده ام</a:t>
            </a:r>
            <a:r>
              <a:rPr lang="fa-IR" sz="2800" dirty="0" smtClean="0">
                <a:cs typeface="B Nazanin" panose="00000400000000000000" pitchFamily="2" charset="-78"/>
              </a:rPr>
              <a:t>،نهایت تشکر و سپاسگزاری را دارم.</a:t>
            </a:r>
          </a:p>
          <a:p>
            <a:pPr algn="ctr" rtl="1"/>
            <a:endParaRPr lang="fa-IR" sz="2800" dirty="0" smtClean="0">
              <a:cs typeface="B Nazanin" panose="00000400000000000000" pitchFamily="2" charset="-78"/>
            </a:endParaRPr>
          </a:p>
          <a:p>
            <a:pPr algn="ctr" rtl="1"/>
            <a:r>
              <a:rPr lang="fa-IR" dirty="0" smtClean="0">
                <a:cs typeface="B Nazanin" panose="00000400000000000000" pitchFamily="2" charset="-78"/>
              </a:rPr>
              <a:t>از سرکار خانم دکتر محمودی گم یک به پاس تمام محبت ها و راهنمایی های بی دریغش صمیمانه تشکر میکنم. </a:t>
            </a:r>
          </a:p>
          <a:p>
            <a:pPr algn="ctr" rtl="1"/>
            <a:endParaRPr lang="en-US" dirty="0">
              <a:cs typeface="B Nazanin" panose="00000400000000000000" pitchFamily="2" charset="-7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7740" y="653850"/>
            <a:ext cx="1265786" cy="1265786"/>
          </a:xfrm>
          <a:prstGeom prst="rect">
            <a:avLst/>
          </a:prstGeom>
        </p:spPr>
      </p:pic>
    </p:spTree>
    <p:extLst>
      <p:ext uri="{BB962C8B-B14F-4D97-AF65-F5344CB8AC3E}">
        <p14:creationId xmlns:p14="http://schemas.microsoft.com/office/powerpoint/2010/main" val="24224916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منابع</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199292" y="2336873"/>
            <a:ext cx="11794235" cy="4191518"/>
          </a:xfrm>
        </p:spPr>
        <p:txBody>
          <a:bodyPr>
            <a:normAutofit fontScale="92500" lnSpcReduction="20000"/>
          </a:bodyPr>
          <a:lstStyle/>
          <a:p>
            <a:pPr marL="0" indent="0" rtl="1">
              <a:buNone/>
            </a:pPr>
            <a:r>
              <a:rPr lang="en-US" sz="2000" dirty="0">
                <a:latin typeface="Times New Roman" panose="02020603050405020304" pitchFamily="18" charset="0"/>
                <a:cs typeface="Times New Roman" panose="02020603050405020304" pitchFamily="18" charset="0"/>
              </a:rPr>
              <a:t>1. P. Charles, Jr. Poole, J. Frank Owens, </a:t>
            </a:r>
            <a:r>
              <a:rPr lang="en-US" sz="2000" i="1" dirty="0">
                <a:latin typeface="Times New Roman" panose="02020603050405020304" pitchFamily="18" charset="0"/>
                <a:cs typeface="Times New Roman" panose="02020603050405020304" pitchFamily="18" charset="0"/>
              </a:rPr>
              <a:t>Publisher: John Wiley &amp; Sons,</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2003</a:t>
            </a:r>
            <a:r>
              <a:rPr lang="en-US" sz="2000" dirty="0">
                <a:latin typeface="Times New Roman" panose="02020603050405020304" pitchFamily="18" charset="0"/>
                <a:cs typeface="Times New Roman" panose="02020603050405020304" pitchFamily="18" charset="0"/>
              </a:rPr>
              <a:t>, ISBN: 0471079359, 9780471079354.</a:t>
            </a:r>
          </a:p>
          <a:p>
            <a:pPr marL="0" indent="0" rtl="1">
              <a:buNone/>
            </a:pPr>
            <a:r>
              <a:rPr lang="en-US" sz="2000" dirty="0">
                <a:latin typeface="Times New Roman" panose="02020603050405020304" pitchFamily="18" charset="0"/>
                <a:cs typeface="Times New Roman" panose="02020603050405020304" pitchFamily="18" charset="0"/>
              </a:rPr>
              <a:t> 2. F. </a:t>
            </a:r>
            <a:r>
              <a:rPr lang="en-US" sz="2000" dirty="0" err="1">
                <a:latin typeface="Times New Roman" panose="02020603050405020304" pitchFamily="18" charset="0"/>
                <a:cs typeface="Times New Roman" panose="02020603050405020304" pitchFamily="18" charset="0"/>
              </a:rPr>
              <a:t>Karimzadeh</a:t>
            </a:r>
            <a:r>
              <a:rPr lang="en-US" sz="2000" dirty="0">
                <a:latin typeface="Times New Roman" panose="02020603050405020304" pitchFamily="18" charset="0"/>
                <a:cs typeface="Times New Roman" panose="02020603050405020304" pitchFamily="18" charset="0"/>
              </a:rPr>
              <a:t>, E. </a:t>
            </a:r>
            <a:r>
              <a:rPr lang="en-US" sz="2000" dirty="0" err="1">
                <a:latin typeface="Times New Roman" panose="02020603050405020304" pitchFamily="18" charset="0"/>
                <a:cs typeface="Times New Roman" panose="02020603050405020304" pitchFamily="18" charset="0"/>
              </a:rPr>
              <a:t>Ghassemali</a:t>
            </a:r>
            <a:r>
              <a:rPr lang="en-US" sz="2000" dirty="0">
                <a:latin typeface="Times New Roman" panose="02020603050405020304" pitchFamily="18" charset="0"/>
                <a:cs typeface="Times New Roman" panose="02020603050405020304" pitchFamily="18" charset="0"/>
              </a:rPr>
              <a:t>, S. </a:t>
            </a:r>
            <a:r>
              <a:rPr lang="en-US" sz="2000" dirty="0" err="1">
                <a:latin typeface="Times New Roman" panose="02020603050405020304" pitchFamily="18" charset="0"/>
                <a:cs typeface="Times New Roman" panose="02020603050405020304" pitchFamily="18" charset="0"/>
              </a:rPr>
              <a:t>Salemizadeh</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Publisher: JDIUT Publication, Isfahan University of Technology,</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2005</a:t>
            </a:r>
            <a:r>
              <a:rPr lang="en-US" sz="2000" dirty="0">
                <a:latin typeface="Times New Roman" panose="02020603050405020304" pitchFamily="18" charset="0"/>
                <a:cs typeface="Times New Roman" panose="02020603050405020304" pitchFamily="18" charset="0"/>
              </a:rPr>
              <a:t>, ISBN: 964-6122-72-8.</a:t>
            </a:r>
          </a:p>
          <a:p>
            <a:pPr marL="0" indent="0">
              <a:buNone/>
            </a:pPr>
            <a:r>
              <a:rPr lang="en-US" sz="2000" dirty="0">
                <a:latin typeface="Times New Roman" panose="02020603050405020304" pitchFamily="18" charset="0"/>
                <a:cs typeface="Times New Roman" panose="02020603050405020304" pitchFamily="18" charset="0"/>
              </a:rPr>
              <a:t>3. G. B. </a:t>
            </a:r>
            <a:r>
              <a:rPr lang="en-US" sz="2000" dirty="0" err="1">
                <a:latin typeface="Times New Roman" panose="02020603050405020304" pitchFamily="18" charset="0"/>
                <a:cs typeface="Times New Roman" panose="02020603050405020304" pitchFamily="18" charset="0"/>
              </a:rPr>
              <a:t>Balin</a:t>
            </a:r>
            <a:r>
              <a:rPr lang="en-US" sz="2000" dirty="0">
                <a:latin typeface="Times New Roman" panose="02020603050405020304" pitchFamily="18" charset="0"/>
                <a:cs typeface="Times New Roman" panose="02020603050405020304" pitchFamily="18" charset="0"/>
              </a:rPr>
              <a:t>, W. L. Tan, </a:t>
            </a:r>
            <a:r>
              <a:rPr lang="en-US" sz="2000" i="1" dirty="0">
                <a:latin typeface="Times New Roman" panose="02020603050405020304" pitchFamily="18" charset="0"/>
                <a:cs typeface="Times New Roman" panose="02020603050405020304" pitchFamily="18" charset="0"/>
              </a:rPr>
              <a:t>Aust.</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J. Chem.,</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1984</a:t>
            </a:r>
            <a:r>
              <a:rPr lang="en-US" sz="2000" dirty="0">
                <a:latin typeface="Times New Roman" panose="02020603050405020304" pitchFamily="18" charset="0"/>
                <a:cs typeface="Times New Roman" panose="02020603050405020304" pitchFamily="18" charset="0"/>
              </a:rPr>
              <a:t>, 37, 1065.</a:t>
            </a:r>
          </a:p>
          <a:p>
            <a:pPr marL="0" indent="0">
              <a:buNone/>
            </a:pPr>
            <a:r>
              <a:rPr lang="en-US" sz="2000" dirty="0">
                <a:latin typeface="Times New Roman" panose="02020603050405020304" pitchFamily="18" charset="0"/>
                <a:cs typeface="Times New Roman" panose="02020603050405020304" pitchFamily="18" charset="0"/>
              </a:rPr>
              <a:t>4. T. Nam, C. L. Rector, H. Kim, F. </a:t>
            </a:r>
            <a:r>
              <a:rPr lang="en-US" sz="2000" dirty="0" err="1">
                <a:latin typeface="Times New Roman" panose="02020603050405020304" pitchFamily="18" charset="0"/>
                <a:cs typeface="Times New Roman" panose="02020603050405020304" pitchFamily="18" charset="0"/>
              </a:rPr>
              <a:t>Sonnen</a:t>
            </a:r>
            <a:r>
              <a:rPr lang="en-US" sz="2000" dirty="0">
                <a:latin typeface="Times New Roman" panose="02020603050405020304" pitchFamily="18" charset="0"/>
                <a:cs typeface="Times New Roman" panose="02020603050405020304" pitchFamily="18" charset="0"/>
              </a:rPr>
              <a:t>, R. Meyer, W. M. </a:t>
            </a:r>
            <a:r>
              <a:rPr lang="en-US" sz="2000" dirty="0" err="1">
                <a:latin typeface="Times New Roman" panose="02020603050405020304" pitchFamily="18" charset="0"/>
                <a:cs typeface="Times New Roman" panose="02020603050405020304" pitchFamily="18" charset="0"/>
              </a:rPr>
              <a:t>Nau</a:t>
            </a:r>
            <a:r>
              <a:rPr lang="en-US" sz="2000" dirty="0">
                <a:latin typeface="Times New Roman" panose="02020603050405020304" pitchFamily="18" charset="0"/>
                <a:cs typeface="Times New Roman" panose="02020603050405020304" pitchFamily="18" charset="0"/>
              </a:rPr>
              <a:t>, J. Atkinson, J. </a:t>
            </a:r>
            <a:r>
              <a:rPr lang="en-US" sz="2000" dirty="0" err="1">
                <a:latin typeface="Times New Roman" panose="02020603050405020304" pitchFamily="18" charset="0"/>
                <a:cs typeface="Times New Roman" panose="02020603050405020304" pitchFamily="18" charset="0"/>
              </a:rPr>
              <a:t>Rintoul</a:t>
            </a:r>
            <a:r>
              <a:rPr lang="en-US" sz="2000" dirty="0">
                <a:latin typeface="Times New Roman" panose="02020603050405020304" pitchFamily="18" charset="0"/>
                <a:cs typeface="Times New Roman" panose="02020603050405020304" pitchFamily="18" charset="0"/>
              </a:rPr>
              <a:t>, D. A. Pratt, N. A. Porter, </a:t>
            </a:r>
            <a:r>
              <a:rPr lang="en-US" sz="2000" i="1" dirty="0">
                <a:latin typeface="Times New Roman" panose="02020603050405020304" pitchFamily="18" charset="0"/>
                <a:cs typeface="Times New Roman" panose="02020603050405020304" pitchFamily="18" charset="0"/>
              </a:rPr>
              <a:t>J. Am. Chem. Soc.,</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2007</a:t>
            </a:r>
            <a:r>
              <a:rPr lang="en-US" sz="2000" dirty="0">
                <a:latin typeface="Times New Roman" panose="02020603050405020304" pitchFamily="18" charset="0"/>
                <a:cs typeface="Times New Roman" panose="02020603050405020304" pitchFamily="18" charset="0"/>
              </a:rPr>
              <a:t>, 129, 10211.</a:t>
            </a:r>
          </a:p>
          <a:p>
            <a:pPr marL="0" indent="0">
              <a:buNone/>
            </a:pPr>
            <a:r>
              <a:rPr lang="en-US" sz="2000" dirty="0">
                <a:latin typeface="Times New Roman" panose="02020603050405020304" pitchFamily="18" charset="0"/>
                <a:cs typeface="Times New Roman" panose="02020603050405020304" pitchFamily="18" charset="0"/>
              </a:rPr>
              <a:t>5. M. D. </a:t>
            </a:r>
            <a:r>
              <a:rPr lang="en-US" sz="2000" dirty="0" err="1">
                <a:latin typeface="Times New Roman" panose="02020603050405020304" pitchFamily="18" charset="0"/>
                <a:cs typeface="Times New Roman" panose="02020603050405020304" pitchFamily="18" charset="0"/>
              </a:rPr>
              <a:t>Braccio</a:t>
            </a:r>
            <a:r>
              <a:rPr lang="en-US" sz="2000" dirty="0">
                <a:latin typeface="Times New Roman" panose="02020603050405020304" pitchFamily="18" charset="0"/>
                <a:cs typeface="Times New Roman" panose="02020603050405020304" pitchFamily="18" charset="0"/>
              </a:rPr>
              <a:t>, G. </a:t>
            </a:r>
            <a:r>
              <a:rPr lang="en-US" sz="2000" dirty="0" err="1">
                <a:latin typeface="Times New Roman" panose="02020603050405020304" pitchFamily="18" charset="0"/>
                <a:cs typeface="Times New Roman" panose="02020603050405020304" pitchFamily="18" charset="0"/>
              </a:rPr>
              <a:t>Grossi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G.Roma</a:t>
            </a:r>
            <a:r>
              <a:rPr lang="en-US" sz="2000" dirty="0">
                <a:latin typeface="Times New Roman" panose="02020603050405020304" pitchFamily="18" charset="0"/>
                <a:cs typeface="Times New Roman" panose="02020603050405020304" pitchFamily="18" charset="0"/>
              </a:rPr>
              <a:t>, D. </a:t>
            </a:r>
            <a:r>
              <a:rPr lang="en-US" sz="2000" dirty="0" err="1">
                <a:latin typeface="Times New Roman" panose="02020603050405020304" pitchFamily="18" charset="0"/>
                <a:cs typeface="Times New Roman" panose="02020603050405020304" pitchFamily="18" charset="0"/>
              </a:rPr>
              <a:t>Piras</a:t>
            </a:r>
            <a:r>
              <a:rPr lang="en-US" sz="2000" dirty="0">
                <a:latin typeface="Times New Roman" panose="02020603050405020304" pitchFamily="18" charset="0"/>
                <a:cs typeface="Times New Roman" panose="02020603050405020304" pitchFamily="18" charset="0"/>
              </a:rPr>
              <a:t>, F. </a:t>
            </a:r>
            <a:r>
              <a:rPr lang="en-US" sz="2000" dirty="0" err="1">
                <a:latin typeface="Times New Roman" panose="02020603050405020304" pitchFamily="18" charset="0"/>
                <a:cs typeface="Times New Roman" panose="02020603050405020304" pitchFamily="18" charset="0"/>
              </a:rPr>
              <a:t>Mattioli</a:t>
            </a:r>
            <a:r>
              <a:rPr lang="en-US" sz="2000" dirty="0">
                <a:latin typeface="Times New Roman" panose="02020603050405020304" pitchFamily="18" charset="0"/>
                <a:cs typeface="Times New Roman" panose="02020603050405020304" pitchFamily="18" charset="0"/>
              </a:rPr>
              <a:t>, M. </a:t>
            </a:r>
            <a:r>
              <a:rPr lang="en-US" sz="2000" dirty="0" err="1">
                <a:latin typeface="Times New Roman" panose="02020603050405020304" pitchFamily="18" charset="0"/>
                <a:cs typeface="Times New Roman" panose="02020603050405020304" pitchFamily="18" charset="0"/>
              </a:rPr>
              <a:t>Gosmar</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Eur. J. Med. Chem.,</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2008</a:t>
            </a:r>
            <a:r>
              <a:rPr lang="en-US" sz="2000" dirty="0">
                <a:latin typeface="Times New Roman" panose="02020603050405020304" pitchFamily="18" charset="0"/>
                <a:cs typeface="Times New Roman" panose="02020603050405020304" pitchFamily="18" charset="0"/>
              </a:rPr>
              <a:t>. 43, 584.</a:t>
            </a:r>
          </a:p>
          <a:p>
            <a:pPr marL="0" indent="0">
              <a:buNone/>
            </a:pPr>
            <a:r>
              <a:rPr lang="en-US" sz="2000" dirty="0">
                <a:latin typeface="Times New Roman" panose="02020603050405020304" pitchFamily="18" charset="0"/>
                <a:cs typeface="Times New Roman" panose="02020603050405020304" pitchFamily="18" charset="0"/>
              </a:rPr>
              <a:t>6. V. Kumar, M. </a:t>
            </a:r>
            <a:r>
              <a:rPr lang="en-US" sz="2000" dirty="0" err="1">
                <a:latin typeface="Times New Roman" panose="02020603050405020304" pitchFamily="18" charset="0"/>
                <a:cs typeface="Times New Roman" panose="02020603050405020304" pitchFamily="18" charset="0"/>
              </a:rPr>
              <a:t>Jaggi</a:t>
            </a:r>
            <a:r>
              <a:rPr lang="en-US" sz="2000" dirty="0">
                <a:latin typeface="Times New Roman" panose="02020603050405020304" pitchFamily="18" charset="0"/>
                <a:cs typeface="Times New Roman" panose="02020603050405020304" pitchFamily="18" charset="0"/>
              </a:rPr>
              <a:t>, A. T. Singh, A. </a:t>
            </a:r>
            <a:r>
              <a:rPr lang="en-US" sz="2000" dirty="0" err="1">
                <a:latin typeface="Times New Roman" panose="02020603050405020304" pitchFamily="18" charset="0"/>
                <a:cs typeface="Times New Roman" panose="02020603050405020304" pitchFamily="18" charset="0"/>
              </a:rPr>
              <a:t>Madaan</a:t>
            </a:r>
            <a:r>
              <a:rPr lang="en-US" sz="2000" dirty="0">
                <a:latin typeface="Times New Roman" panose="02020603050405020304" pitchFamily="18" charset="0"/>
                <a:cs typeface="Times New Roman" panose="02020603050405020304" pitchFamily="18" charset="0"/>
              </a:rPr>
              <a:t>, V. </a:t>
            </a:r>
            <a:r>
              <a:rPr lang="en-US" sz="2000" dirty="0" err="1">
                <a:latin typeface="Times New Roman" panose="02020603050405020304" pitchFamily="18" charset="0"/>
                <a:cs typeface="Times New Roman" panose="02020603050405020304" pitchFamily="18" charset="0"/>
              </a:rPr>
              <a:t>Sanna</a:t>
            </a:r>
            <a:r>
              <a:rPr lang="en-US" sz="2000" dirty="0">
                <a:latin typeface="Times New Roman" panose="02020603050405020304" pitchFamily="18" charset="0"/>
                <a:cs typeface="Times New Roman" panose="02020603050405020304" pitchFamily="18" charset="0"/>
              </a:rPr>
              <a:t>, P. Singh, P. </a:t>
            </a:r>
            <a:r>
              <a:rPr lang="en-US" sz="2000" dirty="0" err="1">
                <a:latin typeface="Times New Roman" panose="02020603050405020304" pitchFamily="18" charset="0"/>
                <a:cs typeface="Times New Roman" panose="02020603050405020304" pitchFamily="18" charset="0"/>
              </a:rPr>
              <a:t>K.Sharma</a:t>
            </a:r>
            <a:r>
              <a:rPr lang="en-US" sz="2000" dirty="0">
                <a:latin typeface="Times New Roman" panose="02020603050405020304" pitchFamily="18" charset="0"/>
                <a:cs typeface="Times New Roman" panose="02020603050405020304" pitchFamily="18" charset="0"/>
              </a:rPr>
              <a:t>, R. </a:t>
            </a:r>
            <a:r>
              <a:rPr lang="en-US" sz="2000" dirty="0" err="1">
                <a:latin typeface="Times New Roman" panose="02020603050405020304" pitchFamily="18" charset="0"/>
                <a:cs typeface="Times New Roman" panose="02020603050405020304" pitchFamily="18" charset="0"/>
              </a:rPr>
              <a:t>Irchhaiya</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Burman</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Eur. J. Med. Chem.,</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2009</a:t>
            </a:r>
            <a:r>
              <a:rPr lang="en-US" sz="2000" dirty="0">
                <a:latin typeface="Times New Roman" panose="02020603050405020304" pitchFamily="18" charset="0"/>
                <a:cs typeface="Times New Roman" panose="02020603050405020304" pitchFamily="18" charset="0"/>
              </a:rPr>
              <a:t>, 44, 3356.</a:t>
            </a:r>
          </a:p>
          <a:p>
            <a:pPr marL="0" indent="0">
              <a:buNone/>
            </a:pPr>
            <a:r>
              <a:rPr lang="en-US" sz="2000" dirty="0">
                <a:latin typeface="Times New Roman" panose="02020603050405020304" pitchFamily="18" charset="0"/>
                <a:cs typeface="Times New Roman" panose="02020603050405020304" pitchFamily="18" charset="0"/>
              </a:rPr>
              <a:t>7. D. </a:t>
            </a:r>
            <a:r>
              <a:rPr lang="en-US" sz="2000" dirty="0" err="1">
                <a:latin typeface="Times New Roman" panose="02020603050405020304" pitchFamily="18" charset="0"/>
                <a:cs typeface="Times New Roman" panose="02020603050405020304" pitchFamily="18" charset="0"/>
              </a:rPr>
              <a:t>Azarifar</a:t>
            </a:r>
            <a:r>
              <a:rPr lang="en-US" sz="2000" dirty="0">
                <a:latin typeface="Times New Roman" panose="02020603050405020304" pitchFamily="18" charset="0"/>
                <a:cs typeface="Times New Roman" panose="02020603050405020304" pitchFamily="18" charset="0"/>
              </a:rPr>
              <a:t>, Y. </a:t>
            </a:r>
            <a:r>
              <a:rPr lang="en-US" sz="2000" dirty="0" err="1">
                <a:latin typeface="Times New Roman" panose="02020603050405020304" pitchFamily="18" charset="0"/>
                <a:cs typeface="Times New Roman" panose="02020603050405020304" pitchFamily="18" charset="0"/>
              </a:rPr>
              <a:t>Abbasi</a:t>
            </a:r>
            <a:r>
              <a:rPr lang="en-US" sz="2000" dirty="0">
                <a:latin typeface="Times New Roman" panose="02020603050405020304" pitchFamily="18" charset="0"/>
                <a:cs typeface="Times New Roman" panose="02020603050405020304" pitchFamily="18" charset="0"/>
              </a:rPr>
              <a:t>, O. </a:t>
            </a:r>
            <a:r>
              <a:rPr lang="en-US" sz="2000" dirty="0" err="1">
                <a:latin typeface="Times New Roman" panose="02020603050405020304" pitchFamily="18" charset="0"/>
                <a:cs typeface="Times New Roman" panose="02020603050405020304" pitchFamily="18" charset="0"/>
              </a:rPr>
              <a:t>Badalkhani</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Appl. </a:t>
            </a:r>
            <a:r>
              <a:rPr lang="en-US" sz="2000" i="1" dirty="0" err="1">
                <a:latin typeface="Times New Roman" panose="02020603050405020304" pitchFamily="18" charset="0"/>
                <a:cs typeface="Times New Roman" panose="02020603050405020304" pitchFamily="18" charset="0"/>
              </a:rPr>
              <a:t>Organomet</a:t>
            </a:r>
            <a:r>
              <a:rPr lang="en-US" sz="2000" i="1" dirty="0">
                <a:latin typeface="Times New Roman" panose="02020603050405020304" pitchFamily="18" charset="0"/>
                <a:cs typeface="Times New Roman" panose="02020603050405020304" pitchFamily="18" charset="0"/>
              </a:rPr>
              <a:t>. Chem., </a:t>
            </a:r>
            <a:r>
              <a:rPr lang="en-US" sz="2000" b="1" dirty="0">
                <a:latin typeface="Times New Roman" panose="02020603050405020304" pitchFamily="18" charset="0"/>
                <a:cs typeface="Times New Roman" panose="02020603050405020304" pitchFamily="18" charset="0"/>
              </a:rPr>
              <a:t>2017</a:t>
            </a:r>
            <a:r>
              <a:rPr lang="en-US" sz="2000" dirty="0">
                <a:latin typeface="Times New Roman" panose="02020603050405020304" pitchFamily="18" charset="0"/>
                <a:cs typeface="Times New Roman" panose="02020603050405020304" pitchFamily="18" charset="0"/>
              </a:rPr>
              <a:t>, 32, e3939.</a:t>
            </a:r>
          </a:p>
          <a:p>
            <a:pPr marL="0" indent="0">
              <a:buNone/>
            </a:pPr>
            <a:r>
              <a:rPr lang="en-US" sz="2000" dirty="0">
                <a:latin typeface="Times New Roman" panose="02020603050405020304" pitchFamily="18" charset="0"/>
                <a:cs typeface="Times New Roman" panose="02020603050405020304" pitchFamily="18" charset="0"/>
              </a:rPr>
              <a:t>8. D. </a:t>
            </a:r>
            <a:r>
              <a:rPr lang="en-US" sz="2000" dirty="0" err="1">
                <a:latin typeface="Times New Roman" panose="02020603050405020304" pitchFamily="18" charset="0"/>
                <a:cs typeface="Times New Roman" panose="02020603050405020304" pitchFamily="18" charset="0"/>
              </a:rPr>
              <a:t>Azarifar</a:t>
            </a:r>
            <a:r>
              <a:rPr lang="en-US" sz="2000" dirty="0">
                <a:latin typeface="Times New Roman" panose="02020603050405020304" pitchFamily="18" charset="0"/>
                <a:cs typeface="Times New Roman" panose="02020603050405020304" pitchFamily="18" charset="0"/>
              </a:rPr>
              <a:t>, Y. </a:t>
            </a:r>
            <a:r>
              <a:rPr lang="en-US" sz="2000" dirty="0" err="1">
                <a:latin typeface="Times New Roman" panose="02020603050405020304" pitchFamily="18" charset="0"/>
                <a:cs typeface="Times New Roman" panose="02020603050405020304" pitchFamily="18" charset="0"/>
              </a:rPr>
              <a:t>Abbasi</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Synth. </a:t>
            </a:r>
            <a:r>
              <a:rPr lang="en-US" sz="2000" i="1" dirty="0" err="1">
                <a:latin typeface="Times New Roman" panose="02020603050405020304" pitchFamily="18" charset="0"/>
                <a:cs typeface="Times New Roman" panose="02020603050405020304" pitchFamily="18" charset="0"/>
              </a:rPr>
              <a:t>Commun</a:t>
            </a:r>
            <a:r>
              <a:rPr lang="en-US" sz="2000" i="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2016</a:t>
            </a:r>
            <a:r>
              <a:rPr lang="en-US" sz="2000" dirty="0">
                <a:latin typeface="Times New Roman" panose="02020603050405020304" pitchFamily="18" charset="0"/>
                <a:cs typeface="Times New Roman" panose="02020603050405020304" pitchFamily="18" charset="0"/>
              </a:rPr>
              <a:t>, 46, 745.</a:t>
            </a:r>
          </a:p>
          <a:p>
            <a:pPr marL="0" indent="0">
              <a:buNone/>
            </a:pPr>
            <a:r>
              <a:rPr lang="en-US" sz="2000" dirty="0">
                <a:latin typeface="Times New Roman" panose="02020603050405020304" pitchFamily="18" charset="0"/>
                <a:cs typeface="Times New Roman" panose="02020603050405020304" pitchFamily="18" charset="0"/>
              </a:rPr>
              <a:t>9. D. </a:t>
            </a:r>
            <a:r>
              <a:rPr lang="en-US" sz="2000" dirty="0" err="1">
                <a:latin typeface="Times New Roman" panose="02020603050405020304" pitchFamily="18" charset="0"/>
                <a:cs typeface="Times New Roman" panose="02020603050405020304" pitchFamily="18" charset="0"/>
              </a:rPr>
              <a:t>Azarifar</a:t>
            </a:r>
            <a:r>
              <a:rPr lang="en-US" sz="2000" dirty="0">
                <a:latin typeface="Times New Roman" panose="02020603050405020304" pitchFamily="18" charset="0"/>
                <a:cs typeface="Times New Roman" panose="02020603050405020304" pitchFamily="18" charset="0"/>
              </a:rPr>
              <a:t>, O. </a:t>
            </a:r>
            <a:r>
              <a:rPr lang="en-US" sz="2000" dirty="0" err="1">
                <a:latin typeface="Times New Roman" panose="02020603050405020304" pitchFamily="18" charset="0"/>
                <a:cs typeface="Times New Roman" panose="02020603050405020304" pitchFamily="18" charset="0"/>
              </a:rPr>
              <a:t>Badalkhani</a:t>
            </a:r>
            <a:r>
              <a:rPr lang="en-US" sz="2000" dirty="0">
                <a:latin typeface="Times New Roman" panose="02020603050405020304" pitchFamily="18" charset="0"/>
                <a:cs typeface="Times New Roman" panose="02020603050405020304" pitchFamily="18" charset="0"/>
              </a:rPr>
              <a:t>, Y. </a:t>
            </a:r>
            <a:r>
              <a:rPr lang="en-US" sz="2000" dirty="0" err="1">
                <a:latin typeface="Times New Roman" panose="02020603050405020304" pitchFamily="18" charset="0"/>
                <a:cs typeface="Times New Roman" panose="02020603050405020304" pitchFamily="18" charset="0"/>
              </a:rPr>
              <a:t>Abbasi</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J. Sulfur Chem.</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2016</a:t>
            </a:r>
            <a:r>
              <a:rPr lang="en-US" sz="2000" dirty="0">
                <a:latin typeface="Times New Roman" panose="02020603050405020304" pitchFamily="18" charset="0"/>
                <a:cs typeface="Times New Roman" panose="02020603050405020304" pitchFamily="18" charset="0"/>
              </a:rPr>
              <a:t>, 37, 656.</a:t>
            </a:r>
          </a:p>
          <a:p>
            <a:pPr marL="0" indent="0">
              <a:buNone/>
            </a:pPr>
            <a:r>
              <a:rPr lang="en-US" sz="2000" dirty="0">
                <a:latin typeface="Times New Roman" panose="02020603050405020304" pitchFamily="18" charset="0"/>
                <a:cs typeface="Times New Roman" panose="02020603050405020304" pitchFamily="18" charset="0"/>
              </a:rPr>
              <a:t>10. E. </a:t>
            </a:r>
            <a:r>
              <a:rPr lang="en-US" sz="2000" dirty="0" err="1">
                <a:latin typeface="Times New Roman" panose="02020603050405020304" pitchFamily="18" charset="0"/>
                <a:cs typeface="Times New Roman" panose="02020603050405020304" pitchFamily="18" charset="0"/>
              </a:rPr>
              <a:t>Abbaspour-Gilandeh</a:t>
            </a:r>
            <a:r>
              <a:rPr lang="en-US" sz="2000" dirty="0">
                <a:latin typeface="Times New Roman" panose="02020603050405020304" pitchFamily="18" charset="0"/>
                <a:cs typeface="Times New Roman" panose="02020603050405020304" pitchFamily="18" charset="0"/>
              </a:rPr>
              <a:t>, M. </a:t>
            </a:r>
            <a:r>
              <a:rPr lang="en-US" sz="2000" dirty="0" err="1">
                <a:latin typeface="Times New Roman" panose="02020603050405020304" pitchFamily="18" charset="0"/>
                <a:cs typeface="Times New Roman" panose="02020603050405020304" pitchFamily="18" charset="0"/>
              </a:rPr>
              <a:t>Aghaei-Hashjinb</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Yahyazadehc</a:t>
            </a:r>
            <a:r>
              <a:rPr lang="en-US" sz="2000" dirty="0">
                <a:latin typeface="Times New Roman" panose="02020603050405020304" pitchFamily="18" charset="0"/>
                <a:cs typeface="Times New Roman" panose="02020603050405020304" pitchFamily="18" charset="0"/>
              </a:rPr>
              <a:t>, H. </a:t>
            </a:r>
            <a:r>
              <a:rPr lang="en-US" sz="2000" dirty="0" err="1">
                <a:latin typeface="Times New Roman" panose="02020603050405020304" pitchFamily="18" charset="0"/>
                <a:cs typeface="Times New Roman" panose="02020603050405020304" pitchFamily="18" charset="0"/>
              </a:rPr>
              <a:t>Salemi</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RSC Adv</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2013</a:t>
            </a:r>
            <a:r>
              <a:rPr lang="en-US" sz="2000" dirty="0">
                <a:latin typeface="Times New Roman" panose="02020603050405020304" pitchFamily="18" charset="0"/>
                <a:cs typeface="Times New Roman" panose="02020603050405020304" pitchFamily="18" charset="0"/>
              </a:rPr>
              <a:t>, 00, </a:t>
            </a:r>
            <a:r>
              <a:rPr lang="en-US" sz="2000" dirty="0" smtClean="0">
                <a:latin typeface="Times New Roman" panose="02020603050405020304" pitchFamily="18" charset="0"/>
                <a:cs typeface="Times New Roman" panose="02020603050405020304" pitchFamily="18" charset="0"/>
              </a:rPr>
              <a:t>1</a:t>
            </a:r>
            <a:r>
              <a:rPr lang="fa-IR" sz="2000" dirty="0" smtClean="0">
                <a:cs typeface="+mj-cs"/>
              </a:rPr>
              <a:t>.</a:t>
            </a:r>
            <a:endParaRPr lang="en-US" sz="2000" dirty="0">
              <a:cs typeface="+mj-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7740" y="653850"/>
            <a:ext cx="1265786" cy="1265786"/>
          </a:xfrm>
          <a:prstGeom prst="rect">
            <a:avLst/>
          </a:prstGeom>
        </p:spPr>
      </p:pic>
    </p:spTree>
    <p:extLst>
      <p:ext uri="{BB962C8B-B14F-4D97-AF65-F5344CB8AC3E}">
        <p14:creationId xmlns:p14="http://schemas.microsoft.com/office/powerpoint/2010/main" val="42424854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SE_ID" val="F23E60E0-405C-453B-9F11-104812038162"/>
  <p:tag name="ISPRING_CMI5_LAUNCH_METHOD" val="any window"/>
  <p:tag name="ISPRING_SCORM_RATE_SLIDES" val="1"/>
  <p:tag name="ISPRINGCLOUDFOLDERID" val="1"/>
  <p:tag name="ISPRINGONLINEFOLDERID" val="1"/>
  <p:tag name="ISPRING_OUTPUT_FOLDER" val="[[&quot;\uFFFD\uFFFD\uFFFD\uFFFD{BA9A2F1D-06B8-4553-BFCA-D8521787851E}&quot;,&quot;C:\\Users\\sanat\\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no-video&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PASSING_SCORE" val="100.000000"/>
  <p:tag name="ISPRING_CURRENT_PLAYER_ID" val="universal-no-video"/>
  <p:tag name="ISPRING_FIRST_PUBLISH" val="1"/>
  <p:tag name="ISPRING_ULTRA_SCORM_COURCE_TITLE" val="template"/>
  <p:tag name="ISPRING_SCORM_ENDPOINT" val="&lt;endpoint&gt;&lt;enable&gt;0&lt;/enable&gt;&lt;lrs&gt;http://&lt;/lrs&gt;&lt;auth&gt;0&lt;/auth&gt;&lt;login&gt;&lt;/login&gt;&lt;password&gt;&lt;/password&gt;&lt;key&gt;&lt;/key&gt;&lt;name&gt;&lt;/name&gt;&lt;email&gt;&lt;/email&gt;&lt;/endpoint&gt;&#10;"/>
  <p:tag name="ISPRING_SCORM_RATE_QUIZZES" val="0"/>
  <p:tag name="ISPRING_PRESENTATION_TITLE" val="template"/>
</p:tagLst>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501</TotalTime>
  <Words>1174</Words>
  <Application>Microsoft Office PowerPoint</Application>
  <PresentationFormat>Custom</PresentationFormat>
  <Paragraphs>56</Paragraphs>
  <Slides>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Trebuchet MS</vt:lpstr>
      <vt:lpstr>Arial Rounded MT Bold</vt:lpstr>
      <vt:lpstr>Times New Roman</vt:lpstr>
      <vt:lpstr>B Zar</vt:lpstr>
      <vt:lpstr>B Nazanin</vt:lpstr>
      <vt:lpstr>B Titr</vt:lpstr>
      <vt:lpstr>Berlin</vt:lpstr>
      <vt:lpstr>سنتز و شناسایی نانو کاتالیزور مغناطیسی جدید بر پایه اکسید گرافن کمپلکس‌شده با یون Cu2+ و کاربرد آن در سنتز مشتقات  H2-پیرانو[3،2d-]پیریمیدین-6-کربوکسیلات </vt:lpstr>
      <vt:lpstr>چکیده</vt:lpstr>
      <vt:lpstr>مقدمه</vt:lpstr>
      <vt:lpstr>روش‌ انجام تحقیق</vt:lpstr>
      <vt:lpstr>نتایج</vt:lpstr>
      <vt:lpstr>آنالیز کاتالیزور</vt:lpstr>
      <vt:lpstr>بحث و نتیجه‌گیری</vt:lpstr>
      <vt:lpstr>تقدیر و تشکر</vt:lpstr>
      <vt:lpstr>منابع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yaser lahuti</dc:creator>
  <cp:lastModifiedBy>Windows User</cp:lastModifiedBy>
  <cp:revision>71</cp:revision>
  <dcterms:created xsi:type="dcterms:W3CDTF">2020-11-15T07:43:14Z</dcterms:created>
  <dcterms:modified xsi:type="dcterms:W3CDTF">2020-11-17T13:25:29Z</dcterms:modified>
</cp:coreProperties>
</file>