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olors1.xml" ContentType="application/vnd.ms-office.chartcolorstyle+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11"/>
  </p:notesMasterIdLst>
  <p:sldIdLst>
    <p:sldId id="256" r:id="rId2"/>
    <p:sldId id="258" r:id="rId3"/>
    <p:sldId id="257" r:id="rId4"/>
    <p:sldId id="259" r:id="rId5"/>
    <p:sldId id="262" r:id="rId6"/>
    <p:sldId id="266" r:id="rId7"/>
    <p:sldId id="267" r:id="rId8"/>
    <p:sldId id="263" r:id="rId9"/>
    <p:sldId id="261" r:id="rId10"/>
  </p:sldIdLst>
  <p:sldSz cx="12192000" cy="6858000"/>
  <p:notesSz cx="6858000" cy="9144000"/>
  <p:embeddedFontLst>
    <p:embeddedFont>
      <p:font typeface="Trebuchet MS" pitchFamily="34" charset="0"/>
      <p:regular r:id="rId12"/>
      <p:bold r:id="rId13"/>
      <p:italic r:id="rId14"/>
      <p:boldItalic r:id="rId15"/>
    </p:embeddedFont>
    <p:embeddedFont>
      <p:font typeface="B Titr" pitchFamily="2" charset="-78"/>
      <p:bold r:id="rId16"/>
    </p:embeddedFont>
    <p:embeddedFont>
      <p:font typeface="B Nazanin" pitchFamily="2" charset="-78"/>
      <p:regular r:id="rId17"/>
      <p:bold r:id="rId18"/>
    </p:embeddedFont>
    <p:embeddedFont>
      <p:font typeface="Arial Rounded MT Bold" pitchFamily="34" charset="0"/>
      <p:regular r:id="rId19"/>
    </p:embeddedFont>
    <p:embeddedFont>
      <p:font typeface="B Zar" pitchFamily="2" charset="-78"/>
      <p:regular r:id="rId20"/>
      <p:bold r:id="rId21"/>
    </p:embeddedFont>
    <p:embeddedFont>
      <p:font typeface="Calibri" pitchFamily="34" charset="0"/>
      <p:regular r:id="rId22"/>
      <p:bold r:id="rId23"/>
      <p:italic r:id="rId24"/>
      <p:boldItalic r:id="rId25"/>
    </p:embeddedFont>
    <p:embeddedFont>
      <p:font typeface="Andalus" pitchFamily="18" charset="-78"/>
      <p:regular r:id="rId26"/>
    </p:embeddedFont>
  </p:embeddedFontLst>
  <p:custDataLst>
    <p:tags r:id="rId2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4" autoAdjust="0"/>
    <p:restoredTop sz="94660"/>
  </p:normalViewPr>
  <p:slideViewPr>
    <p:cSldViewPr snapToGrid="0">
      <p:cViewPr varScale="1">
        <p:scale>
          <a:sx n="91" d="100"/>
          <a:sy n="91" d="100"/>
        </p:scale>
        <p:origin x="-534" y="-11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ags" Target="tags/tag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600" b="0" i="0" u="none" strike="noStrike" kern="1200" spc="0" baseline="0">
                <a:solidFill>
                  <a:sysClr val="windowText" lastClr="000000"/>
                </a:solidFill>
                <a:latin typeface="Times New Roman" panose="02020603050405020304" pitchFamily="18" charset="0"/>
                <a:ea typeface="+mn-ea"/>
                <a:cs typeface="Times New Roman" panose="02020603050405020304" pitchFamily="18" charset="0"/>
              </a:defRPr>
            </a:pPr>
            <a:r>
              <a:rPr lang="en-US" sz="1600"/>
              <a:t>-Energy (kcal/mol)</a:t>
            </a:r>
          </a:p>
        </c:rich>
      </c:tx>
      <c:layout>
        <c:manualLayout>
          <c:xMode val="edge"/>
          <c:yMode val="edge"/>
          <c:x val="0.39560411198600193"/>
          <c:y val="4.6296296296296321E-2"/>
        </c:manualLayout>
      </c:layout>
      <c:spPr>
        <a:noFill/>
        <a:ln>
          <a:noFill/>
        </a:ln>
        <a:effectLst/>
      </c:spPr>
    </c:title>
    <c:plotArea>
      <c:layout/>
      <c:lineChart>
        <c:grouping val="standard"/>
        <c:ser>
          <c:idx val="0"/>
          <c:order val="0"/>
          <c:tx>
            <c:v>[Ni(C60Me5)(Allyl)]</c:v>
          </c:tx>
          <c:spPr>
            <a:ln w="31750" cap="rnd">
              <a:solidFill>
                <a:schemeClr val="accent5">
                  <a:lumMod val="75000"/>
                </a:schemeClr>
              </a:solidFill>
              <a:round/>
            </a:ln>
            <a:effectLst/>
          </c:spPr>
          <c:marker>
            <c:symbol val="triangle"/>
            <c:size val="5"/>
            <c:spPr>
              <a:solidFill>
                <a:schemeClr val="accent5">
                  <a:lumMod val="75000"/>
                </a:schemeClr>
              </a:solidFill>
              <a:ln w="9525">
                <a:solidFill>
                  <a:schemeClr val="accent5">
                    <a:lumMod val="75000"/>
                    <a:alpha val="93000"/>
                  </a:schemeClr>
                </a:solidFill>
              </a:ln>
              <a:effectLst/>
            </c:spPr>
          </c:marker>
          <c:cat>
            <c:strRef>
              <c:f>'eda-(AB-C)'!$D$5:$F$5</c:f>
              <c:strCache>
                <c:ptCount val="3"/>
                <c:pt idx="0">
                  <c:v>∆Eint</c:v>
                </c:pt>
                <c:pt idx="1">
                  <c:v>∆Eelstat</c:v>
                </c:pt>
                <c:pt idx="2">
                  <c:v>∆Eorb</c:v>
                </c:pt>
              </c:strCache>
            </c:strRef>
          </c:cat>
          <c:val>
            <c:numRef>
              <c:f>'eda-(AB-C)'!$D$6:$F$6</c:f>
              <c:numCache>
                <c:formatCode>General</c:formatCode>
                <c:ptCount val="3"/>
                <c:pt idx="0">
                  <c:v>184</c:v>
                </c:pt>
                <c:pt idx="1">
                  <c:v>162</c:v>
                </c:pt>
                <c:pt idx="2">
                  <c:v>141.5</c:v>
                </c:pt>
              </c:numCache>
            </c:numRef>
          </c:val>
        </c:ser>
        <c:ser>
          <c:idx val="1"/>
          <c:order val="1"/>
          <c:tx>
            <c:v>[Pd(C60Me5)(Allyl)]</c:v>
          </c:tx>
          <c:spPr>
            <a:ln w="31750" cap="rnd">
              <a:solidFill>
                <a:srgbClr val="FFFF00"/>
              </a:solidFill>
              <a:round/>
            </a:ln>
            <a:effectLst/>
          </c:spPr>
          <c:marker>
            <c:symbol val="diamond"/>
            <c:size val="5"/>
            <c:spPr>
              <a:solidFill>
                <a:srgbClr val="FFFF00"/>
              </a:solidFill>
              <a:ln w="9525">
                <a:solidFill>
                  <a:srgbClr val="FFFF00"/>
                </a:solidFill>
              </a:ln>
              <a:effectLst/>
            </c:spPr>
          </c:marker>
          <c:cat>
            <c:strRef>
              <c:f>'eda-(AB-C)'!$D$5:$F$5</c:f>
              <c:strCache>
                <c:ptCount val="3"/>
                <c:pt idx="0">
                  <c:v>∆Eint</c:v>
                </c:pt>
                <c:pt idx="1">
                  <c:v>∆Eelstat</c:v>
                </c:pt>
                <c:pt idx="2">
                  <c:v>∆Eorb</c:v>
                </c:pt>
              </c:strCache>
            </c:strRef>
          </c:cat>
          <c:val>
            <c:numRef>
              <c:f>'eda-(AB-C)'!$D$7:$F$7</c:f>
              <c:numCache>
                <c:formatCode>General</c:formatCode>
                <c:ptCount val="3"/>
                <c:pt idx="0">
                  <c:v>160</c:v>
                </c:pt>
                <c:pt idx="1">
                  <c:v>150</c:v>
                </c:pt>
                <c:pt idx="2">
                  <c:v>114</c:v>
                </c:pt>
              </c:numCache>
            </c:numRef>
          </c:val>
        </c:ser>
        <c:ser>
          <c:idx val="2"/>
          <c:order val="2"/>
          <c:tx>
            <c:v>[Pt(C60Me5)(Allyl)]</c:v>
          </c:tx>
          <c:spPr>
            <a:ln w="31750" cap="rnd">
              <a:solidFill>
                <a:srgbClr val="FA50EE"/>
              </a:solidFill>
              <a:round/>
            </a:ln>
            <a:effectLst/>
          </c:spPr>
          <c:marker>
            <c:symbol val="square"/>
            <c:size val="5"/>
            <c:spPr>
              <a:solidFill>
                <a:srgbClr val="FA50EE"/>
              </a:solidFill>
              <a:ln w="9525">
                <a:solidFill>
                  <a:srgbClr val="FA50EE"/>
                </a:solidFill>
              </a:ln>
              <a:effectLst/>
            </c:spPr>
          </c:marker>
          <c:cat>
            <c:strRef>
              <c:f>'eda-(AB-C)'!$D$5:$F$5</c:f>
              <c:strCache>
                <c:ptCount val="3"/>
                <c:pt idx="0">
                  <c:v>∆Eint</c:v>
                </c:pt>
                <c:pt idx="1">
                  <c:v>∆Eelstat</c:v>
                </c:pt>
                <c:pt idx="2">
                  <c:v>∆Eorb</c:v>
                </c:pt>
              </c:strCache>
            </c:strRef>
          </c:cat>
          <c:val>
            <c:numRef>
              <c:f>'eda-(AB-C)'!$D$8:$F$8</c:f>
              <c:numCache>
                <c:formatCode>General</c:formatCode>
                <c:ptCount val="3"/>
                <c:pt idx="0">
                  <c:v>185</c:v>
                </c:pt>
                <c:pt idx="1">
                  <c:v>186</c:v>
                </c:pt>
                <c:pt idx="2">
                  <c:v>135</c:v>
                </c:pt>
              </c:numCache>
            </c:numRef>
          </c:val>
        </c:ser>
        <c:marker val="1"/>
        <c:axId val="134745088"/>
        <c:axId val="134746880"/>
      </c:lineChart>
      <c:catAx>
        <c:axId val="134745088"/>
        <c:scaling>
          <c:orientation val="minMax"/>
        </c:scaling>
        <c:axPos val="b"/>
        <c:numFmt formatCode="General" sourceLinked="1"/>
        <c:majorTickMark val="none"/>
        <c:minorTickMark val="in"/>
        <c:tickLblPos val="nextTo"/>
        <c:spPr>
          <a:noFill/>
          <a:ln w="9525" cap="flat" cmpd="sng" algn="ctr">
            <a:solidFill>
              <a:schemeClr val="bg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34746880"/>
        <c:crosses val="autoZero"/>
        <c:auto val="1"/>
        <c:lblAlgn val="ctr"/>
        <c:lblOffset val="100"/>
      </c:catAx>
      <c:valAx>
        <c:axId val="134746880"/>
        <c:scaling>
          <c:orientation val="minMax"/>
          <c:min val="100"/>
        </c:scaling>
        <c:axPos val="l"/>
        <c:numFmt formatCode="General" sourceLinked="1"/>
        <c:majorTickMark val="in"/>
        <c:tickLblPos val="nextTo"/>
        <c:spPr>
          <a:noFill/>
          <a:ln>
            <a:solidFill>
              <a:schemeClr val="bg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34745088"/>
        <c:crosses val="autoZero"/>
        <c:crossBetween val="between"/>
      </c:valAx>
      <c:spPr>
        <a:noFill/>
        <a:ln>
          <a:solidFill>
            <a:schemeClr val="bg1">
              <a:alpha val="98000"/>
            </a:schemeClr>
          </a:solidFill>
        </a:ln>
        <a:effectLst/>
      </c:spPr>
    </c:plotArea>
    <c:legend>
      <c:legendPos val="r"/>
      <c:layout/>
      <c:spPr>
        <a:noFill/>
        <a:ln>
          <a:noFill/>
        </a:ln>
        <a:effectLst/>
      </c:spPr>
      <c:txPr>
        <a:bodyPr rot="0" spcFirstLastPara="1" vertOverflow="ellipsis" vert="horz" wrap="square" anchor="ctr" anchorCtr="1"/>
        <a:lstStyle/>
        <a:p>
          <a:pPr>
            <a:defRPr sz="13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chart>
  <c:spPr>
    <a:noFill/>
    <a:ln w="12700">
      <a:solidFill>
        <a:schemeClr val="accent1">
          <a:lumMod val="20000"/>
          <a:lumOff val="80000"/>
        </a:schemeClr>
      </a:solidFill>
    </a:ln>
    <a:effectLst/>
  </c:spPr>
  <c:txPr>
    <a:bodyPr/>
    <a:lstStyle/>
    <a:p>
      <a:pPr>
        <a:defRPr sz="15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pPr/>
              <a:t>12/1/2020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pPr/>
              <a:t>‹#›</a:t>
            </a:fld>
            <a:endParaRPr lang="en-US"/>
          </a:p>
        </p:txBody>
      </p:sp>
    </p:spTree>
    <p:extLst>
      <p:ext uri="{BB962C8B-B14F-4D97-AF65-F5344CB8AC3E}">
        <p14:creationId xmlns=""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1</a:t>
            </a:fld>
            <a:endParaRPr lang="en-US"/>
          </a:p>
        </p:txBody>
      </p:sp>
    </p:spTree>
    <p:extLst>
      <p:ext uri="{BB962C8B-B14F-4D97-AF65-F5344CB8AC3E}">
        <p14:creationId xmlns=""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2</a:t>
            </a:fld>
            <a:endParaRPr lang="en-US"/>
          </a:p>
        </p:txBody>
      </p:sp>
    </p:spTree>
    <p:extLst>
      <p:ext uri="{BB962C8B-B14F-4D97-AF65-F5344CB8AC3E}">
        <p14:creationId xmlns=""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3</a:t>
            </a:fld>
            <a:endParaRPr lang="en-US"/>
          </a:p>
        </p:txBody>
      </p:sp>
    </p:spTree>
    <p:extLst>
      <p:ext uri="{BB962C8B-B14F-4D97-AF65-F5344CB8AC3E}">
        <p14:creationId xmlns=""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4</a:t>
            </a:fld>
            <a:endParaRPr lang="en-US"/>
          </a:p>
        </p:txBody>
      </p:sp>
    </p:spTree>
    <p:extLst>
      <p:ext uri="{BB962C8B-B14F-4D97-AF65-F5344CB8AC3E}">
        <p14:creationId xmlns=""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5</a:t>
            </a:fld>
            <a:endParaRPr lang="en-US"/>
          </a:p>
        </p:txBody>
      </p:sp>
    </p:spTree>
    <p:extLst>
      <p:ext uri="{BB962C8B-B14F-4D97-AF65-F5344CB8AC3E}">
        <p14:creationId xmlns=""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8</a:t>
            </a:fld>
            <a:endParaRPr lang="en-US"/>
          </a:p>
        </p:txBody>
      </p:sp>
    </p:spTree>
    <p:extLst>
      <p:ext uri="{BB962C8B-B14F-4D97-AF65-F5344CB8AC3E}">
        <p14:creationId xmlns=""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pPr/>
              <a:t>9</a:t>
            </a:fld>
            <a:endParaRPr lang="en-US"/>
          </a:p>
        </p:txBody>
      </p:sp>
    </p:spTree>
    <p:extLst>
      <p:ext uri="{BB962C8B-B14F-4D97-AF65-F5344CB8AC3E}">
        <p14:creationId xmlns=""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pPr/>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pPr/>
              <a:t>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pPr/>
              <a:t>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pPr/>
              <a:t>12/1/2020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pPr/>
              <a:t>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pPr/>
              <a:t>12/1/2020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pPr/>
              <a:t>12/1/2020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pPr/>
              <a:t>‹#›</a:t>
            </a:fld>
            <a:endParaRPr lang="en-US"/>
          </a:p>
        </p:txBody>
      </p:sp>
    </p:spTree>
    <p:extLst>
      <p:ext uri="{BB962C8B-B14F-4D97-AF65-F5344CB8AC3E}">
        <p14:creationId xmlns=""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leh@basu.ac.i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580C37-076B-46AE-AD2F-2EA9B508B72E}"/>
              </a:ext>
            </a:extLst>
          </p:cNvPr>
          <p:cNvSpPr>
            <a:spLocks noGrp="1"/>
          </p:cNvSpPr>
          <p:nvPr>
            <p:ph type="ctrTitle"/>
          </p:nvPr>
        </p:nvSpPr>
        <p:spPr>
          <a:xfrm>
            <a:off x="249834" y="2829767"/>
            <a:ext cx="8574622" cy="1412673"/>
          </a:xfrm>
        </p:spPr>
        <p:txBody>
          <a:bodyPr>
            <a:normAutofit fontScale="90000"/>
          </a:bodyPr>
          <a:lstStyle/>
          <a:p>
            <a:pPr algn="ctr" rtl="1">
              <a:lnSpc>
                <a:spcPct val="150000"/>
              </a:lnSpc>
            </a:pPr>
            <a:r>
              <a:rPr lang="fa-IR" sz="4400" dirty="0" smtClean="0">
                <a:cs typeface="B Titr" panose="00000700000000000000" pitchFamily="2" charset="-78"/>
              </a:rPr>
              <a:t>یک مطالعه تئوری بر روی کمپلکسهای نیکل، پالادیوم و پلاتین (</a:t>
            </a:r>
            <a:r>
              <a:rPr lang="en-US" sz="4400" dirty="0">
                <a:cs typeface="B Titr" panose="00000700000000000000" pitchFamily="2" charset="-78"/>
              </a:rPr>
              <a:t>II</a:t>
            </a:r>
            <a:r>
              <a:rPr lang="fa-IR" sz="4400" dirty="0" smtClean="0">
                <a:cs typeface="B Titr" panose="00000700000000000000" pitchFamily="2" charset="-78"/>
              </a:rPr>
              <a:t>) حاوی لیگاند </a:t>
            </a:r>
            <a:r>
              <a:rPr lang="en-US" sz="4000" b="1" dirty="0">
                <a:cs typeface="B Titr" panose="00000700000000000000" pitchFamily="2" charset="-78"/>
              </a:rPr>
              <a:t>η</a:t>
            </a:r>
            <a:r>
              <a:rPr lang="en-US" sz="4000" b="1" baseline="30000" dirty="0">
                <a:cs typeface="B Titr" panose="00000700000000000000" pitchFamily="2" charset="-78"/>
              </a:rPr>
              <a:t>5</a:t>
            </a:r>
            <a:r>
              <a:rPr lang="en-US" sz="4000" b="1" dirty="0">
                <a:cs typeface="B Titr" panose="00000700000000000000" pitchFamily="2" charset="-78"/>
              </a:rPr>
              <a:t>-C</a:t>
            </a:r>
            <a:r>
              <a:rPr lang="en-US" sz="4000" b="1" baseline="-25000" dirty="0">
                <a:cs typeface="B Titr" panose="00000700000000000000" pitchFamily="2" charset="-78"/>
              </a:rPr>
              <a:t>60</a:t>
            </a:r>
            <a:r>
              <a:rPr lang="en-US" sz="4000" b="1" dirty="0">
                <a:cs typeface="B Titr" panose="00000700000000000000" pitchFamily="2" charset="-78"/>
              </a:rPr>
              <a:t>R</a:t>
            </a:r>
            <a:r>
              <a:rPr lang="en-US" sz="4000" b="1" baseline="-25000" dirty="0">
                <a:cs typeface="B Titr" panose="00000700000000000000" pitchFamily="2" charset="-78"/>
              </a:rPr>
              <a:t>5</a:t>
            </a:r>
            <a:r>
              <a:rPr lang="fa-IR" sz="4400" dirty="0">
                <a:cs typeface="B Titr" panose="00000700000000000000" pitchFamily="2" charset="-78"/>
              </a:rPr>
              <a:t> </a:t>
            </a:r>
            <a:r>
              <a:rPr lang="fa-IR" sz="4400" dirty="0" smtClean="0">
                <a:cs typeface="B Titr" panose="00000700000000000000" pitchFamily="2" charset="-78"/>
              </a:rPr>
              <a:t> </a:t>
            </a:r>
            <a:endParaRPr lang="en-US" sz="4400" dirty="0">
              <a:cs typeface="B Titr" panose="00000700000000000000" pitchFamily="2" charset="-78"/>
            </a:endParaRPr>
          </a:p>
        </p:txBody>
      </p:sp>
      <p:sp>
        <p:nvSpPr>
          <p:cNvPr id="3" name="Subtitle 2">
            <a:extLst>
              <a:ext uri="{FF2B5EF4-FFF2-40B4-BE49-F238E27FC236}">
                <a16:creationId xmlns:a16="http://schemas.microsoft.com/office/drawing/2014/main" xmlns="" id="{F1274B40-854A-4A80-BBAD-623C137424D1}"/>
              </a:ext>
            </a:extLst>
          </p:cNvPr>
          <p:cNvSpPr>
            <a:spLocks noGrp="1"/>
          </p:cNvSpPr>
          <p:nvPr>
            <p:ph type="subTitle" idx="1"/>
          </p:nvPr>
        </p:nvSpPr>
        <p:spPr>
          <a:xfrm>
            <a:off x="903767" y="4693665"/>
            <a:ext cx="7920689" cy="1117687"/>
          </a:xfrm>
        </p:spPr>
        <p:txBody>
          <a:bodyPr>
            <a:normAutofit fontScale="92500" lnSpcReduction="10000"/>
          </a:bodyPr>
          <a:lstStyle/>
          <a:p>
            <a:pPr marL="342900" indent="-342900" algn="just" rtl="1">
              <a:buFont typeface="Arial" panose="020B0604020202020204" pitchFamily="34" charset="0"/>
              <a:buChar char="•"/>
            </a:pPr>
            <a:r>
              <a:rPr lang="fa-IR" b="1" dirty="0" smtClean="0">
                <a:cs typeface="B Nazanin" panose="00000400000000000000" pitchFamily="2" charset="-78"/>
              </a:rPr>
              <a:t>صادق صالح زاده دانشگاه بوعلی سینا</a:t>
            </a:r>
          </a:p>
          <a:p>
            <a:pPr marL="342900" indent="-342900" algn="just" rtl="1">
              <a:buFont typeface="Arial" panose="020B0604020202020204" pitchFamily="34" charset="0"/>
              <a:buChar char="•"/>
            </a:pPr>
            <a:r>
              <a:rPr lang="fa-IR" b="1" dirty="0">
                <a:cs typeface="B Nazanin" panose="00000400000000000000" pitchFamily="2" charset="-78"/>
              </a:rPr>
              <a:t>سمانه </a:t>
            </a:r>
            <a:r>
              <a:rPr lang="fa-IR" b="1" dirty="0" smtClean="0">
                <a:cs typeface="B Nazanin" panose="00000400000000000000" pitchFamily="2" charset="-78"/>
              </a:rPr>
              <a:t>حکمی </a:t>
            </a:r>
            <a:r>
              <a:rPr lang="fa-IR" b="1" dirty="0">
                <a:cs typeface="B Nazanin" panose="00000400000000000000" pitchFamily="2" charset="-78"/>
              </a:rPr>
              <a:t>دانشگاه بوعلی سینا</a:t>
            </a:r>
          </a:p>
          <a:p>
            <a:pPr marL="342900" indent="-342900" algn="just" rtl="1">
              <a:buFont typeface="Arial" panose="020B0604020202020204" pitchFamily="34" charset="0"/>
              <a:buChar char="•"/>
            </a:pPr>
            <a:r>
              <a:rPr lang="fa-IR" b="1" dirty="0" smtClean="0">
                <a:cs typeface="B Nazanin" panose="00000400000000000000" pitchFamily="2" charset="-78"/>
              </a:rPr>
              <a:t>یاسین </a:t>
            </a:r>
            <a:r>
              <a:rPr lang="fa-IR" b="1" dirty="0">
                <a:cs typeface="B Nazanin" panose="00000400000000000000" pitchFamily="2" charset="-78"/>
              </a:rPr>
              <a:t>قلی ئی دانشگاه </a:t>
            </a:r>
            <a:r>
              <a:rPr lang="fa-IR" b="1" dirty="0" smtClean="0">
                <a:cs typeface="B Nazanin" panose="00000400000000000000" pitchFamily="2" charset="-78"/>
              </a:rPr>
              <a:t>ملایر</a:t>
            </a:r>
            <a:endParaRPr lang="en-US" b="1" dirty="0">
              <a:cs typeface="B Nazanin" panose="00000400000000000000" pitchFamily="2" charset="-78"/>
            </a:endParaRPr>
          </a:p>
        </p:txBody>
      </p:sp>
      <p:sp>
        <p:nvSpPr>
          <p:cNvPr id="13" name="TextBox 12">
            <a:extLst>
              <a:ext uri="{FF2B5EF4-FFF2-40B4-BE49-F238E27FC236}">
                <a16:creationId xmlns:a16="http://schemas.microsoft.com/office/drawing/2014/main" xmlns="" id="{02AD0DFD-457D-4A68-9595-602EA6599C5E}"/>
              </a:ext>
            </a:extLst>
          </p:cNvPr>
          <p:cNvSpPr txBox="1"/>
          <p:nvPr/>
        </p:nvSpPr>
        <p:spPr>
          <a:xfrm>
            <a:off x="9422250" y="2672780"/>
            <a:ext cx="2519916" cy="1569660"/>
          </a:xfrm>
          <a:prstGeom prst="rect">
            <a:avLst/>
          </a:prstGeom>
          <a:noFill/>
        </p:spPr>
        <p:txBody>
          <a:bodyPr wrap="square" rtlCol="0">
            <a:spAutoFit/>
          </a:bodyPr>
          <a:lstStyle/>
          <a:p>
            <a:pPr algn="ctr" rtl="1"/>
            <a:r>
              <a:rPr lang="fa-IR" sz="2400" dirty="0">
                <a:cs typeface="B Nazanin" panose="00000400000000000000" pitchFamily="2" charset="-78"/>
              </a:rPr>
              <a:t>گروه آموزشی </a:t>
            </a:r>
            <a:r>
              <a:rPr lang="fa-IR" sz="2400" dirty="0" smtClean="0">
                <a:cs typeface="B Nazanin" panose="00000400000000000000" pitchFamily="2" charset="-78"/>
              </a:rPr>
              <a:t>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a:t>
            </a:r>
            <a:r>
              <a:rPr lang="fa-IR" sz="2400" dirty="0" smtClean="0">
                <a:cs typeface="B Nazanin" panose="00000400000000000000" pitchFamily="2" charset="-78"/>
              </a:rPr>
              <a:t>دانشکده 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endParaRPr lang="en-US" sz="2400" dirty="0">
              <a:cs typeface="B Nazanin" panose="00000400000000000000" pitchFamily="2" charset="-78"/>
            </a:endParaRPr>
          </a:p>
        </p:txBody>
      </p:sp>
      <p:sp>
        <p:nvSpPr>
          <p:cNvPr id="14" name="TextBox 13">
            <a:extLst>
              <a:ext uri="{FF2B5EF4-FFF2-40B4-BE49-F238E27FC236}">
                <a16:creationId xmlns:a16="http://schemas.microsoft.com/office/drawing/2014/main" xmlns="" id="{E2FD5A40-0FFD-473C-AC41-AF223B157677}"/>
              </a:ext>
            </a:extLst>
          </p:cNvPr>
          <p:cNvSpPr txBox="1"/>
          <p:nvPr/>
        </p:nvSpPr>
        <p:spPr>
          <a:xfrm>
            <a:off x="8965052" y="5951446"/>
            <a:ext cx="2977114" cy="584775"/>
          </a:xfrm>
          <a:prstGeom prst="rect">
            <a:avLst/>
          </a:prstGeom>
          <a:noFill/>
        </p:spPr>
        <p:txBody>
          <a:bodyPr wrap="square" rtlCol="0">
            <a:spAutoFit/>
          </a:bodyPr>
          <a:lstStyle/>
          <a:p>
            <a:pPr algn="ctr" rtl="1"/>
            <a:r>
              <a:rPr lang="en-US" sz="1600" i="1" dirty="0"/>
              <a:t>ssalehzadeh@gmail.ir; </a:t>
            </a:r>
            <a:r>
              <a:rPr lang="en-US" sz="1600" i="1" u="sng" dirty="0">
                <a:hlinkClick r:id="rId3"/>
              </a:rPr>
              <a:t>saleh@basu.ac.ir</a:t>
            </a:r>
            <a:endParaRPr lang="en-US" sz="1600" dirty="0">
              <a:latin typeface="Arial Rounded MT Bold" panose="020F0704030504030204" pitchFamily="34" charset="0"/>
            </a:endParaRPr>
          </a:p>
        </p:txBody>
      </p:sp>
      <p:pic>
        <p:nvPicPr>
          <p:cNvPr id="21" name="Picture 20">
            <a:extLst>
              <a:ext uri="{FF2B5EF4-FFF2-40B4-BE49-F238E27FC236}">
                <a16:creationId xmlns:a16="http://schemas.microsoft.com/office/drawing/2014/main" xmlns="" id="{3033B143-BBFB-4D7E-A1DD-E12A3ABA4528}"/>
              </a:ext>
            </a:extLst>
          </p:cNvPr>
          <p:cNvPicPr>
            <a:picLocks noChangeAspect="1"/>
          </p:cNvPicPr>
          <p:nvPr/>
        </p:nvPicPr>
        <p:blipFill rotWithShape="1">
          <a:blip r:embed="rId4">
            <a:extLst>
              <a:ext uri="{28A0092B-C50C-407E-A947-70E740481C1C}">
                <a14:useLocalDpi xmlns="" xmlns:a14="http://schemas.microsoft.com/office/drawing/2010/main" val="0"/>
              </a:ext>
            </a:extLst>
          </a:blip>
          <a:srcRect l="21315" r="27240"/>
          <a:stretch/>
        </p:blipFill>
        <p:spPr>
          <a:xfrm>
            <a:off x="249834" y="152864"/>
            <a:ext cx="2424531" cy="2356420"/>
          </a:xfrm>
          <a:prstGeom prst="rect">
            <a:avLst/>
          </a:prstGeom>
        </p:spPr>
      </p:pic>
      <p:pic>
        <p:nvPicPr>
          <p:cNvPr id="5" name="Picture 4"/>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9993438" y="256858"/>
            <a:ext cx="1948728" cy="1948728"/>
          </a:xfrm>
          <a:prstGeom prst="rect">
            <a:avLst/>
          </a:prstGeom>
        </p:spPr>
      </p:pic>
    </p:spTree>
    <p:extLst>
      <p:ext uri="{BB962C8B-B14F-4D97-AF65-F5344CB8AC3E}">
        <p14:creationId xmlns="" xmlns:p14="http://schemas.microsoft.com/office/powerpoint/2010/main" val="2258103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1990879"/>
            <a:ext cx="11243547" cy="4520154"/>
          </a:xfrm>
        </p:spPr>
        <p:txBody>
          <a:bodyPr>
            <a:noAutofit/>
          </a:bodyPr>
          <a:lstStyle/>
          <a:p>
            <a:pPr marL="0" indent="0" algn="just" rtl="1">
              <a:lnSpc>
                <a:spcPct val="150000"/>
              </a:lnSpc>
              <a:spcBef>
                <a:spcPts val="600"/>
              </a:spcBef>
              <a:spcAft>
                <a:spcPts val="1200"/>
              </a:spcAft>
              <a:buNone/>
            </a:pPr>
            <a:r>
              <a:rPr lang="fa-IR" sz="2000" dirty="0" smtClean="0">
                <a:cs typeface="B Nazanin" panose="00000400000000000000" pitchFamily="2" charset="-78"/>
              </a:rPr>
              <a:t>در این کار، کمپلکس های </a:t>
            </a:r>
            <a:r>
              <a:rPr lang="en-US" sz="2000" dirty="0">
                <a:cs typeface="B Nazanin" panose="00000400000000000000" pitchFamily="2" charset="-78"/>
              </a:rPr>
              <a:t>[M(</a:t>
            </a:r>
            <a:r>
              <a:rPr lang="en-US" sz="2000" i="1" dirty="0">
                <a:cs typeface="B Nazanin" panose="00000400000000000000" pitchFamily="2" charset="-78"/>
              </a:rPr>
              <a:t>η</a:t>
            </a:r>
            <a:r>
              <a:rPr lang="en-US" sz="2000" baseline="30000" dirty="0">
                <a:cs typeface="B Nazanin" panose="00000400000000000000" pitchFamily="2" charset="-78"/>
              </a:rPr>
              <a:t>5</a:t>
            </a:r>
            <a:r>
              <a:rPr lang="en-US" sz="2000" dirty="0">
                <a:cs typeface="B Nazanin" panose="00000400000000000000" pitchFamily="2" charset="-78"/>
              </a:rPr>
              <a:t>-C</a:t>
            </a:r>
            <a:r>
              <a:rPr lang="en-US" sz="2000" baseline="-25000" dirty="0">
                <a:cs typeface="B Nazanin" panose="00000400000000000000" pitchFamily="2" charset="-78"/>
              </a:rPr>
              <a:t>60</a:t>
            </a:r>
            <a:r>
              <a:rPr lang="en-US" sz="2000" dirty="0">
                <a:cs typeface="B Nazanin" panose="00000400000000000000" pitchFamily="2" charset="-78"/>
              </a:rPr>
              <a:t>Me</a:t>
            </a:r>
            <a:r>
              <a:rPr lang="en-US" sz="2000" baseline="-25000" dirty="0">
                <a:cs typeface="B Nazanin" panose="00000400000000000000" pitchFamily="2" charset="-78"/>
              </a:rPr>
              <a:t>5</a:t>
            </a:r>
            <a:r>
              <a:rPr lang="en-US" sz="2000" dirty="0">
                <a:cs typeface="B Nazanin" panose="00000400000000000000" pitchFamily="2" charset="-78"/>
              </a:rPr>
              <a:t>)(Allyl)]; (M=Ni</a:t>
            </a:r>
            <a:r>
              <a:rPr lang="en-US" sz="2000" baseline="30000" dirty="0">
                <a:cs typeface="B Nazanin" panose="00000400000000000000" pitchFamily="2" charset="-78"/>
              </a:rPr>
              <a:t>2+</a:t>
            </a:r>
            <a:r>
              <a:rPr lang="en-US" sz="2000" dirty="0">
                <a:cs typeface="B Nazanin" panose="00000400000000000000" pitchFamily="2" charset="-78"/>
              </a:rPr>
              <a:t>, Pd</a:t>
            </a:r>
            <a:r>
              <a:rPr lang="en-US" sz="2000" baseline="30000" dirty="0">
                <a:cs typeface="B Nazanin" panose="00000400000000000000" pitchFamily="2" charset="-78"/>
              </a:rPr>
              <a:t>2+</a:t>
            </a:r>
            <a:r>
              <a:rPr lang="en-US" sz="2000" dirty="0">
                <a:cs typeface="B Nazanin" panose="00000400000000000000" pitchFamily="2" charset="-78"/>
              </a:rPr>
              <a:t> and Pt</a:t>
            </a:r>
            <a:r>
              <a:rPr lang="en-US" sz="2000" baseline="30000" dirty="0">
                <a:cs typeface="B Nazanin" panose="00000400000000000000" pitchFamily="2" charset="-78"/>
              </a:rPr>
              <a:t>2+</a:t>
            </a:r>
            <a:r>
              <a:rPr lang="en-US" sz="2000" dirty="0">
                <a:cs typeface="B Nazanin" panose="00000400000000000000" pitchFamily="2" charset="-78"/>
              </a:rPr>
              <a:t>)</a:t>
            </a:r>
            <a:r>
              <a:rPr lang="fa-IR" sz="2000" dirty="0">
                <a:cs typeface="B Nazanin" panose="00000400000000000000" pitchFamily="2" charset="-78"/>
              </a:rPr>
              <a:t> از نظر تئوری </a:t>
            </a:r>
            <a:r>
              <a:rPr lang="fa-IR" sz="2000" dirty="0" smtClean="0">
                <a:cs typeface="B Nazanin" panose="00000400000000000000" pitchFamily="2" charset="-78"/>
              </a:rPr>
              <a:t>در سطح </a:t>
            </a:r>
            <a:r>
              <a:rPr lang="en-US" sz="2000" dirty="0" smtClean="0">
                <a:cs typeface="B Nazanin" panose="00000400000000000000" pitchFamily="2" charset="-78"/>
              </a:rPr>
              <a:t>M06L/def2-SVP</a:t>
            </a:r>
            <a:r>
              <a:rPr lang="fa-IR" sz="2000" dirty="0" smtClean="0">
                <a:cs typeface="B Nazanin" panose="00000400000000000000" pitchFamily="2" charset="-78"/>
              </a:rPr>
              <a:t> مورد </a:t>
            </a:r>
            <a:r>
              <a:rPr lang="fa-IR" sz="2000" dirty="0">
                <a:cs typeface="B Nazanin" panose="00000400000000000000" pitchFamily="2" charset="-78"/>
              </a:rPr>
              <a:t>بررسی قرار گرفته اند. با در نظر گرفتن </a:t>
            </a:r>
            <a:r>
              <a:rPr lang="fa-IR" sz="2000" dirty="0" smtClean="0">
                <a:cs typeface="B Nazanin" panose="00000400000000000000" pitchFamily="2" charset="-78"/>
              </a:rPr>
              <a:t>این کمپلکس ها به صورت ترکیب های سه جزئی </a:t>
            </a:r>
            <a:r>
              <a:rPr lang="en-US" sz="2000" dirty="0" smtClean="0">
                <a:cs typeface="B Nazanin" panose="00000400000000000000" pitchFamily="2" charset="-78"/>
              </a:rPr>
              <a:t>ABC</a:t>
            </a:r>
            <a:r>
              <a:rPr lang="fa-IR" sz="2000" dirty="0">
                <a:cs typeface="B Nazanin" panose="00000400000000000000" pitchFamily="2" charset="-78"/>
              </a:rPr>
              <a:t> (آلیل</a:t>
            </a:r>
            <a:r>
              <a:rPr lang="en-US" sz="2000" dirty="0">
                <a:cs typeface="B Nazanin" panose="00000400000000000000" pitchFamily="2" charset="-78"/>
              </a:rPr>
              <a:t> </a:t>
            </a:r>
            <a:r>
              <a:rPr lang="fa-IR" sz="2000" dirty="0">
                <a:cs typeface="B Nazanin" panose="00000400000000000000" pitchFamily="2" charset="-78"/>
              </a:rPr>
              <a:t>قطعه </a:t>
            </a:r>
            <a:r>
              <a:rPr lang="en-US" sz="2000" dirty="0">
                <a:cs typeface="B Nazanin" panose="00000400000000000000" pitchFamily="2" charset="-78"/>
              </a:rPr>
              <a:t>A</a:t>
            </a:r>
            <a:r>
              <a:rPr lang="fa-IR" sz="2000" dirty="0">
                <a:cs typeface="B Nazanin" panose="00000400000000000000" pitchFamily="2" charset="-78"/>
              </a:rPr>
              <a:t>، فلز </a:t>
            </a:r>
            <a:r>
              <a:rPr lang="fa-IR" sz="2000" dirty="0" smtClean="0">
                <a:cs typeface="B Nazanin" panose="00000400000000000000" pitchFamily="2" charset="-78"/>
              </a:rPr>
              <a:t>قطعه </a:t>
            </a:r>
            <a:r>
              <a:rPr lang="en-US" sz="2000" dirty="0" smtClean="0">
                <a:cs typeface="B Nazanin" panose="00000400000000000000" pitchFamily="2" charset="-78"/>
              </a:rPr>
              <a:t>B</a:t>
            </a:r>
            <a:r>
              <a:rPr lang="fa-IR" sz="2000" dirty="0" smtClean="0">
                <a:cs typeface="B Nazanin" panose="00000400000000000000" pitchFamily="2" charset="-78"/>
              </a:rPr>
              <a:t> و فولرن قطعه </a:t>
            </a:r>
            <a:r>
              <a:rPr lang="en-US" sz="2000" dirty="0" smtClean="0">
                <a:cs typeface="B Nazanin" panose="00000400000000000000" pitchFamily="2" charset="-78"/>
              </a:rPr>
              <a:t>C</a:t>
            </a:r>
            <a:r>
              <a:rPr lang="fa-IR" sz="2000" dirty="0" smtClean="0">
                <a:cs typeface="B Nazanin" panose="00000400000000000000" pitchFamily="2" charset="-78"/>
              </a:rPr>
              <a:t> در نظر گرفته شده است)، کل </a:t>
            </a:r>
            <a:r>
              <a:rPr lang="fa-IR" sz="2000" dirty="0">
                <a:cs typeface="B Nazanin" panose="00000400000000000000" pitchFamily="2" charset="-78"/>
              </a:rPr>
              <a:t>انرژی </a:t>
            </a:r>
            <a:r>
              <a:rPr lang="fa-IR" sz="2000" dirty="0" smtClean="0">
                <a:cs typeface="B Nazanin" panose="00000400000000000000" pitchFamily="2" charset="-78"/>
              </a:rPr>
              <a:t>برهمکنش </a:t>
            </a:r>
            <a:r>
              <a:rPr lang="fa-IR" sz="2000" dirty="0">
                <a:cs typeface="B Nazanin" panose="00000400000000000000" pitchFamily="2" charset="-78"/>
              </a:rPr>
              <a:t>با استفاده از روش های </a:t>
            </a:r>
            <a:r>
              <a:rPr lang="fa-IR" sz="2000" dirty="0" smtClean="0">
                <a:cs typeface="B Nazanin" panose="00000400000000000000" pitchFamily="2" charset="-78"/>
              </a:rPr>
              <a:t>رایج و همچنین با محاسبه چهار انرژی برهمکنش </a:t>
            </a:r>
            <a:r>
              <a:rPr lang="en-US" sz="2000" dirty="0" smtClean="0">
                <a:cs typeface="B Nazanin" panose="00000400000000000000" pitchFamily="2" charset="-78"/>
              </a:rPr>
              <a:t>AB-C</a:t>
            </a:r>
            <a:r>
              <a:rPr lang="fa-IR" sz="2000" dirty="0" smtClean="0">
                <a:cs typeface="B Nazanin" panose="00000400000000000000" pitchFamily="2" charset="-78"/>
              </a:rPr>
              <a:t>، </a:t>
            </a:r>
            <a:r>
              <a:rPr lang="en-US" sz="2000" dirty="0" smtClean="0">
                <a:cs typeface="B Nazanin" panose="00000400000000000000" pitchFamily="2" charset="-78"/>
              </a:rPr>
              <a:t>A-BC</a:t>
            </a:r>
            <a:r>
              <a:rPr lang="fa-IR" sz="2000" dirty="0" smtClean="0">
                <a:cs typeface="B Nazanin" panose="00000400000000000000" pitchFamily="2" charset="-78"/>
              </a:rPr>
              <a:t>، </a:t>
            </a:r>
            <a:r>
              <a:rPr lang="en-US" sz="2000" dirty="0" smtClean="0">
                <a:cs typeface="B Nazanin" panose="00000400000000000000" pitchFamily="2" charset="-78"/>
              </a:rPr>
              <a:t>A-B</a:t>
            </a:r>
            <a:r>
              <a:rPr lang="fa-IR" sz="2000" dirty="0" smtClean="0">
                <a:cs typeface="B Nazanin" panose="00000400000000000000" pitchFamily="2" charset="-78"/>
              </a:rPr>
              <a:t> و </a:t>
            </a:r>
            <a:r>
              <a:rPr lang="en-US" sz="2000" dirty="0" smtClean="0">
                <a:cs typeface="B Nazanin" panose="00000400000000000000" pitchFamily="2" charset="-78"/>
              </a:rPr>
              <a:t>B-C</a:t>
            </a:r>
            <a:r>
              <a:rPr lang="fa-IR" sz="2000" dirty="0" smtClean="0">
                <a:cs typeface="B Nazanin" panose="00000400000000000000" pitchFamily="2" charset="-78"/>
              </a:rPr>
              <a:t> به دست آمد. انرژی های </a:t>
            </a:r>
            <a:r>
              <a:rPr lang="fa-IR" sz="2000" dirty="0">
                <a:cs typeface="B Nazanin" panose="00000400000000000000" pitchFamily="2" charset="-78"/>
              </a:rPr>
              <a:t>برهمکنش محاسبه شده نشان داد که مقادیر برهمکنش</a:t>
            </a:r>
            <a:r>
              <a:rPr lang="en-US" sz="2000" dirty="0"/>
              <a:t>(Allyl)M···fullerene </a:t>
            </a:r>
            <a:r>
              <a:rPr lang="fa-IR" sz="2000" dirty="0">
                <a:cs typeface="B Nazanin" panose="00000400000000000000" pitchFamily="2" charset="-78"/>
              </a:rPr>
              <a:t> از برهمکنش </a:t>
            </a:r>
            <a:r>
              <a:rPr lang="en-US" sz="2000" dirty="0">
                <a:cs typeface="B Nazanin" panose="00000400000000000000" pitchFamily="2" charset="-78"/>
              </a:rPr>
              <a:t>(Allyl)···M(fullerene)</a:t>
            </a:r>
            <a:r>
              <a:rPr lang="fa-IR" sz="2000" dirty="0">
                <a:cs typeface="B Nazanin" panose="00000400000000000000" pitchFamily="2" charset="-78"/>
              </a:rPr>
              <a:t> کوچکتر است</a:t>
            </a:r>
            <a:r>
              <a:rPr lang="fa-IR" sz="2000" dirty="0" smtClean="0">
                <a:cs typeface="B Nazanin" panose="00000400000000000000" pitchFamily="2" charset="-78"/>
              </a:rPr>
              <a:t>. همچنین انرژی پایداری نیز در این کمپلکس ها محاسبه شد که همانند انرژی برهمکنش کل، مقدار آن از نیکل به پلاتین افزایش می یابد. </a:t>
            </a:r>
          </a:p>
          <a:p>
            <a:pPr marL="0" indent="0" algn="just" rtl="1">
              <a:lnSpc>
                <a:spcPct val="150000"/>
              </a:lnSpc>
              <a:spcBef>
                <a:spcPts val="600"/>
              </a:spcBef>
              <a:spcAft>
                <a:spcPts val="1200"/>
              </a:spcAft>
              <a:buNone/>
            </a:pPr>
            <a:r>
              <a:rPr lang="fa-IR" sz="2000" dirty="0" smtClean="0">
                <a:cs typeface="B Nazanin" panose="00000400000000000000" pitchFamily="2" charset="-78"/>
              </a:rPr>
              <a:t>ماهیت </a:t>
            </a:r>
            <a:r>
              <a:rPr lang="fa-IR" sz="2000" dirty="0">
                <a:cs typeface="B Nazanin" panose="00000400000000000000" pitchFamily="2" charset="-78"/>
              </a:rPr>
              <a:t>پیوند در این </a:t>
            </a:r>
            <a:r>
              <a:rPr lang="fa-IR" sz="2000" dirty="0" smtClean="0">
                <a:cs typeface="B Nazanin" panose="00000400000000000000" pitchFamily="2" charset="-78"/>
              </a:rPr>
              <a:t>کمپلکس ها نیز </a:t>
            </a:r>
            <a:r>
              <a:rPr lang="fa-IR" sz="2000" dirty="0">
                <a:cs typeface="B Nazanin" panose="00000400000000000000" pitchFamily="2" charset="-78"/>
              </a:rPr>
              <a:t>با استفاده از </a:t>
            </a:r>
            <a:r>
              <a:rPr lang="fa-IR" sz="2000" dirty="0" smtClean="0">
                <a:cs typeface="B Nazanin" panose="00000400000000000000" pitchFamily="2" charset="-78"/>
              </a:rPr>
              <a:t>محاسبات</a:t>
            </a:r>
            <a:r>
              <a:rPr lang="en-US" sz="2000" dirty="0" smtClean="0">
                <a:cs typeface="B Nazanin" panose="00000400000000000000" pitchFamily="2" charset="-78"/>
              </a:rPr>
              <a:t>EDA-NOCV </a:t>
            </a:r>
            <a:r>
              <a:rPr lang="fa-IR" sz="2000" dirty="0" smtClean="0">
                <a:cs typeface="B Nazanin" panose="00000400000000000000" pitchFamily="2" charset="-78"/>
              </a:rPr>
              <a:t> بررسی </a:t>
            </a:r>
            <a:r>
              <a:rPr lang="fa-IR" sz="2000" dirty="0">
                <a:cs typeface="B Nazanin" panose="00000400000000000000" pitchFamily="2" charset="-78"/>
              </a:rPr>
              <a:t>شد. نتایج نشان داد که در </a:t>
            </a:r>
            <a:r>
              <a:rPr lang="fa-IR" sz="2000" dirty="0" smtClean="0">
                <a:cs typeface="B Nazanin" panose="00000400000000000000" pitchFamily="2" charset="-78"/>
              </a:rPr>
              <a:t>حالت </a:t>
            </a:r>
            <a:r>
              <a:rPr lang="en-US" sz="2000" dirty="0" smtClean="0">
                <a:cs typeface="B Nazanin" panose="00000400000000000000" pitchFamily="2" charset="-78"/>
              </a:rPr>
              <a:t>AB-C</a:t>
            </a:r>
            <a:r>
              <a:rPr lang="fa-IR" sz="2000" dirty="0" smtClean="0">
                <a:cs typeface="B Nazanin" panose="00000400000000000000" pitchFamily="2" charset="-78"/>
              </a:rPr>
              <a:t>، ماهیت پیوند </a:t>
            </a:r>
            <a:r>
              <a:rPr lang="fa-IR" sz="2000" dirty="0">
                <a:latin typeface="Times New Roman" panose="02020603050405020304" pitchFamily="18" charset="0"/>
                <a:cs typeface="B Nazanin" panose="00000400000000000000" pitchFamily="2" charset="-78"/>
              </a:rPr>
              <a:t>عمدتا الکترواستاتیک </a:t>
            </a:r>
            <a:r>
              <a:rPr lang="fa-IR" sz="2000" dirty="0" smtClean="0">
                <a:latin typeface="Times New Roman" panose="02020603050405020304" pitchFamily="18" charset="0"/>
                <a:cs typeface="B Nazanin" panose="00000400000000000000" pitchFamily="2" charset="-78"/>
              </a:rPr>
              <a:t>است.</a:t>
            </a:r>
            <a:endParaRPr lang="fa-IR" sz="2000" dirty="0" smtClean="0">
              <a:cs typeface="B Nazanin" panose="00000400000000000000" pitchFamily="2" charset="-78"/>
            </a:endParaRPr>
          </a:p>
        </p:txBody>
      </p:sp>
      <p:sp>
        <p:nvSpPr>
          <p:cNvPr id="4" name="TextBox 3">
            <a:extLst>
              <a:ext uri="{FF2B5EF4-FFF2-40B4-BE49-F238E27FC236}">
                <a16:creationId xmlns:a16="http://schemas.microsoft.com/office/drawing/2014/main" xmlns="" id="{E87A4854-0A80-4A8B-A01B-5138B997FC58}"/>
              </a:ext>
            </a:extLst>
          </p:cNvPr>
          <p:cNvSpPr txBox="1"/>
          <p:nvPr/>
        </p:nvSpPr>
        <p:spPr>
          <a:xfrm>
            <a:off x="-58861" y="6391765"/>
            <a:ext cx="11674549" cy="369332"/>
          </a:xfrm>
          <a:prstGeom prst="rect">
            <a:avLst/>
          </a:prstGeom>
          <a:noFill/>
        </p:spPr>
        <p:txBody>
          <a:bodyPr wrap="square" rtlCol="0">
            <a:spAutoFit/>
          </a:bodyPr>
          <a:lstStyle/>
          <a:p>
            <a:pPr algn="just" rtl="1"/>
            <a:r>
              <a:rPr lang="fa-IR" sz="1800" dirty="0">
                <a:cs typeface="B Nazanin" panose="00000400000000000000" pitchFamily="2" charset="-78"/>
              </a:rPr>
              <a:t>کلمات کلیدی: </a:t>
            </a:r>
            <a:r>
              <a:rPr lang="fa-IR" sz="1800" dirty="0" smtClean="0">
                <a:cs typeface="B Nazanin" panose="00000400000000000000" pitchFamily="2" charset="-78"/>
              </a:rPr>
              <a:t>کمپلکس های فلزی حاوی فولرن، آنالیز </a:t>
            </a:r>
            <a:r>
              <a:rPr lang="en-US" dirty="0" smtClean="0">
                <a:cs typeface="B Nazanin" panose="00000400000000000000" pitchFamily="2" charset="-78"/>
              </a:rPr>
              <a:t>EDA-NOCV</a:t>
            </a:r>
            <a:r>
              <a:rPr lang="fa-IR" dirty="0" smtClean="0">
                <a:cs typeface="B Nazanin" panose="00000400000000000000" pitchFamily="2" charset="-78"/>
              </a:rPr>
              <a:t>، </a:t>
            </a:r>
            <a:r>
              <a:rPr lang="fa-IR" dirty="0">
                <a:cs typeface="B Nazanin" panose="00000400000000000000" pitchFamily="2" charset="-78"/>
              </a:rPr>
              <a:t>آنالیز </a:t>
            </a:r>
            <a:r>
              <a:rPr lang="en-US" dirty="0">
                <a:cs typeface="B Nazanin" panose="00000400000000000000" pitchFamily="2" charset="-78"/>
              </a:rPr>
              <a:t>NBO</a:t>
            </a:r>
            <a:r>
              <a:rPr lang="fa-IR" dirty="0">
                <a:cs typeface="B Nazanin" panose="00000400000000000000" pitchFamily="2" charset="-78"/>
              </a:rPr>
              <a:t> و مطالعه تئوری</a:t>
            </a:r>
            <a:endParaRPr lang="en-US" dirty="0">
              <a:cs typeface="B Nazanin" panose="00000400000000000000" pitchFamily="2" charset="-78"/>
            </a:endParaRPr>
          </a:p>
        </p:txBody>
      </p:sp>
      <p:pic>
        <p:nvPicPr>
          <p:cNvPr id="6" name="Picture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 xmlns:p14="http://schemas.microsoft.com/office/powerpoint/2010/main" val="2536666867"/>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464904" y="1835695"/>
            <a:ext cx="11621386" cy="1888169"/>
          </a:xfrm>
        </p:spPr>
        <p:txBody>
          <a:bodyPr>
            <a:noAutofit/>
          </a:bodyPr>
          <a:lstStyle/>
          <a:p>
            <a:pPr marL="0" indent="0" algn="just" rtl="1">
              <a:lnSpc>
                <a:spcPct val="150000"/>
              </a:lnSpc>
              <a:spcBef>
                <a:spcPts val="0"/>
              </a:spcBef>
              <a:buNone/>
            </a:pPr>
            <a:r>
              <a:rPr lang="fa-IR" sz="2000" dirty="0" smtClean="0">
                <a:cs typeface="B Nazanin" panose="00000400000000000000" pitchFamily="2" charset="-78"/>
              </a:rPr>
              <a:t>کمپلکس</a:t>
            </a:r>
            <a:r>
              <a:rPr lang="en-US" sz="2000" dirty="0" smtClean="0">
                <a:cs typeface="B Nazanin" panose="00000400000000000000" pitchFamily="2" charset="-78"/>
              </a:rPr>
              <a:t> </a:t>
            </a:r>
            <a:r>
              <a:rPr lang="en-US" sz="2000" dirty="0" err="1">
                <a:cs typeface="B Nazanin" panose="00000400000000000000" pitchFamily="2" charset="-78"/>
              </a:rPr>
              <a:t>های</a:t>
            </a:r>
            <a:r>
              <a:rPr lang="en-US" sz="2000" dirty="0">
                <a:cs typeface="B Nazanin" panose="00000400000000000000" pitchFamily="2" charset="-78"/>
              </a:rPr>
              <a:t> </a:t>
            </a:r>
            <a:r>
              <a:rPr lang="en-US" sz="2000" dirty="0" err="1">
                <a:cs typeface="B Nazanin" panose="00000400000000000000" pitchFamily="2" charset="-78"/>
              </a:rPr>
              <a:t>فلزی</a:t>
            </a:r>
            <a:r>
              <a:rPr lang="fa-IR" sz="2000" dirty="0">
                <a:cs typeface="B Nazanin" panose="00000400000000000000" pitchFamily="2" charset="-78"/>
              </a:rPr>
              <a:t> </a:t>
            </a:r>
            <a:r>
              <a:rPr lang="en-US" sz="2000" dirty="0" err="1">
                <a:cs typeface="B Nazanin" panose="00000400000000000000" pitchFamily="2" charset="-78"/>
              </a:rPr>
              <a:t>فولرن</a:t>
            </a:r>
            <a:r>
              <a:rPr lang="en-US" sz="2000" dirty="0">
                <a:cs typeface="B Nazanin" panose="00000400000000000000" pitchFamily="2" charset="-78"/>
              </a:rPr>
              <a:t> </a:t>
            </a:r>
            <a:r>
              <a:rPr lang="ar-SA" sz="2000" dirty="0">
                <a:latin typeface="Times New Roman" panose="02020603050405020304" pitchFamily="18" charset="0"/>
                <a:ea typeface="Calibri" panose="020F0502020204030204" pitchFamily="34" charset="0"/>
                <a:cs typeface="B Nazanin" panose="00000400000000000000" pitchFamily="2" charset="-78"/>
              </a:rPr>
              <a:t>همراه با لیگاندهای دیگر از جمله </a:t>
            </a:r>
            <a:r>
              <a:rPr lang="fa-IR" sz="2000" dirty="0">
                <a:latin typeface="Times New Roman" panose="02020603050405020304" pitchFamily="18" charset="0"/>
                <a:ea typeface="Calibri" panose="020F0502020204030204" pitchFamily="34" charset="0"/>
                <a:cs typeface="B Nazanin" panose="00000400000000000000" pitchFamily="2" charset="-78"/>
              </a:rPr>
              <a:t>آلیل ها، </a:t>
            </a:r>
            <a:r>
              <a:rPr lang="en-US" sz="2000" dirty="0" err="1">
                <a:cs typeface="B Nazanin" panose="00000400000000000000" pitchFamily="2" charset="-78"/>
              </a:rPr>
              <a:t>مانند</a:t>
            </a:r>
            <a:r>
              <a:rPr lang="fa-IR" sz="2000" dirty="0">
                <a:cs typeface="B Nazanin" panose="00000400000000000000" pitchFamily="2" charset="-78"/>
              </a:rPr>
              <a:t> </a:t>
            </a:r>
            <a:r>
              <a:rPr lang="en-US" sz="2000" dirty="0">
                <a:cs typeface="B Nazanin" panose="00000400000000000000" pitchFamily="2" charset="-78"/>
              </a:rPr>
              <a:t>[M(</a:t>
            </a:r>
            <a:r>
              <a:rPr lang="en-US" sz="2000" i="1" dirty="0">
                <a:cs typeface="B Nazanin" panose="00000400000000000000" pitchFamily="2" charset="-78"/>
              </a:rPr>
              <a:t>η</a:t>
            </a:r>
            <a:r>
              <a:rPr lang="en-US" sz="2000" baseline="30000" dirty="0">
                <a:cs typeface="B Nazanin" panose="00000400000000000000" pitchFamily="2" charset="-78"/>
              </a:rPr>
              <a:t>5</a:t>
            </a:r>
            <a:r>
              <a:rPr lang="en-US" sz="2000" dirty="0">
                <a:cs typeface="B Nazanin" panose="00000400000000000000" pitchFamily="2" charset="-78"/>
              </a:rPr>
              <a:t>-C</a:t>
            </a:r>
            <a:r>
              <a:rPr lang="en-US" sz="2000" baseline="-25000" dirty="0">
                <a:cs typeface="B Nazanin" panose="00000400000000000000" pitchFamily="2" charset="-78"/>
              </a:rPr>
              <a:t>60</a:t>
            </a:r>
            <a:r>
              <a:rPr lang="en-US" sz="2000" dirty="0">
                <a:cs typeface="B Nazanin" panose="00000400000000000000" pitchFamily="2" charset="-78"/>
              </a:rPr>
              <a:t>Me</a:t>
            </a:r>
            <a:r>
              <a:rPr lang="en-US" sz="2000" baseline="-25000" dirty="0">
                <a:cs typeface="B Nazanin" panose="00000400000000000000" pitchFamily="2" charset="-78"/>
              </a:rPr>
              <a:t>5</a:t>
            </a:r>
            <a:r>
              <a:rPr lang="en-US" sz="2000" dirty="0">
                <a:cs typeface="B Nazanin" panose="00000400000000000000" pitchFamily="2" charset="-78"/>
              </a:rPr>
              <a:t>)(Allyl)]</a:t>
            </a:r>
            <a:r>
              <a:rPr lang="fa-IR" sz="2000" dirty="0">
                <a:cs typeface="B Nazanin" panose="00000400000000000000" pitchFamily="2" charset="-78"/>
              </a:rPr>
              <a:t>، </a:t>
            </a:r>
            <a:r>
              <a:rPr lang="en-US" sz="2000" dirty="0" err="1">
                <a:cs typeface="B Nazanin" panose="00000400000000000000" pitchFamily="2" charset="-78"/>
              </a:rPr>
              <a:t>به</a:t>
            </a:r>
            <a:r>
              <a:rPr lang="en-US" sz="2000" dirty="0">
                <a:cs typeface="B Nazanin" panose="00000400000000000000" pitchFamily="2" charset="-78"/>
              </a:rPr>
              <a:t> </a:t>
            </a:r>
            <a:r>
              <a:rPr lang="en-US" sz="2000" dirty="0" err="1">
                <a:cs typeface="B Nazanin" panose="00000400000000000000" pitchFamily="2" charset="-78"/>
              </a:rPr>
              <a:t>دلیل</a:t>
            </a:r>
            <a:r>
              <a:rPr lang="en-US" sz="2000" dirty="0">
                <a:cs typeface="B Nazanin" panose="00000400000000000000" pitchFamily="2" charset="-78"/>
              </a:rPr>
              <a:t> </a:t>
            </a:r>
            <a:r>
              <a:rPr lang="en-US" sz="2000" dirty="0" err="1">
                <a:cs typeface="B Nazanin" panose="00000400000000000000" pitchFamily="2" charset="-78"/>
              </a:rPr>
              <a:t>ساختارهای</a:t>
            </a:r>
            <a:r>
              <a:rPr lang="en-US" sz="2000" dirty="0">
                <a:cs typeface="B Nazanin" panose="00000400000000000000" pitchFamily="2" charset="-78"/>
              </a:rPr>
              <a:t> </a:t>
            </a:r>
            <a:r>
              <a:rPr lang="en-US" sz="2000" dirty="0" err="1">
                <a:cs typeface="B Nazanin" panose="00000400000000000000" pitchFamily="2" charset="-78"/>
              </a:rPr>
              <a:t>منحصر</a:t>
            </a:r>
            <a:r>
              <a:rPr lang="en-US" sz="2000" dirty="0">
                <a:cs typeface="B Nazanin" panose="00000400000000000000" pitchFamily="2" charset="-78"/>
              </a:rPr>
              <a:t> </a:t>
            </a:r>
            <a:r>
              <a:rPr lang="en-US" sz="2000" dirty="0" err="1">
                <a:cs typeface="B Nazanin" panose="00000400000000000000" pitchFamily="2" charset="-78"/>
              </a:rPr>
              <a:t>به</a:t>
            </a:r>
            <a:r>
              <a:rPr lang="en-US" sz="2000" dirty="0">
                <a:cs typeface="B Nazanin" panose="00000400000000000000" pitchFamily="2" charset="-78"/>
              </a:rPr>
              <a:t> </a:t>
            </a:r>
            <a:r>
              <a:rPr lang="en-US" sz="2000" dirty="0" err="1">
                <a:cs typeface="B Nazanin" panose="00000400000000000000" pitchFamily="2" charset="-78"/>
              </a:rPr>
              <a:t>فرد</a:t>
            </a:r>
            <a:r>
              <a:rPr lang="en-US" sz="2000" dirty="0">
                <a:cs typeface="B Nazanin" panose="00000400000000000000" pitchFamily="2" charset="-78"/>
              </a:rPr>
              <a:t> و </a:t>
            </a:r>
            <a:r>
              <a:rPr lang="en-US" sz="2000" dirty="0" err="1">
                <a:cs typeface="B Nazanin" panose="00000400000000000000" pitchFamily="2" charset="-78"/>
              </a:rPr>
              <a:t>فعالیت</a:t>
            </a:r>
            <a:r>
              <a:rPr lang="en-US" sz="2000" dirty="0">
                <a:cs typeface="B Nazanin" panose="00000400000000000000" pitchFamily="2" charset="-78"/>
              </a:rPr>
              <a:t> </a:t>
            </a:r>
            <a:r>
              <a:rPr lang="en-US" sz="2000" dirty="0" err="1">
                <a:cs typeface="B Nazanin" panose="00000400000000000000" pitchFamily="2" charset="-78"/>
              </a:rPr>
              <a:t>های</a:t>
            </a:r>
            <a:r>
              <a:rPr lang="en-US" sz="2000" dirty="0">
                <a:cs typeface="B Nazanin" panose="00000400000000000000" pitchFamily="2" charset="-78"/>
              </a:rPr>
              <a:t> </a:t>
            </a:r>
            <a:r>
              <a:rPr lang="en-US" sz="2000" dirty="0" err="1">
                <a:cs typeface="B Nazanin" panose="00000400000000000000" pitchFamily="2" charset="-78"/>
              </a:rPr>
              <a:t>عملکردی</a:t>
            </a:r>
            <a:r>
              <a:rPr lang="en-US" sz="2000" dirty="0">
                <a:cs typeface="B Nazanin" panose="00000400000000000000" pitchFamily="2" charset="-78"/>
              </a:rPr>
              <a:t>، </a:t>
            </a:r>
            <a:r>
              <a:rPr lang="en-US" sz="2000" dirty="0" err="1">
                <a:cs typeface="B Nazanin" panose="00000400000000000000" pitchFamily="2" charset="-78"/>
              </a:rPr>
              <a:t>نقش</a:t>
            </a:r>
            <a:r>
              <a:rPr lang="en-US" sz="2000" dirty="0">
                <a:cs typeface="B Nazanin" panose="00000400000000000000" pitchFamily="2" charset="-78"/>
              </a:rPr>
              <a:t> </a:t>
            </a:r>
            <a:r>
              <a:rPr lang="en-US" sz="2000" dirty="0" err="1">
                <a:cs typeface="B Nazanin" panose="00000400000000000000" pitchFamily="2" charset="-78"/>
              </a:rPr>
              <a:t>مهمی</a:t>
            </a:r>
            <a:r>
              <a:rPr lang="en-US" sz="2000" dirty="0">
                <a:cs typeface="B Nazanin" panose="00000400000000000000" pitchFamily="2" charset="-78"/>
              </a:rPr>
              <a:t> </a:t>
            </a:r>
            <a:r>
              <a:rPr lang="en-US" sz="2000" dirty="0" err="1">
                <a:cs typeface="B Nazanin" panose="00000400000000000000" pitchFamily="2" charset="-78"/>
              </a:rPr>
              <a:t>در</a:t>
            </a:r>
            <a:r>
              <a:rPr lang="en-US" sz="2000" dirty="0">
                <a:cs typeface="B Nazanin" panose="00000400000000000000" pitchFamily="2" charset="-78"/>
              </a:rPr>
              <a:t> </a:t>
            </a:r>
            <a:r>
              <a:rPr lang="en-US" sz="2000" dirty="0" err="1">
                <a:cs typeface="B Nazanin" panose="00000400000000000000" pitchFamily="2" charset="-78"/>
              </a:rPr>
              <a:t>شیمی</a:t>
            </a:r>
            <a:r>
              <a:rPr lang="en-US" sz="2000" dirty="0">
                <a:cs typeface="B Nazanin" panose="00000400000000000000" pitchFamily="2" charset="-78"/>
              </a:rPr>
              <a:t> </a:t>
            </a:r>
            <a:r>
              <a:rPr lang="en-US" sz="2000" dirty="0" err="1">
                <a:cs typeface="B Nazanin" panose="00000400000000000000" pitchFamily="2" charset="-78"/>
              </a:rPr>
              <a:t>بازی</a:t>
            </a:r>
            <a:r>
              <a:rPr lang="en-US" sz="2000" dirty="0">
                <a:cs typeface="B Nazanin" panose="00000400000000000000" pitchFamily="2" charset="-78"/>
              </a:rPr>
              <a:t> </a:t>
            </a:r>
            <a:r>
              <a:rPr lang="en-US" sz="2000" dirty="0" err="1">
                <a:cs typeface="B Nazanin" panose="00000400000000000000" pitchFamily="2" charset="-78"/>
              </a:rPr>
              <a:t>کرده</a:t>
            </a:r>
            <a:r>
              <a:rPr lang="en-US" sz="2000" dirty="0">
                <a:cs typeface="B Nazanin" panose="00000400000000000000" pitchFamily="2" charset="-78"/>
              </a:rPr>
              <a:t> </a:t>
            </a:r>
            <a:r>
              <a:rPr lang="en-US" sz="2000" dirty="0" err="1">
                <a:cs typeface="B Nazanin" panose="00000400000000000000" pitchFamily="2" charset="-78"/>
              </a:rPr>
              <a:t>اند</a:t>
            </a:r>
            <a:r>
              <a:rPr lang="fa-IR" sz="2000" dirty="0">
                <a:cs typeface="B Nazanin" panose="00000400000000000000" pitchFamily="2" charset="-78"/>
              </a:rPr>
              <a:t>،</a:t>
            </a:r>
            <a:r>
              <a:rPr lang="en-US" sz="2000" dirty="0">
                <a:cs typeface="B Nazanin" panose="00000400000000000000" pitchFamily="2" charset="-78"/>
              </a:rPr>
              <a:t> </a:t>
            </a:r>
            <a:r>
              <a:rPr lang="en-US" sz="2000" dirty="0" err="1">
                <a:cs typeface="B Nazanin" panose="00000400000000000000" pitchFamily="2" charset="-78"/>
              </a:rPr>
              <a:t>فولرن</a:t>
            </a:r>
            <a:r>
              <a:rPr lang="en-US" sz="2000" dirty="0">
                <a:cs typeface="B Nazanin" panose="00000400000000000000" pitchFamily="2" charset="-78"/>
              </a:rPr>
              <a:t> </a:t>
            </a:r>
            <a:r>
              <a:rPr lang="en-US" sz="2000" dirty="0" err="1">
                <a:cs typeface="B Nazanin" panose="00000400000000000000" pitchFamily="2" charset="-78"/>
              </a:rPr>
              <a:t>به</a:t>
            </a:r>
            <a:r>
              <a:rPr lang="en-US" sz="2000" dirty="0">
                <a:cs typeface="B Nazanin" panose="00000400000000000000" pitchFamily="2" charset="-78"/>
              </a:rPr>
              <a:t> </a:t>
            </a:r>
            <a:r>
              <a:rPr lang="en-US" sz="2000" dirty="0" err="1">
                <a:cs typeface="B Nazanin" panose="00000400000000000000" pitchFamily="2" charset="-78"/>
              </a:rPr>
              <a:t>دلیل</a:t>
            </a:r>
            <a:r>
              <a:rPr lang="en-US" sz="2000" dirty="0">
                <a:cs typeface="B Nazanin" panose="00000400000000000000" pitchFamily="2" charset="-78"/>
              </a:rPr>
              <a:t> </a:t>
            </a:r>
            <a:r>
              <a:rPr lang="en-US" sz="2000" dirty="0" err="1">
                <a:cs typeface="B Nazanin" panose="00000400000000000000" pitchFamily="2" charset="-78"/>
              </a:rPr>
              <a:t>ساختار</a:t>
            </a:r>
            <a:r>
              <a:rPr lang="en-US" sz="2000" dirty="0">
                <a:cs typeface="B Nazanin" panose="00000400000000000000" pitchFamily="2" charset="-78"/>
              </a:rPr>
              <a:t> </a:t>
            </a:r>
            <a:r>
              <a:rPr lang="en-US" sz="2000" dirty="0" err="1">
                <a:cs typeface="B Nazanin" panose="00000400000000000000" pitchFamily="2" charset="-78"/>
              </a:rPr>
              <a:t>منحصر</a:t>
            </a:r>
            <a:r>
              <a:rPr lang="en-US" sz="2000" dirty="0">
                <a:cs typeface="B Nazanin" panose="00000400000000000000" pitchFamily="2" charset="-78"/>
              </a:rPr>
              <a:t> </a:t>
            </a:r>
            <a:r>
              <a:rPr lang="en-US" sz="2000" dirty="0" err="1">
                <a:cs typeface="B Nazanin" panose="00000400000000000000" pitchFamily="2" charset="-78"/>
              </a:rPr>
              <a:t>به</a:t>
            </a:r>
            <a:r>
              <a:rPr lang="en-US" sz="2000" dirty="0">
                <a:cs typeface="B Nazanin" panose="00000400000000000000" pitchFamily="2" charset="-78"/>
              </a:rPr>
              <a:t> </a:t>
            </a:r>
            <a:r>
              <a:rPr lang="en-US" sz="2000" dirty="0" err="1">
                <a:cs typeface="B Nazanin" panose="00000400000000000000" pitchFamily="2" charset="-78"/>
              </a:rPr>
              <a:t>فرد</a:t>
            </a:r>
            <a:r>
              <a:rPr lang="en-US" sz="2000" dirty="0">
                <a:cs typeface="B Nazanin" panose="00000400000000000000" pitchFamily="2" charset="-78"/>
              </a:rPr>
              <a:t> </a:t>
            </a:r>
            <a:r>
              <a:rPr lang="en-US" sz="2000" dirty="0" err="1">
                <a:cs typeface="B Nazanin" panose="00000400000000000000" pitchFamily="2" charset="-78"/>
              </a:rPr>
              <a:t>قفس</a:t>
            </a:r>
            <a:r>
              <a:rPr lang="fa-IR" sz="2000" dirty="0">
                <a:cs typeface="B Nazanin" panose="00000400000000000000" pitchFamily="2" charset="-78"/>
              </a:rPr>
              <a:t> مانندش</a:t>
            </a:r>
            <a:r>
              <a:rPr lang="en-US" sz="2000" dirty="0">
                <a:cs typeface="B Nazanin" panose="00000400000000000000" pitchFamily="2" charset="-78"/>
              </a:rPr>
              <a:t>، </a:t>
            </a:r>
            <a:r>
              <a:rPr lang="en-US" sz="2000" dirty="0" err="1">
                <a:cs typeface="B Nazanin" panose="00000400000000000000" pitchFamily="2" charset="-78"/>
              </a:rPr>
              <a:t>پتانسیل</a:t>
            </a:r>
            <a:r>
              <a:rPr lang="en-US" sz="2000" dirty="0">
                <a:cs typeface="B Nazanin" panose="00000400000000000000" pitchFamily="2" charset="-78"/>
              </a:rPr>
              <a:t> </a:t>
            </a:r>
            <a:r>
              <a:rPr lang="en-US" sz="2000" dirty="0" err="1">
                <a:cs typeface="B Nazanin" panose="00000400000000000000" pitchFamily="2" charset="-78"/>
              </a:rPr>
              <a:t>احیا</a:t>
            </a:r>
            <a:r>
              <a:rPr lang="fa-IR" sz="2000" dirty="0">
                <a:cs typeface="B Nazanin" panose="00000400000000000000" pitchFamily="2" charset="-78"/>
              </a:rPr>
              <a:t> </a:t>
            </a:r>
            <a:r>
              <a:rPr lang="en-US" sz="2000" dirty="0" err="1">
                <a:cs typeface="B Nazanin" panose="00000400000000000000" pitchFamily="2" charset="-78"/>
              </a:rPr>
              <a:t>کم</a:t>
            </a:r>
            <a:r>
              <a:rPr lang="en-US" sz="2000" dirty="0">
                <a:cs typeface="B Nazanin" panose="00000400000000000000" pitchFamily="2" charset="-78"/>
              </a:rPr>
              <a:t>، </a:t>
            </a:r>
            <a:r>
              <a:rPr lang="en-US" sz="2000" dirty="0" err="1">
                <a:cs typeface="B Nazanin" panose="00000400000000000000" pitchFamily="2" charset="-78"/>
              </a:rPr>
              <a:t>ساختار</a:t>
            </a:r>
            <a:r>
              <a:rPr lang="en-US" sz="2000" dirty="0">
                <a:cs typeface="B Nazanin" panose="00000400000000000000" pitchFamily="2" charset="-78"/>
              </a:rPr>
              <a:t> </a:t>
            </a:r>
            <a:r>
              <a:rPr lang="en-US" sz="2000" dirty="0" err="1">
                <a:cs typeface="B Nazanin" panose="00000400000000000000" pitchFamily="2" charset="-78"/>
              </a:rPr>
              <a:t>سه</a:t>
            </a:r>
            <a:r>
              <a:rPr lang="en-US" sz="2000" dirty="0">
                <a:cs typeface="B Nazanin" panose="00000400000000000000" pitchFamily="2" charset="-78"/>
              </a:rPr>
              <a:t> </a:t>
            </a:r>
            <a:r>
              <a:rPr lang="en-US" sz="2000" dirty="0" err="1">
                <a:cs typeface="B Nazanin" panose="00000400000000000000" pitchFamily="2" charset="-78"/>
              </a:rPr>
              <a:t>بعدی</a:t>
            </a:r>
            <a:r>
              <a:rPr lang="en-US" sz="2000" dirty="0">
                <a:cs typeface="B Nazanin" panose="00000400000000000000" pitchFamily="2" charset="-78"/>
              </a:rPr>
              <a:t> و </a:t>
            </a:r>
            <a:r>
              <a:rPr lang="en-US" sz="2000" dirty="0" err="1">
                <a:cs typeface="B Nazanin" panose="00000400000000000000" pitchFamily="2" charset="-78"/>
              </a:rPr>
              <a:t>انرژی</a:t>
            </a:r>
            <a:r>
              <a:rPr lang="en-US" sz="2000" dirty="0">
                <a:cs typeface="B Nazanin" panose="00000400000000000000" pitchFamily="2" charset="-78"/>
              </a:rPr>
              <a:t> </a:t>
            </a:r>
            <a:r>
              <a:rPr lang="en-US" sz="2000" dirty="0" err="1">
                <a:cs typeface="B Nazanin" panose="00000400000000000000" pitchFamily="2" charset="-78"/>
              </a:rPr>
              <a:t>سازماندهی</a:t>
            </a:r>
            <a:r>
              <a:rPr lang="en-US" sz="2000" dirty="0">
                <a:cs typeface="B Nazanin" panose="00000400000000000000" pitchFamily="2" charset="-78"/>
              </a:rPr>
              <a:t> </a:t>
            </a:r>
            <a:r>
              <a:rPr lang="en-US" sz="2000" dirty="0" err="1">
                <a:cs typeface="B Nazanin" panose="00000400000000000000" pitchFamily="2" charset="-78"/>
              </a:rPr>
              <a:t>کوچک</a:t>
            </a:r>
            <a:r>
              <a:rPr lang="en-US" sz="2000" dirty="0">
                <a:cs typeface="B Nazanin" panose="00000400000000000000" pitchFamily="2" charset="-78"/>
              </a:rPr>
              <a:t> </a:t>
            </a:r>
            <a:r>
              <a:rPr lang="en-US" sz="2000" dirty="0" err="1">
                <a:cs typeface="B Nazanin" panose="00000400000000000000" pitchFamily="2" charset="-78"/>
              </a:rPr>
              <a:t>در</a:t>
            </a:r>
            <a:r>
              <a:rPr lang="en-US" sz="2000" dirty="0">
                <a:cs typeface="B Nazanin" panose="00000400000000000000" pitchFamily="2" charset="-78"/>
              </a:rPr>
              <a:t> </a:t>
            </a:r>
            <a:r>
              <a:rPr lang="en-US" sz="2000" dirty="0" err="1">
                <a:cs typeface="B Nazanin" panose="00000400000000000000" pitchFamily="2" charset="-78"/>
              </a:rPr>
              <a:t>واکنش</a:t>
            </a:r>
            <a:r>
              <a:rPr lang="en-US" sz="2000" dirty="0">
                <a:cs typeface="B Nazanin" panose="00000400000000000000" pitchFamily="2" charset="-78"/>
              </a:rPr>
              <a:t> </a:t>
            </a:r>
            <a:r>
              <a:rPr lang="en-US" sz="2000" dirty="0" err="1">
                <a:cs typeface="B Nazanin" panose="00000400000000000000" pitchFamily="2" charset="-78"/>
              </a:rPr>
              <a:t>های</a:t>
            </a:r>
            <a:r>
              <a:rPr lang="en-US" sz="2000" dirty="0">
                <a:cs typeface="B Nazanin" panose="00000400000000000000" pitchFamily="2" charset="-78"/>
              </a:rPr>
              <a:t> </a:t>
            </a:r>
            <a:r>
              <a:rPr lang="en-US" sz="2000" dirty="0" err="1">
                <a:cs typeface="B Nazanin" panose="00000400000000000000" pitchFamily="2" charset="-78"/>
              </a:rPr>
              <a:t>انتقال</a:t>
            </a:r>
            <a:r>
              <a:rPr lang="en-US" sz="2000" dirty="0">
                <a:cs typeface="B Nazanin" panose="00000400000000000000" pitchFamily="2" charset="-78"/>
              </a:rPr>
              <a:t> </a:t>
            </a:r>
            <a:r>
              <a:rPr lang="en-US" sz="2000" dirty="0" err="1">
                <a:cs typeface="B Nazanin" panose="00000400000000000000" pitchFamily="2" charset="-78"/>
              </a:rPr>
              <a:t>الکترون</a:t>
            </a:r>
            <a:r>
              <a:rPr lang="en-US" sz="2000" dirty="0">
                <a:cs typeface="B Nazanin" panose="00000400000000000000" pitchFamily="2" charset="-78"/>
              </a:rPr>
              <a:t>، </a:t>
            </a:r>
            <a:r>
              <a:rPr lang="en-US" sz="2000" dirty="0" err="1">
                <a:cs typeface="B Nazanin" panose="00000400000000000000" pitchFamily="2" charset="-78"/>
              </a:rPr>
              <a:t>یکی</a:t>
            </a:r>
            <a:r>
              <a:rPr lang="en-US" sz="2000" dirty="0">
                <a:cs typeface="B Nazanin" panose="00000400000000000000" pitchFamily="2" charset="-78"/>
              </a:rPr>
              <a:t> </a:t>
            </a:r>
            <a:r>
              <a:rPr lang="en-US" sz="2000" dirty="0" err="1">
                <a:cs typeface="B Nazanin" panose="00000400000000000000" pitchFamily="2" charset="-78"/>
              </a:rPr>
              <a:t>از</a:t>
            </a:r>
            <a:r>
              <a:rPr lang="en-US" sz="2000" dirty="0">
                <a:cs typeface="B Nazanin" panose="00000400000000000000" pitchFamily="2" charset="-78"/>
              </a:rPr>
              <a:t> </a:t>
            </a:r>
            <a:r>
              <a:rPr lang="en-US" sz="2000" dirty="0" err="1">
                <a:cs typeface="B Nazanin" panose="00000400000000000000" pitchFamily="2" charset="-78"/>
              </a:rPr>
              <a:t>پرکاربردترین</a:t>
            </a:r>
            <a:r>
              <a:rPr lang="en-US" sz="2000" dirty="0">
                <a:cs typeface="B Nazanin" panose="00000400000000000000" pitchFamily="2" charset="-78"/>
              </a:rPr>
              <a:t> </a:t>
            </a:r>
            <a:r>
              <a:rPr lang="en-US" sz="2000" dirty="0" err="1">
                <a:cs typeface="B Nazanin" panose="00000400000000000000" pitchFamily="2" charset="-78"/>
              </a:rPr>
              <a:t>واحد</a:t>
            </a:r>
            <a:r>
              <a:rPr lang="en-US" sz="2000" dirty="0">
                <a:cs typeface="B Nazanin" panose="00000400000000000000" pitchFamily="2" charset="-78"/>
              </a:rPr>
              <a:t> </a:t>
            </a:r>
            <a:r>
              <a:rPr lang="en-US" sz="2000" dirty="0" err="1">
                <a:cs typeface="B Nazanin" panose="00000400000000000000" pitchFamily="2" charset="-78"/>
              </a:rPr>
              <a:t>های</a:t>
            </a:r>
            <a:r>
              <a:rPr lang="en-US" sz="2000" dirty="0">
                <a:cs typeface="B Nazanin" panose="00000400000000000000" pitchFamily="2" charset="-78"/>
              </a:rPr>
              <a:t> </a:t>
            </a:r>
            <a:r>
              <a:rPr lang="en-US" sz="2000" dirty="0" err="1">
                <a:cs typeface="B Nazanin" panose="00000400000000000000" pitchFamily="2" charset="-78"/>
              </a:rPr>
              <a:t>پذیرنده</a:t>
            </a:r>
            <a:r>
              <a:rPr lang="en-US" sz="2000" dirty="0">
                <a:cs typeface="B Nazanin" panose="00000400000000000000" pitchFamily="2" charset="-78"/>
              </a:rPr>
              <a:t> </a:t>
            </a:r>
            <a:r>
              <a:rPr lang="en-US" sz="2000" dirty="0" err="1">
                <a:cs typeface="B Nazanin" panose="00000400000000000000" pitchFamily="2" charset="-78"/>
              </a:rPr>
              <a:t>الکترون</a:t>
            </a:r>
            <a:r>
              <a:rPr lang="en-US" sz="2000" dirty="0">
                <a:cs typeface="B Nazanin" panose="00000400000000000000" pitchFamily="2" charset="-78"/>
              </a:rPr>
              <a:t> </a:t>
            </a:r>
            <a:r>
              <a:rPr lang="en-US" sz="2000" dirty="0" err="1" smtClean="0">
                <a:cs typeface="B Nazanin" panose="00000400000000000000" pitchFamily="2" charset="-78"/>
              </a:rPr>
              <a:t>است</a:t>
            </a:r>
            <a:r>
              <a:rPr lang="fa-IR" sz="2000" dirty="0" smtClean="0">
                <a:cs typeface="B Nazanin" panose="00000400000000000000" pitchFamily="2" charset="-78"/>
              </a:rPr>
              <a:t> که </a:t>
            </a:r>
            <a:r>
              <a:rPr lang="ar-SA" sz="2000" dirty="0" smtClean="0">
                <a:cs typeface="B Nazanin" panose="00000400000000000000" pitchFamily="2" charset="-78"/>
              </a:rPr>
              <a:t>به </a:t>
            </a:r>
            <a:r>
              <a:rPr lang="ar-SA" sz="2000" dirty="0">
                <a:cs typeface="B Nazanin" panose="00000400000000000000" pitchFamily="2" charset="-78"/>
              </a:rPr>
              <a:t>طور گسترده در چنین کمپلکس­هایی به عنوان لیگاند مورد استفاده قرار می­گیرد.</a:t>
            </a:r>
            <a:r>
              <a:rPr lang="en-US" sz="2000" dirty="0" smtClean="0">
                <a:cs typeface="B Nazanin" panose="00000400000000000000" pitchFamily="2" charset="-78"/>
              </a:rPr>
              <a:t> </a:t>
            </a:r>
            <a:r>
              <a:rPr lang="en-US" sz="2000" dirty="0">
                <a:cs typeface="B Nazanin" panose="00000400000000000000" pitchFamily="2" charset="-78"/>
              </a:rPr>
              <a:t>[1,2]</a:t>
            </a:r>
            <a:r>
              <a:rPr lang="fa-IR" sz="2000" dirty="0">
                <a:cs typeface="B Nazanin" panose="00000400000000000000" pitchFamily="2" charset="-78"/>
              </a:rPr>
              <a:t>. </a:t>
            </a:r>
            <a:endParaRPr lang="fa-IR" sz="2000" dirty="0" smtClean="0">
              <a:cs typeface="B Nazanin" panose="00000400000000000000" pitchFamily="2" charset="-78"/>
            </a:endParaRPr>
          </a:p>
          <a:p>
            <a:pPr marL="0" indent="0" algn="just" rtl="1">
              <a:lnSpc>
                <a:spcPct val="100000"/>
              </a:lnSpc>
              <a:spcBef>
                <a:spcPts val="0"/>
              </a:spcBef>
              <a:buNone/>
            </a:pPr>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pic>
        <p:nvPicPr>
          <p:cNvPr id="6" name="Picture 1"/>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64101" y="3644316"/>
            <a:ext cx="1873453" cy="22131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2223597" y="3644317"/>
            <a:ext cx="1818311" cy="2213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tangle 8"/>
          <p:cNvSpPr/>
          <p:nvPr/>
        </p:nvSpPr>
        <p:spPr>
          <a:xfrm>
            <a:off x="343614" y="5897188"/>
            <a:ext cx="3777807" cy="830997"/>
          </a:xfrm>
          <a:prstGeom prst="rect">
            <a:avLst/>
          </a:prstGeom>
        </p:spPr>
        <p:txBody>
          <a:bodyPr wrap="square">
            <a:spAutoFit/>
          </a:bodyPr>
          <a:lstStyle/>
          <a:p>
            <a:pPr algn="just" rtl="1"/>
            <a:r>
              <a:rPr lang="fa-IR" sz="1600" dirty="0" smtClean="0">
                <a:latin typeface="Times New Roman" panose="02020603050405020304" pitchFamily="18" charset="0"/>
                <a:cs typeface="B Nazanin" panose="00000400000000000000" pitchFamily="2" charset="-78"/>
              </a:rPr>
              <a:t>شکل 1. ساختار </a:t>
            </a:r>
            <a:r>
              <a:rPr lang="fa-IR" sz="1600" dirty="0">
                <a:latin typeface="Times New Roman" panose="02020603050405020304" pitchFamily="18" charset="0"/>
                <a:cs typeface="B Nazanin" panose="00000400000000000000" pitchFamily="2" charset="-78"/>
              </a:rPr>
              <a:t>بهینه شده </a:t>
            </a:r>
            <a:r>
              <a:rPr lang="fa-IR" sz="1600" dirty="0" smtClean="0">
                <a:latin typeface="Times New Roman" panose="02020603050405020304" pitchFamily="18" charset="0"/>
                <a:cs typeface="B Nazanin" panose="00000400000000000000" pitchFamily="2" charset="-78"/>
              </a:rPr>
              <a:t>کمپلکس</a:t>
            </a:r>
            <a:br>
              <a:rPr lang="fa-IR" sz="1600" dirty="0" smtClean="0">
                <a:latin typeface="Times New Roman" panose="02020603050405020304" pitchFamily="18" charset="0"/>
                <a:cs typeface="B Nazanin" panose="00000400000000000000" pitchFamily="2" charset="-78"/>
              </a:rPr>
            </a:br>
            <a:r>
              <a:rPr lang="fa-IR" sz="1600" dirty="0" smtClean="0">
                <a:latin typeface="Times New Roman" panose="02020603050405020304" pitchFamily="18" charset="0"/>
                <a:cs typeface="B Nazanin" panose="00000400000000000000" pitchFamily="2" charset="-78"/>
              </a:rPr>
              <a:t> </a:t>
            </a:r>
            <a:r>
              <a:rPr lang="en-US" sz="1600" dirty="0">
                <a:latin typeface="Times New Roman" panose="02020603050405020304" pitchFamily="18" charset="0"/>
                <a:cs typeface="B Nazanin" panose="00000400000000000000" pitchFamily="2" charset="-78"/>
              </a:rPr>
              <a:t>[Ni(</a:t>
            </a:r>
            <a:r>
              <a:rPr lang="en-US" sz="1600" i="1" dirty="0">
                <a:latin typeface="Times New Roman" panose="02020603050405020304" pitchFamily="18" charset="0"/>
                <a:cs typeface="B Nazanin" panose="00000400000000000000" pitchFamily="2" charset="-78"/>
              </a:rPr>
              <a:t>η</a:t>
            </a:r>
            <a:r>
              <a:rPr lang="en-US" sz="1600" baseline="30000" dirty="0">
                <a:latin typeface="Times New Roman" panose="02020603050405020304" pitchFamily="18" charset="0"/>
                <a:cs typeface="B Nazanin" panose="00000400000000000000" pitchFamily="2" charset="-78"/>
              </a:rPr>
              <a:t>5</a:t>
            </a:r>
            <a:r>
              <a:rPr lang="en-US" sz="1600" dirty="0">
                <a:latin typeface="Times New Roman" panose="02020603050405020304" pitchFamily="18" charset="0"/>
                <a:cs typeface="B Nazanin" panose="00000400000000000000" pitchFamily="2" charset="-78"/>
              </a:rPr>
              <a:t>-C</a:t>
            </a:r>
            <a:r>
              <a:rPr lang="en-US" sz="1600" baseline="-25000" dirty="0">
                <a:latin typeface="Times New Roman" panose="02020603050405020304" pitchFamily="18" charset="0"/>
                <a:cs typeface="B Nazanin" panose="00000400000000000000" pitchFamily="2" charset="-78"/>
              </a:rPr>
              <a:t>60</a:t>
            </a:r>
            <a:r>
              <a:rPr lang="en-US" sz="1600" dirty="0">
                <a:latin typeface="Times New Roman" panose="02020603050405020304" pitchFamily="18" charset="0"/>
                <a:cs typeface="B Nazanin" panose="00000400000000000000" pitchFamily="2" charset="-78"/>
              </a:rPr>
              <a:t>Me</a:t>
            </a:r>
            <a:r>
              <a:rPr lang="en-US" sz="1600" baseline="-25000" dirty="0">
                <a:latin typeface="Times New Roman" panose="02020603050405020304" pitchFamily="18" charset="0"/>
                <a:cs typeface="B Nazanin" panose="00000400000000000000" pitchFamily="2" charset="-78"/>
              </a:rPr>
              <a:t>5</a:t>
            </a:r>
            <a:r>
              <a:rPr lang="en-US" sz="1600" dirty="0">
                <a:latin typeface="Times New Roman" panose="02020603050405020304" pitchFamily="18" charset="0"/>
                <a:cs typeface="B Nazanin" panose="00000400000000000000" pitchFamily="2" charset="-78"/>
              </a:rPr>
              <a:t>)(Allyl</a:t>
            </a:r>
            <a:r>
              <a:rPr lang="en-US" sz="1600" dirty="0" smtClean="0">
                <a:latin typeface="Times New Roman" panose="02020603050405020304" pitchFamily="18" charset="0"/>
                <a:cs typeface="B Nazanin" panose="00000400000000000000" pitchFamily="2" charset="-78"/>
              </a:rPr>
              <a:t>)]</a:t>
            </a:r>
            <a:r>
              <a:rPr lang="fa-IR" sz="1600" dirty="0" smtClean="0">
                <a:latin typeface="Times New Roman" panose="02020603050405020304" pitchFamily="18" charset="0"/>
                <a:cs typeface="B Nazanin" panose="00000400000000000000" pitchFamily="2" charset="-78"/>
              </a:rPr>
              <a:t> </a:t>
            </a:r>
            <a:r>
              <a:rPr lang="fa-IR" sz="1600" dirty="0">
                <a:latin typeface="Times New Roman" panose="02020603050405020304" pitchFamily="18" charset="0"/>
                <a:cs typeface="B Nazanin" panose="00000400000000000000" pitchFamily="2" charset="-78"/>
              </a:rPr>
              <a:t>در سطح </a:t>
            </a:r>
            <a:r>
              <a:rPr lang="fa-IR" sz="1600" dirty="0" smtClean="0">
                <a:latin typeface="Times New Roman" panose="02020603050405020304" pitchFamily="18" charset="0"/>
                <a:cs typeface="B Nazanin" panose="00000400000000000000" pitchFamily="2" charset="-78"/>
              </a:rPr>
              <a:t>تئوری</a:t>
            </a:r>
            <a:br>
              <a:rPr lang="fa-IR" sz="1600" dirty="0" smtClean="0">
                <a:latin typeface="Times New Roman" panose="02020603050405020304" pitchFamily="18" charset="0"/>
                <a:cs typeface="B Nazanin" panose="00000400000000000000" pitchFamily="2" charset="-78"/>
              </a:rPr>
            </a:br>
            <a:r>
              <a:rPr lang="fa-IR" sz="1600" dirty="0" smtClean="0">
                <a:latin typeface="Times New Roman" panose="02020603050405020304" pitchFamily="18" charset="0"/>
                <a:cs typeface="B Nazanin" panose="00000400000000000000" pitchFamily="2" charset="-78"/>
              </a:rPr>
              <a:t> </a:t>
            </a:r>
            <a:r>
              <a:rPr lang="en-US" sz="1600" dirty="0" smtClean="0">
                <a:latin typeface="Times New Roman" panose="02020603050405020304" pitchFamily="18" charset="0"/>
                <a:cs typeface="B Nazanin" panose="00000400000000000000" pitchFamily="2" charset="-78"/>
              </a:rPr>
              <a:t>M06-L/def2-SVP</a:t>
            </a:r>
            <a:r>
              <a:rPr lang="fa-IR" sz="1600" dirty="0" smtClean="0">
                <a:latin typeface="Times New Roman" panose="02020603050405020304" pitchFamily="18" charset="0"/>
                <a:cs typeface="B Nazanin" panose="00000400000000000000" pitchFamily="2" charset="-78"/>
              </a:rPr>
              <a:t>.</a:t>
            </a:r>
            <a:endParaRPr lang="en-US" sz="1600" dirty="0">
              <a:latin typeface="Times New Roman" panose="02020603050405020304" pitchFamily="18" charset="0"/>
              <a:cs typeface="B Nazanin" panose="00000400000000000000" pitchFamily="2" charset="-78"/>
            </a:endParaRPr>
          </a:p>
        </p:txBody>
      </p:sp>
      <p:sp>
        <p:nvSpPr>
          <p:cNvPr id="3" name="Rectangle 2"/>
          <p:cNvSpPr/>
          <p:nvPr/>
        </p:nvSpPr>
        <p:spPr>
          <a:xfrm>
            <a:off x="4273724" y="3600132"/>
            <a:ext cx="7801897" cy="3323987"/>
          </a:xfrm>
          <a:prstGeom prst="rect">
            <a:avLst/>
          </a:prstGeom>
        </p:spPr>
        <p:txBody>
          <a:bodyPr wrap="square">
            <a:spAutoFit/>
          </a:bodyPr>
          <a:lstStyle/>
          <a:p>
            <a:pPr algn="just" rtl="1">
              <a:lnSpc>
                <a:spcPct val="150000"/>
              </a:lnSpc>
            </a:pPr>
            <a:r>
              <a:rPr lang="fa-IR" sz="2000" dirty="0">
                <a:cs typeface="B Nazanin" panose="00000400000000000000" pitchFamily="2" charset="-78"/>
              </a:rPr>
              <a:t>فولرن­ها به صورت­های متنوعی می­توانند نقش لیگاند را ایفا کنند، آن­ها می­توانند به صورت مستقیم به فلز متصل شوند یا فلز درون قفس فولرن قرار بگیرد، همچنین می­شود یک اتم دهنده مثل اکسیژن یا نیتروژن و غیره به قفس فولرن متصل شود و فلز از طریق این اتم به فولرن متصل شود. زمانی که </a:t>
            </a:r>
            <a:r>
              <a:rPr lang="fa-IR" sz="2000" dirty="0" smtClean="0">
                <a:cs typeface="B Nazanin" panose="00000400000000000000" pitchFamily="2" charset="-78"/>
              </a:rPr>
              <a:t>بصورت </a:t>
            </a:r>
            <a:r>
              <a:rPr lang="fa-IR" sz="2000" dirty="0">
                <a:cs typeface="B Nazanin" panose="00000400000000000000" pitchFamily="2" charset="-78"/>
              </a:rPr>
              <a:t>مستقیم متصل می­شوند تقریباً همیشه به روش دی­ </a:t>
            </a:r>
            <a:r>
              <a:rPr lang="fa-IR" sz="2000" dirty="0" smtClean="0">
                <a:cs typeface="B Nazanin" panose="00000400000000000000" pitchFamily="2" charset="-78"/>
              </a:rPr>
              <a:t>هاپتو</a:t>
            </a:r>
            <a:r>
              <a:rPr lang="en-US" sz="2000" dirty="0" smtClean="0">
                <a:latin typeface="Times New Roman" panose="02020603050405020304" pitchFamily="18" charset="0"/>
                <a:cs typeface="Times New Roman" panose="02020603050405020304" pitchFamily="18" charset="0"/>
              </a:rPr>
              <a:t>η</a:t>
            </a:r>
            <a:r>
              <a:rPr lang="en-US" sz="2000" baseline="30000" dirty="0" smtClean="0">
                <a:latin typeface="Times New Roman" panose="02020603050405020304" pitchFamily="18" charset="0"/>
                <a:cs typeface="Times New Roman" panose="02020603050405020304" pitchFamily="18" charset="0"/>
              </a:rPr>
              <a:t>2</a:t>
            </a:r>
            <a:r>
              <a:rPr lang="en-US" sz="2000" dirty="0" smtClean="0">
                <a:cs typeface="B Nazanin" panose="00000400000000000000" pitchFamily="2" charset="-78"/>
              </a:rPr>
              <a:t> </a:t>
            </a:r>
            <a:r>
              <a:rPr lang="fa-IR" sz="2000" dirty="0" smtClean="0">
                <a:cs typeface="B Nazanin" panose="00000400000000000000" pitchFamily="2" charset="-78"/>
              </a:rPr>
              <a:t> کئوردینه </a:t>
            </a:r>
            <a:r>
              <a:rPr lang="fa-IR" sz="2000" dirty="0">
                <a:cs typeface="B Nazanin" panose="00000400000000000000" pitchFamily="2" charset="-78"/>
              </a:rPr>
              <a:t>می­شوند و مراکز فلزی غنی از الکترونی را ترجیح می­دهند. این اتصال در محل اتصال دو حلقه 6 عضوی تشکیل می­شود. پیوند هگزاهاپتو و پنتاهاپتو </a:t>
            </a:r>
            <a:r>
              <a:rPr lang="fa-IR" sz="2000" dirty="0" smtClean="0">
                <a:cs typeface="B Nazanin" panose="00000400000000000000" pitchFamily="2" charset="-78"/>
              </a:rPr>
              <a:t>(</a:t>
            </a:r>
            <a:r>
              <a:rPr lang="en-US" sz="2000" dirty="0" smtClean="0">
                <a:latin typeface="Times New Roman" panose="02020603050405020304" pitchFamily="18" charset="0"/>
                <a:cs typeface="Times New Roman" panose="02020603050405020304" pitchFamily="18" charset="0"/>
              </a:rPr>
              <a:t>η</a:t>
            </a:r>
            <a:r>
              <a:rPr lang="en-US" sz="2000" baseline="30000" dirty="0" smtClean="0">
                <a:latin typeface="Times New Roman" panose="02020603050405020304" pitchFamily="18" charset="0"/>
                <a:cs typeface="Times New Roman" panose="02020603050405020304" pitchFamily="18" charset="0"/>
              </a:rPr>
              <a:t>5</a:t>
            </a:r>
            <a:r>
              <a:rPr lang="fa-IR" sz="2000" baseline="30000" dirty="0" smtClean="0">
                <a:latin typeface="Times New Roman" panose="02020603050405020304" pitchFamily="18" charset="0"/>
                <a:cs typeface="Times New Roman" panose="02020603050405020304" pitchFamily="18" charset="0"/>
              </a:rPr>
              <a:t> </a:t>
            </a:r>
            <a:r>
              <a:rPr lang="fa-IR" sz="2000" dirty="0" smtClean="0">
                <a:cs typeface="B Nazanin" panose="00000400000000000000" pitchFamily="2" charset="-78"/>
              </a:rPr>
              <a:t>یا </a:t>
            </a:r>
            <a:r>
              <a:rPr lang="en-US" sz="2000" dirty="0" smtClean="0">
                <a:latin typeface="Times New Roman" panose="02020603050405020304" pitchFamily="18" charset="0"/>
                <a:cs typeface="Times New Roman" panose="02020603050405020304" pitchFamily="18" charset="0"/>
              </a:rPr>
              <a:t>η</a:t>
            </a:r>
            <a:r>
              <a:rPr lang="en-US" sz="2000" baseline="30000" dirty="0" smtClean="0">
                <a:latin typeface="Times New Roman" panose="02020603050405020304" pitchFamily="18" charset="0"/>
                <a:cs typeface="Times New Roman" panose="02020603050405020304" pitchFamily="18" charset="0"/>
              </a:rPr>
              <a:t>6</a:t>
            </a:r>
            <a:r>
              <a:rPr lang="fa-IR" sz="2000" dirty="0">
                <a:cs typeface="B Nazanin" panose="00000400000000000000" pitchFamily="2" charset="-78"/>
              </a:rPr>
              <a:t>)</a:t>
            </a:r>
            <a:r>
              <a:rPr lang="fa-IR" sz="2000" baseline="30000" dirty="0">
                <a:cs typeface="B Nazanin" panose="00000400000000000000" pitchFamily="2" charset="-78"/>
              </a:rPr>
              <a:t> </a:t>
            </a:r>
            <a:r>
              <a:rPr lang="fa-IR" sz="2000" dirty="0">
                <a:cs typeface="B Nazanin" panose="00000400000000000000" pitchFamily="2" charset="-78"/>
              </a:rPr>
              <a:t>بندرت مشاهده می­شود مگر زمانی که ساختار الکترونی بسته فولرن توسط متصل کردن </a:t>
            </a:r>
            <a:r>
              <a:rPr lang="fa-IR" sz="2000" dirty="0" smtClean="0">
                <a:cs typeface="B Nazanin" panose="00000400000000000000" pitchFamily="2" charset="-78"/>
              </a:rPr>
              <a:t>5 </a:t>
            </a:r>
            <a:r>
              <a:rPr lang="fa-IR" sz="2000" dirty="0">
                <a:cs typeface="B Nazanin" panose="00000400000000000000" pitchFamily="2" charset="-78"/>
              </a:rPr>
              <a:t>یا </a:t>
            </a:r>
            <a:r>
              <a:rPr lang="fa-IR" sz="2000" dirty="0" smtClean="0">
                <a:cs typeface="B Nazanin" panose="00000400000000000000" pitchFamily="2" charset="-78"/>
              </a:rPr>
              <a:t>6 </a:t>
            </a:r>
            <a:r>
              <a:rPr lang="fa-IR" sz="2000" dirty="0">
                <a:cs typeface="B Nazanin" panose="00000400000000000000" pitchFamily="2" charset="-78"/>
              </a:rPr>
              <a:t>گروه آلی به محل مورد نظر مختل </a:t>
            </a:r>
            <a:r>
              <a:rPr lang="fa-IR" sz="2000" dirty="0" smtClean="0">
                <a:cs typeface="B Nazanin" panose="00000400000000000000" pitchFamily="2" charset="-78"/>
              </a:rPr>
              <a:t>شود </a:t>
            </a:r>
            <a:r>
              <a:rPr lang="en-US" sz="2000" dirty="0" smtClean="0">
                <a:latin typeface="Times New Roman" panose="02020603050405020304" pitchFamily="18" charset="0"/>
                <a:ea typeface="Calibri" panose="020F0502020204030204" pitchFamily="34" charset="0"/>
                <a:cs typeface="B Nazanin" panose="00000400000000000000" pitchFamily="2" charset="-78"/>
              </a:rPr>
              <a:t>[3]</a:t>
            </a:r>
            <a:r>
              <a:rPr lang="ar-SA" sz="2000" dirty="0" smtClean="0">
                <a:latin typeface="Times New Roman" panose="02020603050405020304" pitchFamily="18" charset="0"/>
                <a:ea typeface="Calibri" panose="020F0502020204030204" pitchFamily="34" charset="0"/>
                <a:cs typeface="B Nazanin" panose="00000400000000000000" pitchFamily="2" charset="-78"/>
              </a:rPr>
              <a:t>. </a:t>
            </a:r>
            <a:endParaRPr lang="fa-IR" sz="2000" dirty="0">
              <a:latin typeface="Times New Roman" panose="02020603050405020304" pitchFamily="18" charset="0"/>
              <a:ea typeface="Calibri" panose="020F0502020204030204" pitchFamily="34" charset="0"/>
              <a:cs typeface="B Nazanin" panose="00000400000000000000" pitchFamily="2" charset="-78"/>
            </a:endParaRPr>
          </a:p>
        </p:txBody>
      </p:sp>
      <p:sp>
        <p:nvSpPr>
          <p:cNvPr id="4" name="Rounded Rectangle 3"/>
          <p:cNvSpPr/>
          <p:nvPr/>
        </p:nvSpPr>
        <p:spPr>
          <a:xfrm>
            <a:off x="27585" y="3472070"/>
            <a:ext cx="4213111" cy="3253410"/>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52171517"/>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0" y="2118415"/>
            <a:ext cx="11621386" cy="4693199"/>
          </a:xfrm>
        </p:spPr>
        <p:txBody>
          <a:bodyPr>
            <a:noAutofit/>
          </a:bodyPr>
          <a:lstStyle/>
          <a:p>
            <a:pPr marL="0" indent="0" algn="just" rtl="1">
              <a:lnSpc>
                <a:spcPct val="150000"/>
              </a:lnSpc>
              <a:buNone/>
            </a:pPr>
            <a:r>
              <a:rPr lang="fa-IR" sz="2000" dirty="0" smtClean="0">
                <a:cs typeface="B Nazanin" panose="00000400000000000000" pitchFamily="2" charset="-78"/>
              </a:rPr>
              <a:t>ساختار </a:t>
            </a:r>
            <a:r>
              <a:rPr lang="fa-IR" sz="2000" dirty="0">
                <a:cs typeface="B Nazanin" panose="00000400000000000000" pitchFamily="2" charset="-78"/>
              </a:rPr>
              <a:t>تمام گونه­ها در فاز گاز به طور کامل با </a:t>
            </a:r>
            <a:r>
              <a:rPr lang="fa-IR" sz="2000" dirty="0" smtClean="0">
                <a:cs typeface="B Nazanin" panose="00000400000000000000" pitchFamily="2" charset="-78"/>
              </a:rPr>
              <a:t>سری</a:t>
            </a:r>
            <a:r>
              <a:rPr lang="en-US" sz="2000" dirty="0" smtClean="0">
                <a:cs typeface="B Nazanin" panose="00000400000000000000" pitchFamily="2" charset="-78"/>
              </a:rPr>
              <a:t>def2-SVP [4] </a:t>
            </a:r>
            <a:r>
              <a:rPr lang="fa-IR" sz="2000" dirty="0" smtClean="0">
                <a:cs typeface="B Nazanin" panose="00000400000000000000" pitchFamily="2" charset="-78"/>
              </a:rPr>
              <a:t> و سطح تئوری</a:t>
            </a:r>
            <a:r>
              <a:rPr lang="en-US" sz="2000" dirty="0" smtClean="0">
                <a:cs typeface="B Nazanin" panose="00000400000000000000" pitchFamily="2" charset="-78"/>
              </a:rPr>
              <a:t> [5] M06L </a:t>
            </a:r>
            <a:r>
              <a:rPr lang="fa-IR" sz="2000" dirty="0" smtClean="0">
                <a:cs typeface="B Nazanin" panose="00000400000000000000" pitchFamily="2" charset="-78"/>
              </a:rPr>
              <a:t>با </a:t>
            </a:r>
            <a:r>
              <a:rPr lang="fa-IR" sz="2000" dirty="0">
                <a:cs typeface="B Nazanin" panose="00000400000000000000" pitchFamily="2" charset="-78"/>
              </a:rPr>
              <a:t>استفاده از نرم افزار </a:t>
            </a:r>
            <a:r>
              <a:rPr lang="en-US" sz="2000" dirty="0">
                <a:cs typeface="B Nazanin" panose="00000400000000000000" pitchFamily="2" charset="-78"/>
              </a:rPr>
              <a:t>Gaussian 09 </a:t>
            </a:r>
            <a:r>
              <a:rPr lang="en-US" sz="2000" dirty="0" smtClean="0">
                <a:cs typeface="B Nazanin" panose="00000400000000000000" pitchFamily="2" charset="-78"/>
              </a:rPr>
              <a:t>[6] </a:t>
            </a:r>
            <a:r>
              <a:rPr lang="fa-IR" sz="2000" dirty="0" smtClean="0">
                <a:cs typeface="B Nazanin" panose="00000400000000000000" pitchFamily="2" charset="-78"/>
              </a:rPr>
              <a:t> بهینه </a:t>
            </a:r>
            <a:r>
              <a:rPr lang="fa-IR" sz="2000" dirty="0">
                <a:cs typeface="B Nazanin" panose="00000400000000000000" pitchFamily="2" charset="-78"/>
              </a:rPr>
              <a:t>شدند. در این­جا از روش </a:t>
            </a:r>
            <a:r>
              <a:rPr lang="en-US" sz="2000" dirty="0">
                <a:cs typeface="B Nazanin" panose="00000400000000000000" pitchFamily="2" charset="-78"/>
              </a:rPr>
              <a:t>M06-L </a:t>
            </a:r>
            <a:r>
              <a:rPr lang="fa-IR" sz="2000" dirty="0" smtClean="0">
                <a:cs typeface="B Nazanin" panose="00000400000000000000" pitchFamily="2" charset="-78"/>
              </a:rPr>
              <a:t> استفاده </a:t>
            </a:r>
            <a:r>
              <a:rPr lang="fa-IR" sz="2000" dirty="0">
                <a:cs typeface="B Nazanin" panose="00000400000000000000" pitchFamily="2" charset="-78"/>
              </a:rPr>
              <a:t>کردیم  زیرا روشی مناسب و سریع برای فلزات واسطه و ترکیبات معدنی و آلی فلزی </a:t>
            </a:r>
            <a:r>
              <a:rPr lang="fa-IR" sz="2000" dirty="0" smtClean="0">
                <a:cs typeface="B Nazanin" panose="00000400000000000000" pitchFamily="2" charset="-78"/>
              </a:rPr>
              <a:t>است. </a:t>
            </a:r>
            <a:r>
              <a:rPr lang="fa-IR" sz="2000" dirty="0">
                <a:cs typeface="B Nazanin" panose="00000400000000000000" pitchFamily="2" charset="-78"/>
              </a:rPr>
              <a:t>برای شروع محاسبات بر روی کمپلکس­های </a:t>
            </a:r>
            <a:r>
              <a:rPr lang="fa-IR" sz="2000" dirty="0" smtClean="0">
                <a:cs typeface="B Nazanin" panose="00000400000000000000" pitchFamily="2" charset="-78"/>
              </a:rPr>
              <a:t>فلزی فولرن، </a:t>
            </a:r>
            <a:r>
              <a:rPr lang="fa-IR" sz="2000" dirty="0">
                <a:cs typeface="B Nazanin" panose="00000400000000000000" pitchFamily="2" charset="-78"/>
              </a:rPr>
              <a:t>ساختارهای بلوری موجود از ترکیبات مورد نظر بدون هیچگونه محدودیت تقارنی، بطور کامل بهینه شدند و ساختار های مشابه برای کمپلکس­های دیگر نیز بهینه شد. محاسبه آنالیز فرکانس­های تمام گونه­ها، در همان سطحی که ساختارهایشان بهینه شده بود، صورت گرفت و نشان داد که ساختارهای بهینه شده در حالت مینیمم موضعی بوده و هیچ گونه فرکانس منفی نیز برایشان وجود ندارد. آنالیز </a:t>
            </a:r>
            <a:r>
              <a:rPr lang="en-US" sz="2000" dirty="0">
                <a:cs typeface="B Nazanin" panose="00000400000000000000" pitchFamily="2" charset="-78"/>
              </a:rPr>
              <a:t>NBO </a:t>
            </a:r>
            <a:r>
              <a:rPr lang="en-US" sz="2000" dirty="0" smtClean="0">
                <a:cs typeface="B Nazanin" panose="00000400000000000000" pitchFamily="2" charset="-78"/>
              </a:rPr>
              <a:t>[7] </a:t>
            </a:r>
            <a:r>
              <a:rPr lang="fa-IR" sz="2000" dirty="0" smtClean="0">
                <a:cs typeface="B Nazanin" panose="00000400000000000000" pitchFamily="2" charset="-78"/>
              </a:rPr>
              <a:t> نیز </a:t>
            </a:r>
            <a:r>
              <a:rPr lang="fa-IR" sz="2000" dirty="0">
                <a:cs typeface="B Nazanin" panose="00000400000000000000" pitchFamily="2" charset="-78"/>
              </a:rPr>
              <a:t>در </a:t>
            </a:r>
            <a:r>
              <a:rPr lang="fa-IR" sz="2000" dirty="0" smtClean="0">
                <a:cs typeface="B Nazanin" panose="00000400000000000000" pitchFamily="2" charset="-78"/>
              </a:rPr>
              <a:t>سطح </a:t>
            </a:r>
            <a:r>
              <a:rPr lang="fa-IR" sz="2000" dirty="0">
                <a:cs typeface="B Nazanin" panose="00000400000000000000" pitchFamily="2" charset="-78"/>
              </a:rPr>
              <a:t>تئوری</a:t>
            </a:r>
            <a:r>
              <a:rPr lang="en-US" sz="2000" dirty="0">
                <a:cs typeface="B Nazanin" panose="00000400000000000000" pitchFamily="2" charset="-78"/>
              </a:rPr>
              <a:t> </a:t>
            </a:r>
            <a:r>
              <a:rPr lang="en-US" sz="2000" dirty="0" smtClean="0">
                <a:cs typeface="B Nazanin" panose="00000400000000000000" pitchFamily="2" charset="-78"/>
              </a:rPr>
              <a:t>M06-L/def2-SVP </a:t>
            </a:r>
            <a:r>
              <a:rPr lang="fa-IR" sz="2000" dirty="0" smtClean="0">
                <a:cs typeface="B Nazanin" panose="00000400000000000000" pitchFamily="2" charset="-78"/>
              </a:rPr>
              <a:t>انجام </a:t>
            </a:r>
            <a:r>
              <a:rPr lang="fa-IR" sz="2000" dirty="0">
                <a:cs typeface="B Nazanin" panose="00000400000000000000" pitchFamily="2" charset="-78"/>
              </a:rPr>
              <a:t>شد. در ادامه، انرژی­های برهمکنش این کمپلکس­های بهینه شده با </a:t>
            </a:r>
            <a:r>
              <a:rPr lang="ar-SA" sz="2000" dirty="0">
                <a:cs typeface="B Nazanin" panose="00000400000000000000" pitchFamily="2" charset="-78"/>
              </a:rPr>
              <a:t>سطوح تئوری ذکر شده</a:t>
            </a:r>
            <a:r>
              <a:rPr lang="fa-IR" sz="2000" dirty="0">
                <a:cs typeface="B Nazanin" panose="00000400000000000000" pitchFamily="2" charset="-78"/>
              </a:rPr>
              <a:t> و با استفاده از دستور </a:t>
            </a:r>
            <a:r>
              <a:rPr lang="en-US" sz="2000" dirty="0">
                <a:cs typeface="B Nazanin" panose="00000400000000000000" pitchFamily="2" charset="-78"/>
              </a:rPr>
              <a:t>single point</a:t>
            </a:r>
            <a:r>
              <a:rPr lang="fa-IR" sz="2000" dirty="0">
                <a:cs typeface="B Nazanin" panose="00000400000000000000" pitchFamily="2" charset="-78"/>
              </a:rPr>
              <a:t> </a:t>
            </a:r>
            <a:r>
              <a:rPr lang="fa-IR" sz="2000" dirty="0" smtClean="0">
                <a:cs typeface="B Nazanin" panose="00000400000000000000" pitchFamily="2" charset="-78"/>
              </a:rPr>
              <a:t>محاسبه </a:t>
            </a:r>
            <a:r>
              <a:rPr lang="fa-IR" sz="2000" dirty="0">
                <a:cs typeface="B Nazanin" panose="00000400000000000000" pitchFamily="2" charset="-78"/>
              </a:rPr>
              <a:t>شدند. انرژی های برهمکنش برای خطای انطباق سری پایه با استفاده از روش اصلاح نیروی مقاوم تصحیح شدند </a:t>
            </a:r>
            <a:r>
              <a:rPr lang="fa-IR" sz="2000" dirty="0" smtClean="0">
                <a:cs typeface="B Nazanin" panose="00000400000000000000" pitchFamily="2" charset="-78"/>
              </a:rPr>
              <a:t>[</a:t>
            </a:r>
            <a:r>
              <a:rPr lang="en-US" sz="2000" dirty="0" smtClean="0">
                <a:cs typeface="B Nazanin" panose="00000400000000000000" pitchFamily="2" charset="-78"/>
              </a:rPr>
              <a:t>8</a:t>
            </a:r>
            <a:r>
              <a:rPr lang="fa-IR" sz="2000" dirty="0" smtClean="0">
                <a:cs typeface="B Nazanin" panose="00000400000000000000" pitchFamily="2" charset="-78"/>
              </a:rPr>
              <a:t>]. </a:t>
            </a:r>
            <a:r>
              <a:rPr lang="fa-IR" sz="2000" dirty="0">
                <a:cs typeface="B Nazanin" panose="00000400000000000000" pitchFamily="2" charset="-78"/>
              </a:rPr>
              <a:t>برای یافتن نوع ماهیت پیوند میان یون فلزی و لیگاندها از آنالیز </a:t>
            </a:r>
            <a:r>
              <a:rPr lang="fa-IR" sz="2000" dirty="0" smtClean="0">
                <a:cs typeface="B Nazanin" panose="00000400000000000000" pitchFamily="2" charset="-78"/>
              </a:rPr>
              <a:t>[</a:t>
            </a:r>
            <a:r>
              <a:rPr lang="en-US" sz="2000" dirty="0" smtClean="0">
                <a:cs typeface="B Nazanin" panose="00000400000000000000" pitchFamily="2" charset="-78"/>
              </a:rPr>
              <a:t>9</a:t>
            </a:r>
            <a:r>
              <a:rPr lang="fa-IR" sz="2000" dirty="0" smtClean="0">
                <a:cs typeface="B Nazanin" panose="00000400000000000000" pitchFamily="2" charset="-78"/>
              </a:rPr>
              <a:t>]</a:t>
            </a:r>
            <a:r>
              <a:rPr lang="en-US" sz="2000" dirty="0" smtClean="0">
                <a:cs typeface="B Nazanin" panose="00000400000000000000" pitchFamily="2" charset="-78"/>
              </a:rPr>
              <a:t>EDA-NOCV </a:t>
            </a:r>
            <a:r>
              <a:rPr lang="fa-IR" sz="2000" dirty="0" smtClean="0">
                <a:cs typeface="B Nazanin" panose="00000400000000000000" pitchFamily="2" charset="-78"/>
              </a:rPr>
              <a:t> در سطح تئوری</a:t>
            </a:r>
            <a:r>
              <a:rPr lang="en-US" sz="2000" dirty="0" smtClean="0">
                <a:cs typeface="B Nazanin" panose="00000400000000000000" pitchFamily="2" charset="-78"/>
              </a:rPr>
              <a:t>BP86-D/TZ2P</a:t>
            </a:r>
            <a:r>
              <a:rPr lang="fa-IR" sz="2000" dirty="0">
                <a:cs typeface="B Nazanin" panose="00000400000000000000" pitchFamily="2" charset="-78"/>
              </a:rPr>
              <a:t>،  استفاده شد. </a:t>
            </a:r>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 xmlns:p14="http://schemas.microsoft.com/office/powerpoint/2010/main" val="2934572493"/>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نتایج</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sp>
        <p:nvSpPr>
          <p:cNvPr id="3" name="Rectangle 2"/>
          <p:cNvSpPr/>
          <p:nvPr/>
        </p:nvSpPr>
        <p:spPr>
          <a:xfrm>
            <a:off x="212035" y="2012401"/>
            <a:ext cx="11781491" cy="4708981"/>
          </a:xfrm>
          <a:prstGeom prst="rect">
            <a:avLst/>
          </a:prstGeom>
        </p:spPr>
        <p:txBody>
          <a:bodyPr wrap="square">
            <a:spAutoFit/>
          </a:bodyPr>
          <a:lstStyle/>
          <a:p>
            <a:pPr algn="just" rtl="1">
              <a:lnSpc>
                <a:spcPct val="150000"/>
              </a:lnSpc>
            </a:pPr>
            <a:r>
              <a:rPr lang="fa-IR" sz="2000" dirty="0">
                <a:latin typeface="Times New Roman" panose="02020603050405020304" pitchFamily="18" charset="0"/>
                <a:ea typeface="Calibri" panose="020F0502020204030204" pitchFamily="34" charset="0"/>
                <a:cs typeface="B Nazanin" panose="00000400000000000000" pitchFamily="2" charset="-78"/>
              </a:rPr>
              <a:t>ابتدا این نوع ترکیبات را به صورت </a:t>
            </a:r>
            <a:r>
              <a:rPr lang="ar-SA" sz="2000" dirty="0">
                <a:latin typeface="Times New Roman" panose="02020603050405020304" pitchFamily="18" charset="0"/>
                <a:ea typeface="Calibri" panose="020F0502020204030204" pitchFamily="34" charset="0"/>
                <a:cs typeface="B Nazanin" panose="00000400000000000000" pitchFamily="2" charset="-78"/>
              </a:rPr>
              <a:t>سیستم­های سه </a:t>
            </a:r>
            <a:r>
              <a:rPr lang="ar-SA" sz="2000" dirty="0" smtClean="0">
                <a:latin typeface="Times New Roman" panose="02020603050405020304" pitchFamily="18" charset="0"/>
                <a:ea typeface="Calibri" panose="020F0502020204030204" pitchFamily="34" charset="0"/>
                <a:cs typeface="B Nazanin" panose="00000400000000000000" pitchFamily="2" charset="-78"/>
              </a:rPr>
              <a:t>جزئی</a:t>
            </a:r>
            <a:r>
              <a:rPr lang="ar-SA" sz="2000" dirty="0" smtClean="0">
                <a:latin typeface="B Nazanin" panose="00000400000000000000" pitchFamily="2" charset="-78"/>
                <a:ea typeface="Calibri" panose="020F0502020204030204" pitchFamily="34" charset="0"/>
                <a:cs typeface="B Nazanin" panose="00000400000000000000" pitchFamily="2" charset="-78"/>
              </a:rPr>
              <a:t> </a:t>
            </a:r>
            <a:r>
              <a:rPr lang="en-US" sz="2000" dirty="0">
                <a:cs typeface="B Nazanin" panose="00000400000000000000" pitchFamily="2" charset="-78"/>
              </a:rPr>
              <a:t>ABC</a:t>
            </a:r>
            <a:r>
              <a:rPr lang="fa-IR" sz="2000" dirty="0" smtClean="0">
                <a:latin typeface="Times New Roman" panose="02020603050405020304" pitchFamily="18" charset="0"/>
                <a:ea typeface="Calibri" panose="020F0502020204030204" pitchFamily="34" charset="0"/>
                <a:cs typeface="B Nazanin" panose="00000400000000000000" pitchFamily="2" charset="-78"/>
              </a:rPr>
              <a:t> </a:t>
            </a:r>
            <a:r>
              <a:rPr lang="ar-SA" sz="2000" dirty="0" smtClean="0">
                <a:latin typeface="Times New Roman" panose="02020603050405020304" pitchFamily="18" charset="0"/>
                <a:ea typeface="Calibri" panose="020F0502020204030204" pitchFamily="34" charset="0"/>
                <a:cs typeface="B Nazanin" panose="00000400000000000000" pitchFamily="2" charset="-78"/>
              </a:rPr>
              <a:t>طراحی</a:t>
            </a:r>
            <a:r>
              <a:rPr lang="fa-IR" sz="2000" dirty="0" smtClean="0">
                <a:latin typeface="Times New Roman" panose="02020603050405020304" pitchFamily="18" charset="0"/>
                <a:ea typeface="Calibri" panose="020F0502020204030204" pitchFamily="34" charset="0"/>
                <a:cs typeface="B Nazanin" panose="00000400000000000000" pitchFamily="2" charset="-78"/>
              </a:rPr>
              <a:t> </a:t>
            </a:r>
            <a:r>
              <a:rPr lang="fa-IR" sz="2000" dirty="0">
                <a:latin typeface="Times New Roman" panose="02020603050405020304" pitchFamily="18" charset="0"/>
                <a:ea typeface="Calibri" panose="020F0502020204030204" pitchFamily="34" charset="0"/>
                <a:cs typeface="B Nazanin" panose="00000400000000000000" pitchFamily="2" charset="-78"/>
              </a:rPr>
              <a:t>کرده و سپس بر اساس قطعه بندی­های­ در نظر گرفته شده</a:t>
            </a:r>
            <a:r>
              <a:rPr lang="ar-SA" sz="2000" dirty="0">
                <a:latin typeface="Times New Roman" panose="02020603050405020304" pitchFamily="18" charset="0"/>
                <a:ea typeface="Calibri" panose="020F0502020204030204" pitchFamily="34" charset="0"/>
                <a:cs typeface="B Nazanin" panose="00000400000000000000" pitchFamily="2" charset="-78"/>
              </a:rPr>
              <a:t> محاسبات مربوطه را انجام دادیم. </a:t>
            </a:r>
            <a:r>
              <a:rPr lang="ar-SA" sz="2000" dirty="0" smtClean="0">
                <a:latin typeface="Times New Roman" panose="02020603050405020304" pitchFamily="18" charset="0"/>
                <a:ea typeface="Calibri" panose="020F0502020204030204" pitchFamily="34" charset="0"/>
                <a:cs typeface="B Nazanin" panose="00000400000000000000" pitchFamily="2" charset="-78"/>
              </a:rPr>
              <a:t>فلز </a:t>
            </a:r>
            <a:r>
              <a:rPr lang="ar-SA" sz="2000" dirty="0">
                <a:latin typeface="Times New Roman" panose="02020603050405020304" pitchFamily="18" charset="0"/>
                <a:ea typeface="Calibri" panose="020F0502020204030204" pitchFamily="34" charset="0"/>
                <a:cs typeface="B Nazanin" panose="00000400000000000000" pitchFamily="2" charset="-78"/>
              </a:rPr>
              <a:t>را به عنوان قطعه­ی </a:t>
            </a:r>
            <a:r>
              <a:rPr lang="en-US" sz="2000" dirty="0">
                <a:cs typeface="B Nazanin" panose="00000400000000000000" pitchFamily="2" charset="-78"/>
              </a:rPr>
              <a:t>B</a:t>
            </a:r>
            <a:r>
              <a:rPr lang="fa-IR" sz="2000" dirty="0" smtClean="0">
                <a:latin typeface="Times New Roman" panose="02020603050405020304" pitchFamily="18" charset="0"/>
                <a:ea typeface="Calibri" panose="020F0502020204030204" pitchFamily="34" charset="0"/>
                <a:cs typeface="B Nazanin" panose="00000400000000000000" pitchFamily="2" charset="-78"/>
              </a:rPr>
              <a:t>، لیگاند آلیل را به عنوان </a:t>
            </a:r>
            <a:r>
              <a:rPr lang="en-US" sz="2000" dirty="0">
                <a:cs typeface="B Nazanin" panose="00000400000000000000" pitchFamily="2" charset="-78"/>
              </a:rPr>
              <a:t>A</a:t>
            </a:r>
            <a:r>
              <a:rPr lang="fa-IR" sz="2000" dirty="0">
                <a:latin typeface="Times New Roman" panose="02020603050405020304" pitchFamily="18" charset="0"/>
                <a:ea typeface="Calibri" panose="020F0502020204030204" pitchFamily="34" charset="0"/>
                <a:cs typeface="B Nazanin" panose="00000400000000000000" pitchFamily="2" charset="-78"/>
              </a:rPr>
              <a:t> </a:t>
            </a:r>
            <a:r>
              <a:rPr lang="fa-IR" sz="2000" dirty="0" smtClean="0">
                <a:latin typeface="Times New Roman" panose="02020603050405020304" pitchFamily="18" charset="0"/>
                <a:ea typeface="Calibri" panose="020F0502020204030204" pitchFamily="34" charset="0"/>
                <a:cs typeface="B Nazanin" panose="00000400000000000000" pitchFamily="2" charset="-78"/>
              </a:rPr>
              <a:t>و </a:t>
            </a:r>
            <a:r>
              <a:rPr lang="fa-IR" sz="2000" dirty="0">
                <a:latin typeface="Times New Roman" panose="02020603050405020304" pitchFamily="18" charset="0"/>
                <a:ea typeface="Calibri" panose="020F0502020204030204" pitchFamily="34" charset="0"/>
                <a:cs typeface="B Nazanin" panose="00000400000000000000" pitchFamily="2" charset="-78"/>
              </a:rPr>
              <a:t>فولرن را </a:t>
            </a:r>
            <a:r>
              <a:rPr lang="ar-SA" sz="2000" dirty="0">
                <a:latin typeface="Times New Roman" panose="02020603050405020304" pitchFamily="18" charset="0"/>
                <a:ea typeface="Calibri" panose="020F0502020204030204" pitchFamily="34" charset="0"/>
                <a:cs typeface="B Nazanin" panose="00000400000000000000" pitchFamily="2" charset="-78"/>
              </a:rPr>
              <a:t>به عنوان</a:t>
            </a:r>
            <a:r>
              <a:rPr lang="fa-IR" sz="2000" dirty="0">
                <a:latin typeface="Times New Roman" panose="02020603050405020304" pitchFamily="18" charset="0"/>
                <a:ea typeface="Calibri" panose="020F0502020204030204" pitchFamily="34" charset="0"/>
                <a:cs typeface="B Nazanin" panose="00000400000000000000" pitchFamily="2" charset="-78"/>
              </a:rPr>
              <a:t> </a:t>
            </a:r>
            <a:r>
              <a:rPr lang="ar-SA" sz="2000" dirty="0">
                <a:latin typeface="Times New Roman" panose="02020603050405020304" pitchFamily="18" charset="0"/>
                <a:ea typeface="Calibri" panose="020F0502020204030204" pitchFamily="34" charset="0"/>
                <a:cs typeface="B Nazanin" panose="00000400000000000000" pitchFamily="2" charset="-78"/>
              </a:rPr>
              <a:t>قطعه­ی </a:t>
            </a:r>
            <a:r>
              <a:rPr lang="en-US" sz="2000" dirty="0">
                <a:cs typeface="B Nazanin" panose="00000400000000000000" pitchFamily="2" charset="-78"/>
              </a:rPr>
              <a:t>C</a:t>
            </a:r>
            <a:r>
              <a:rPr lang="fa-IR" sz="2000" dirty="0">
                <a:latin typeface="Times New Roman" panose="02020603050405020304" pitchFamily="18" charset="0"/>
                <a:ea typeface="Calibri" panose="020F0502020204030204" pitchFamily="34" charset="0"/>
                <a:cs typeface="B Nazanin" panose="00000400000000000000" pitchFamily="2" charset="-78"/>
              </a:rPr>
              <a:t> </a:t>
            </a:r>
            <a:r>
              <a:rPr lang="ar-SA" sz="2000" dirty="0" smtClean="0">
                <a:latin typeface="Times New Roman" panose="02020603050405020304" pitchFamily="18" charset="0"/>
                <a:ea typeface="Calibri" panose="020F0502020204030204" pitchFamily="34" charset="0"/>
                <a:cs typeface="B Nazanin" panose="00000400000000000000" pitchFamily="2" charset="-78"/>
              </a:rPr>
              <a:t>در </a:t>
            </a:r>
            <a:r>
              <a:rPr lang="ar-SA" sz="2000" dirty="0">
                <a:latin typeface="Times New Roman" panose="02020603050405020304" pitchFamily="18" charset="0"/>
                <a:ea typeface="Calibri" panose="020F0502020204030204" pitchFamily="34" charset="0"/>
                <a:cs typeface="B Nazanin" panose="00000400000000000000" pitchFamily="2" charset="-78"/>
              </a:rPr>
              <a:t>نظر </a:t>
            </a:r>
            <a:r>
              <a:rPr lang="ar-SA" sz="2000" dirty="0" smtClean="0">
                <a:latin typeface="Times New Roman" panose="02020603050405020304" pitchFamily="18" charset="0"/>
                <a:ea typeface="Calibri" panose="020F0502020204030204" pitchFamily="34" charset="0"/>
                <a:cs typeface="B Nazanin" panose="00000400000000000000" pitchFamily="2" charset="-78"/>
              </a:rPr>
              <a:t>گرفتی</a:t>
            </a:r>
            <a:r>
              <a:rPr lang="fa-IR" sz="2000" dirty="0" smtClean="0">
                <a:latin typeface="Times New Roman" panose="02020603050405020304" pitchFamily="18" charset="0"/>
                <a:ea typeface="Calibri" panose="020F0502020204030204" pitchFamily="34" charset="0"/>
                <a:cs typeface="B Nazanin" panose="00000400000000000000" pitchFamily="2" charset="-78"/>
              </a:rPr>
              <a:t>م و با استفاده از فرمول های انرژی برهمکنش</a:t>
            </a:r>
            <a:r>
              <a:rPr lang="fa-IR" sz="2000" dirty="0" smtClean="0">
                <a:cs typeface="B Nazanin" panose="00000400000000000000" pitchFamily="2" charset="-78"/>
              </a:rPr>
              <a:t>[</a:t>
            </a:r>
            <a:r>
              <a:rPr lang="en-US" sz="2000" dirty="0" smtClean="0">
                <a:cs typeface="B Nazanin" panose="00000400000000000000" pitchFamily="2" charset="-78"/>
              </a:rPr>
              <a:t>10</a:t>
            </a:r>
            <a:r>
              <a:rPr lang="fa-IR" sz="2000" dirty="0" smtClean="0">
                <a:cs typeface="B Nazanin" panose="00000400000000000000" pitchFamily="2" charset="-78"/>
              </a:rPr>
              <a:t>]</a:t>
            </a:r>
            <a:r>
              <a:rPr lang="fa-IR" sz="2000" dirty="0" smtClean="0">
                <a:latin typeface="Times New Roman" panose="02020603050405020304" pitchFamily="18" charset="0"/>
                <a:ea typeface="Calibri" panose="020F0502020204030204" pitchFamily="34" charset="0"/>
                <a:cs typeface="B Nazanin" panose="00000400000000000000" pitchFamily="2" charset="-78"/>
              </a:rPr>
              <a:t>، محاسبات مربوطه را انجام دادیم</a:t>
            </a:r>
            <a:r>
              <a:rPr lang="ar-SA" sz="2000" dirty="0" smtClean="0">
                <a:latin typeface="Times New Roman" panose="02020603050405020304" pitchFamily="18" charset="0"/>
                <a:ea typeface="Calibri" panose="020F0502020204030204" pitchFamily="34" charset="0"/>
                <a:cs typeface="B Nazanin" panose="00000400000000000000" pitchFamily="2" charset="-78"/>
              </a:rPr>
              <a:t>.</a:t>
            </a:r>
            <a:r>
              <a:rPr lang="fa-IR" sz="2000" dirty="0" smtClean="0">
                <a:latin typeface="Times New Roman" panose="02020603050405020304" pitchFamily="18" charset="0"/>
                <a:ea typeface="Calibri" panose="020F0502020204030204" pitchFamily="34" charset="0"/>
                <a:cs typeface="B Nazanin" panose="00000400000000000000" pitchFamily="2" charset="-78"/>
              </a:rPr>
              <a:t> با توجه به جدول یک، نتایج محاسبات نشان داد که بین لیگاندها و فلز برهمکنش قوی وجود دارد و انرژی برهمکنش کل در سطح تئوری </a:t>
            </a:r>
            <a:r>
              <a:rPr lang="en-US" sz="2000" dirty="0">
                <a:cs typeface="B Nazanin" panose="00000400000000000000" pitchFamily="2" charset="-78"/>
              </a:rPr>
              <a:t>M06-L/def2-SVP</a:t>
            </a:r>
            <a:r>
              <a:rPr lang="fa-IR" sz="2000" dirty="0" smtClean="0">
                <a:latin typeface="Times New Roman" panose="02020603050405020304" pitchFamily="18" charset="0"/>
                <a:ea typeface="Calibri" panose="020F0502020204030204" pitchFamily="34" charset="0"/>
                <a:cs typeface="B Nazanin" panose="00000400000000000000" pitchFamily="2" charset="-78"/>
              </a:rPr>
              <a:t> از نیکل به پلاتین افزایش می یابد. روند انرژی </a:t>
            </a:r>
            <a:r>
              <a:rPr lang="fa-IR" sz="2000" dirty="0">
                <a:cs typeface="B Nazanin" panose="00000400000000000000" pitchFamily="2" charset="-78"/>
              </a:rPr>
              <a:t>برهمکنش </a:t>
            </a:r>
            <a:r>
              <a:rPr lang="en-US" sz="2000" dirty="0">
                <a:cs typeface="B Nazanin" panose="00000400000000000000" pitchFamily="2" charset="-78"/>
              </a:rPr>
              <a:t>A-B</a:t>
            </a:r>
            <a:r>
              <a:rPr lang="fa-IR" sz="2000" dirty="0">
                <a:cs typeface="B Nazanin" panose="00000400000000000000" pitchFamily="2" charset="-78"/>
              </a:rPr>
              <a:t> و </a:t>
            </a:r>
            <a:r>
              <a:rPr lang="en-US" sz="2000" dirty="0">
                <a:cs typeface="B Nazanin" panose="00000400000000000000" pitchFamily="2" charset="-78"/>
              </a:rPr>
              <a:t>B-C</a:t>
            </a:r>
            <a:r>
              <a:rPr lang="fa-IR" sz="2000" dirty="0">
                <a:cs typeface="B Nazanin" panose="00000400000000000000" pitchFamily="2" charset="-78"/>
              </a:rPr>
              <a:t> نیز </a:t>
            </a:r>
            <a:r>
              <a:rPr lang="fa-IR" sz="2000" dirty="0" smtClean="0">
                <a:latin typeface="Times New Roman" panose="02020603050405020304" pitchFamily="18" charset="0"/>
                <a:ea typeface="Calibri" panose="020F0502020204030204" pitchFamily="34" charset="0"/>
                <a:cs typeface="B Nazanin" panose="00000400000000000000" pitchFamily="2" charset="-78"/>
              </a:rPr>
              <a:t>مانند انرژی برهمکنش کل از نیکل به پلاتین افزایش می یابد. با توجه به اینکه مقدار انرژی برهمکنش </a:t>
            </a:r>
            <a:r>
              <a:rPr lang="en-US" sz="2000" dirty="0">
                <a:cs typeface="B Nazanin" panose="00000400000000000000" pitchFamily="2" charset="-78"/>
              </a:rPr>
              <a:t>A-B</a:t>
            </a:r>
            <a:r>
              <a:rPr lang="fa-IR" sz="2000" dirty="0" smtClean="0">
                <a:latin typeface="Times New Roman" panose="02020603050405020304" pitchFamily="18" charset="0"/>
                <a:ea typeface="Calibri" panose="020F0502020204030204" pitchFamily="34" charset="0"/>
                <a:cs typeface="B Nazanin" panose="00000400000000000000" pitchFamily="2" charset="-78"/>
              </a:rPr>
              <a:t> از </a:t>
            </a:r>
            <a:r>
              <a:rPr lang="en-US" sz="2000" dirty="0">
                <a:cs typeface="B Nazanin" panose="00000400000000000000" pitchFamily="2" charset="-78"/>
              </a:rPr>
              <a:t>A-BC</a:t>
            </a:r>
            <a:r>
              <a:rPr lang="fa-IR" sz="2000" dirty="0" smtClean="0">
                <a:latin typeface="Times New Roman" panose="02020603050405020304" pitchFamily="18" charset="0"/>
                <a:ea typeface="Calibri" panose="020F0502020204030204" pitchFamily="34" charset="0"/>
                <a:cs typeface="B Nazanin" panose="00000400000000000000" pitchFamily="2" charset="-78"/>
              </a:rPr>
              <a:t> بزرگتر است همچنین مقدار انرژی برهمکنش </a:t>
            </a:r>
            <a:r>
              <a:rPr lang="en-US" sz="2000" dirty="0">
                <a:cs typeface="B Nazanin" panose="00000400000000000000" pitchFamily="2" charset="-78"/>
              </a:rPr>
              <a:t>B-C</a:t>
            </a:r>
            <a:r>
              <a:rPr lang="fa-IR" sz="2000" dirty="0" smtClean="0">
                <a:latin typeface="Times New Roman" panose="02020603050405020304" pitchFamily="18" charset="0"/>
                <a:ea typeface="Calibri" panose="020F0502020204030204" pitchFamily="34" charset="0"/>
                <a:cs typeface="B Nazanin" panose="00000400000000000000" pitchFamily="2" charset="-78"/>
              </a:rPr>
              <a:t> از </a:t>
            </a:r>
            <a:r>
              <a:rPr lang="en-US" sz="2000" dirty="0">
                <a:cs typeface="B Nazanin" panose="00000400000000000000" pitchFamily="2" charset="-78"/>
              </a:rPr>
              <a:t>AB-C</a:t>
            </a:r>
            <a:r>
              <a:rPr lang="fa-IR" sz="2000" dirty="0" smtClean="0">
                <a:latin typeface="Times New Roman" panose="02020603050405020304" pitchFamily="18" charset="0"/>
                <a:ea typeface="Calibri" panose="020F0502020204030204" pitchFamily="34" charset="0"/>
                <a:cs typeface="B Nazanin" panose="00000400000000000000" pitchFamily="2" charset="-78"/>
              </a:rPr>
              <a:t> نیز بزرگتر است در اینجا شاهد آنتی کوپریتیویتی قوی در پیوندهای فلز - لیگاند هستیم. در واقع جزء سوم پیوند مورد نظر را قوی نمی کند و باعث تضعیف آن می شود.</a:t>
            </a:r>
          </a:p>
          <a:p>
            <a:pPr algn="just" rtl="1">
              <a:lnSpc>
                <a:spcPct val="150000"/>
              </a:lnSpc>
            </a:pPr>
            <a:r>
              <a:rPr lang="fa-IR" sz="2000" dirty="0" smtClean="0">
                <a:latin typeface="Times New Roman" panose="02020603050405020304" pitchFamily="18" charset="0"/>
                <a:cs typeface="B Nazanin" panose="00000400000000000000" pitchFamily="2" charset="-78"/>
              </a:rPr>
              <a:t>همانطور که در جدول 2 می بینید نتایج محاسبات </a:t>
            </a:r>
            <a:r>
              <a:rPr lang="en-US" sz="2000" dirty="0">
                <a:cs typeface="B Nazanin" panose="00000400000000000000" pitchFamily="2" charset="-78"/>
              </a:rPr>
              <a:t>NBO</a:t>
            </a:r>
            <a:r>
              <a:rPr lang="fa-IR" sz="2000" dirty="0" smtClean="0">
                <a:latin typeface="Times New Roman" panose="02020603050405020304" pitchFamily="18" charset="0"/>
                <a:cs typeface="B Nazanin" panose="00000400000000000000" pitchFamily="2" charset="-78"/>
              </a:rPr>
              <a:t> نشان می دهد که انتقال بار از لیگاند آلیلی به فلز صورت گرفته، همچنین از فولرن به فلز نیز انتقال بار رخ داده است. در اینجا تقریبا انتقال بار بزرگی را شاهد هستیم.</a:t>
            </a:r>
          </a:p>
          <a:p>
            <a:pPr algn="just" rtl="1">
              <a:lnSpc>
                <a:spcPct val="150000"/>
              </a:lnSpc>
            </a:pPr>
            <a:r>
              <a:rPr lang="fa-IR" sz="2000" dirty="0" smtClean="0">
                <a:latin typeface="Times New Roman" panose="02020603050405020304" pitchFamily="18" charset="0"/>
                <a:cs typeface="B Nazanin" panose="00000400000000000000" pitchFamily="2" charset="-78"/>
              </a:rPr>
              <a:t>بر اساس محاسبات </a:t>
            </a:r>
            <a:r>
              <a:rPr lang="en-US" sz="2000" dirty="0">
                <a:cs typeface="B Nazanin" panose="00000400000000000000" pitchFamily="2" charset="-78"/>
              </a:rPr>
              <a:t>EDA-NOCV</a:t>
            </a:r>
            <a:r>
              <a:rPr lang="fa-IR" sz="2000" dirty="0" smtClean="0">
                <a:latin typeface="Times New Roman" panose="02020603050405020304" pitchFamily="18" charset="0"/>
                <a:cs typeface="B Nazanin" panose="00000400000000000000" pitchFamily="2" charset="-78"/>
              </a:rPr>
              <a:t> ماهیت بین قطعه </a:t>
            </a:r>
            <a:r>
              <a:rPr lang="en-US" sz="2000" dirty="0">
                <a:cs typeface="B Nazanin" panose="00000400000000000000" pitchFamily="2" charset="-78"/>
              </a:rPr>
              <a:t>AB</a:t>
            </a:r>
            <a:r>
              <a:rPr lang="fa-IR" sz="2000" dirty="0" smtClean="0">
                <a:latin typeface="Times New Roman" panose="02020603050405020304" pitchFamily="18" charset="0"/>
                <a:cs typeface="B Nazanin" panose="00000400000000000000" pitchFamily="2" charset="-78"/>
              </a:rPr>
              <a:t> و </a:t>
            </a:r>
            <a:r>
              <a:rPr lang="en-US" sz="2000" dirty="0">
                <a:cs typeface="B Nazanin" panose="00000400000000000000" pitchFamily="2" charset="-78"/>
              </a:rPr>
              <a:t>C</a:t>
            </a:r>
            <a:r>
              <a:rPr lang="fa-IR" sz="2000" dirty="0" smtClean="0">
                <a:latin typeface="Times New Roman" panose="02020603050405020304" pitchFamily="18" charset="0"/>
                <a:cs typeface="B Nazanin" panose="00000400000000000000" pitchFamily="2" charset="-78"/>
              </a:rPr>
              <a:t> عمدتا الکترواستاتیک است و مقدار دیسپرژن انرژی حدود 5 درصد می باشد.</a:t>
            </a:r>
            <a:endParaRPr lang="en-US" sz="2000" dirty="0">
              <a:cs typeface="B Nazanin" panose="00000400000000000000" pitchFamily="2" charset="-78"/>
            </a:endParaRPr>
          </a:p>
        </p:txBody>
      </p:sp>
    </p:spTree>
    <p:extLst>
      <p:ext uri="{BB962C8B-B14F-4D97-AF65-F5344CB8AC3E}">
        <p14:creationId xmlns="" xmlns:p14="http://schemas.microsoft.com/office/powerpoint/2010/main" val="2896107139"/>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a14="http://schemas.microsoft.com/office/drawing/2010/main" xmlns="" xmlns:p14="http://schemas.microsoft.com/office/powerpoint/2010/main" xmlns:mc="http://schemas.openxmlformats.org/markup-compatibility/2006" val="1582694912"/>
              </p:ext>
            </p:extLst>
          </p:nvPr>
        </p:nvGraphicFramePr>
        <p:xfrm>
          <a:off x="1497496" y="132752"/>
          <a:ext cx="8812696" cy="3472217"/>
        </p:xfrm>
        <a:graphic>
          <a:graphicData uri="http://schemas.openxmlformats.org/drawingml/2006/table">
            <a:tbl>
              <a:tblPr firstRow="1" firstCol="1" bandRow="1">
                <a:effectLst>
                  <a:outerShdw blurRad="50800" dist="38100" dir="5400000" algn="t" rotWithShape="0">
                    <a:prstClr val="black">
                      <a:alpha val="40000"/>
                    </a:prstClr>
                  </a:outerShdw>
                </a:effectLst>
                <a:tableStyleId>{F5AB1C69-6EDB-4FF4-983F-18BD219EF322}</a:tableStyleId>
              </a:tblPr>
              <a:tblGrid>
                <a:gridCol w="1893738"/>
                <a:gridCol w="854039"/>
                <a:gridCol w="940682"/>
                <a:gridCol w="940681"/>
                <a:gridCol w="742643"/>
                <a:gridCol w="816908"/>
                <a:gridCol w="953058"/>
                <a:gridCol w="915926"/>
                <a:gridCol w="755021"/>
              </a:tblGrid>
              <a:tr h="777838">
                <a:tc gridSpan="9">
                  <a:txBody>
                    <a:bodyPr/>
                    <a:lstStyle/>
                    <a:p>
                      <a:pPr marL="0" marR="0" indent="0" algn="just" defTabSz="914400" rtl="1" eaLnBrk="1" fontAlgn="auto" latinLnBrk="0" hangingPunct="1">
                        <a:lnSpc>
                          <a:spcPct val="150000"/>
                        </a:lnSpc>
                        <a:spcBef>
                          <a:spcPts val="0"/>
                        </a:spcBef>
                        <a:spcAft>
                          <a:spcPts val="1200"/>
                        </a:spcAft>
                        <a:buClrTx/>
                        <a:buSzTx/>
                        <a:buFontTx/>
                        <a:buNone/>
                        <a:tabLst/>
                        <a:defRPr/>
                      </a:pPr>
                      <a:r>
                        <a:rPr lang="fa-IR" sz="1600" dirty="0" smtClean="0">
                          <a:solidFill>
                            <a:schemeClr val="bg1">
                              <a:lumMod val="85000"/>
                              <a:lumOff val="15000"/>
                            </a:schemeClr>
                          </a:solidFill>
                          <a:effectLst/>
                          <a:latin typeface="Times New Roman" panose="02020603050405020304" pitchFamily="18" charset="0"/>
                          <a:cs typeface="B Nazanin" panose="00000400000000000000" pitchFamily="2" charset="-78"/>
                        </a:rPr>
                        <a:t>جدول1. مقادیر محاسبه شده انرژی برهمکنش کل تصحیح</a:t>
                      </a:r>
                      <a:r>
                        <a:rPr lang="fa-IR" sz="1600" baseline="0" dirty="0" smtClean="0">
                          <a:solidFill>
                            <a:schemeClr val="bg1">
                              <a:lumMod val="85000"/>
                              <a:lumOff val="15000"/>
                            </a:schemeClr>
                          </a:solidFill>
                          <a:effectLst/>
                          <a:latin typeface="Times New Roman" panose="02020603050405020304" pitchFamily="18" charset="0"/>
                          <a:cs typeface="B Nazanin" panose="00000400000000000000" pitchFamily="2" charset="-78"/>
                        </a:rPr>
                        <a:t> شده و انرژی پایداری بین قطعات بر حسب کیلو کالری بر مول برای کمپلکس های </a:t>
                      </a:r>
                      <a:r>
                        <a:rPr lang="en-US"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M(</a:t>
                      </a:r>
                      <a:r>
                        <a:rPr lang="el-GR"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η</a:t>
                      </a:r>
                      <a:r>
                        <a:rPr lang="el-GR" sz="1600" baseline="300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5</a:t>
                      </a:r>
                      <a:r>
                        <a:rPr lang="el-GR"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a:t>
                      </a:r>
                      <a:r>
                        <a:rPr lang="en-US"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C</a:t>
                      </a:r>
                      <a:r>
                        <a:rPr lang="en-US" sz="1600" baseline="-250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60</a:t>
                      </a:r>
                      <a:r>
                        <a:rPr lang="en-US"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Me</a:t>
                      </a:r>
                      <a:r>
                        <a:rPr lang="en-US" sz="1600" kern="1200" baseline="-250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5</a:t>
                      </a:r>
                      <a:r>
                        <a:rPr lang="en-US"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a:t>
                      </a:r>
                      <a:r>
                        <a:rPr lang="el-GR"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η</a:t>
                      </a:r>
                      <a:r>
                        <a:rPr lang="el-GR" sz="1600" kern="1200" baseline="300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3</a:t>
                      </a:r>
                      <a:r>
                        <a:rPr lang="el-GR" sz="1600" kern="12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a:t>
                      </a:r>
                      <a:r>
                        <a:rPr lang="en-US"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allyl) (M=Ni</a:t>
                      </a:r>
                      <a:r>
                        <a:rPr lang="en-US" sz="1600" kern="1200" baseline="300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2+</a:t>
                      </a:r>
                      <a:r>
                        <a:rPr lang="en-US"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 Pd</a:t>
                      </a:r>
                      <a:r>
                        <a:rPr lang="en-US" sz="1600" kern="1200" baseline="300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2+ </a:t>
                      </a:r>
                      <a:r>
                        <a:rPr lang="en-US"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and Pt</a:t>
                      </a:r>
                      <a:r>
                        <a:rPr lang="en-US" sz="1600" kern="1200" baseline="300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2+</a:t>
                      </a:r>
                      <a:r>
                        <a:rPr lang="en-US"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a:t>
                      </a:r>
                      <a:r>
                        <a:rPr lang="fa-IR" sz="1600" dirty="0" smtClean="0">
                          <a:solidFill>
                            <a:schemeClr val="bg1">
                              <a:lumMod val="85000"/>
                              <a:lumOff val="15000"/>
                            </a:schemeClr>
                          </a:solidFill>
                          <a:effectLst/>
                          <a:latin typeface="Times New Roman" panose="02020603050405020304" pitchFamily="18" charset="0"/>
                          <a:cs typeface="B Nazanin" panose="00000400000000000000" pitchFamily="2" charset="-78"/>
                        </a:rPr>
                        <a:t>در سطح</a:t>
                      </a:r>
                      <a:r>
                        <a:rPr lang="fa-IR" sz="1600" baseline="0" dirty="0" smtClean="0">
                          <a:solidFill>
                            <a:schemeClr val="bg1">
                              <a:lumMod val="85000"/>
                              <a:lumOff val="15000"/>
                            </a:schemeClr>
                          </a:solidFill>
                          <a:effectLst/>
                          <a:latin typeface="Times New Roman" panose="02020603050405020304" pitchFamily="18" charset="0"/>
                          <a:cs typeface="B Nazanin" panose="00000400000000000000" pitchFamily="2" charset="-78"/>
                        </a:rPr>
                        <a:t> تئوری </a:t>
                      </a:r>
                      <a:r>
                        <a:rPr lang="en-US" sz="1600" dirty="0" smtClean="0">
                          <a:solidFill>
                            <a:schemeClr val="bg1">
                              <a:lumMod val="85000"/>
                              <a:lumOff val="15000"/>
                            </a:schemeClr>
                          </a:solidFill>
                          <a:effectLst/>
                          <a:latin typeface="Times New Roman" panose="02020603050405020304" pitchFamily="18" charset="0"/>
                          <a:cs typeface="Times New Roman" panose="02020603050405020304" pitchFamily="18" charset="0"/>
                        </a:rPr>
                        <a:t>M06L/def2-SVP</a:t>
                      </a:r>
                      <a:r>
                        <a:rPr lang="fa-IR" sz="1600" dirty="0" smtClean="0">
                          <a:solidFill>
                            <a:schemeClr val="bg1">
                              <a:lumMod val="85000"/>
                              <a:lumOff val="15000"/>
                            </a:schemeClr>
                          </a:solidFill>
                          <a:effectLst/>
                          <a:latin typeface="Times New Roman" panose="02020603050405020304" pitchFamily="18" charset="0"/>
                          <a:cs typeface="B Nazanin" panose="00000400000000000000" pitchFamily="2" charset="-78"/>
                        </a:rPr>
                        <a:t>.</a:t>
                      </a:r>
                      <a:endParaRPr lang="en-US" sz="1600" b="0" dirty="0" smtClean="0">
                        <a:solidFill>
                          <a:schemeClr val="bg1">
                            <a:lumMod val="85000"/>
                            <a:lumOff val="15000"/>
                          </a:schemeClr>
                        </a:solidFill>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lumMod val="20000"/>
                        <a:lumOff val="80000"/>
                      </a:schemeClr>
                    </a:solidFill>
                  </a:tcPr>
                </a:tc>
                <a:tc hMerge="1">
                  <a:txBody>
                    <a:bodyPr/>
                    <a:lstStyle/>
                    <a:p>
                      <a:pPr marL="0" marR="0" algn="l" rtl="0">
                        <a:lnSpc>
                          <a:spcPct val="115000"/>
                        </a:lnSpc>
                        <a:spcBef>
                          <a:spcPts val="0"/>
                        </a:spcBef>
                        <a:spcAft>
                          <a:spcPts val="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algn="l" rtl="0">
                        <a:lnSpc>
                          <a:spcPct val="115000"/>
                        </a:lnSpc>
                        <a:spcBef>
                          <a:spcPts val="0"/>
                        </a:spcBef>
                        <a:spcAft>
                          <a:spcPts val="0"/>
                        </a:spcAft>
                      </a:pP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00766">
                <a:tc>
                  <a:txBody>
                    <a:bodyPr/>
                    <a:lstStyle/>
                    <a:p>
                      <a:pPr>
                        <a:lnSpc>
                          <a:spcPct val="150000"/>
                        </a:lnSpc>
                        <a:spcBef>
                          <a:spcPts val="1200"/>
                        </a:spcBef>
                      </a:pPr>
                      <a:r>
                        <a:rPr lang="en-US" sz="1600" dirty="0" smtClean="0">
                          <a:solidFill>
                            <a:schemeClr val="bg1">
                              <a:lumMod val="85000"/>
                              <a:lumOff val="15000"/>
                            </a:schemeClr>
                          </a:solidFill>
                          <a:latin typeface="Times New Roman" panose="02020603050405020304" pitchFamily="18" charset="0"/>
                          <a:cs typeface="Times New Roman" panose="02020603050405020304" pitchFamily="18" charset="0"/>
                        </a:rPr>
                        <a:t>Complexes</a:t>
                      </a:r>
                      <a:endParaRPr lang="en-US" sz="1600" dirty="0">
                        <a:solidFill>
                          <a:schemeClr val="bg1">
                            <a:lumMod val="85000"/>
                            <a:lumOff val="15000"/>
                          </a:schemeClr>
                        </a:solidFill>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endParaRPr lang="en-US"/>
                    </a:p>
                  </a:txBody>
                  <a:tcPr marL="68580" marR="68580" marT="0" marB="0">
                    <a:solidFill>
                      <a:schemeClr val="accent1">
                        <a:lumMod val="20000"/>
                        <a:lumOff val="80000"/>
                      </a:schemeClr>
                    </a:solidFill>
                  </a:tcPr>
                </a:tc>
                <a:tc>
                  <a:txBody>
                    <a:bodyPr/>
                    <a:lstStyle/>
                    <a:p>
                      <a:endParaRPr lang="en-US"/>
                    </a:p>
                  </a:txBody>
                  <a:tcPr marL="68580" marR="68580" marT="0" marB="0">
                    <a:solidFill>
                      <a:schemeClr val="accent1">
                        <a:lumMod val="20000"/>
                        <a:lumOff val="80000"/>
                      </a:schemeClr>
                    </a:solidFill>
                  </a:tcPr>
                </a:tc>
                <a:tc>
                  <a:txBody>
                    <a:bodyPr/>
                    <a:lstStyle/>
                    <a:p>
                      <a:endParaRPr lang="en-US"/>
                    </a:p>
                  </a:txBody>
                  <a:tcPr marL="68580" marR="68580" marT="0" marB="0">
                    <a:solidFill>
                      <a:schemeClr val="accent1">
                        <a:lumMod val="20000"/>
                        <a:lumOff val="80000"/>
                      </a:schemeClr>
                    </a:solidFill>
                  </a:tcPr>
                </a:tc>
                <a:tc>
                  <a:txBody>
                    <a:bodyPr/>
                    <a:lstStyle/>
                    <a:p>
                      <a:endParaRPr lang="en-US"/>
                    </a:p>
                  </a:txBody>
                  <a:tcPr marL="68580" marR="68580" marT="0" marB="0">
                    <a:solidFill>
                      <a:schemeClr val="accent1">
                        <a:lumMod val="20000"/>
                        <a:lumOff val="80000"/>
                      </a:schemeClr>
                    </a:solidFill>
                  </a:tcPr>
                </a:tc>
                <a:tc>
                  <a:txBody>
                    <a:bodyPr/>
                    <a:lstStyle/>
                    <a:p>
                      <a:endParaRPr lang="en-US"/>
                    </a:p>
                  </a:txBody>
                  <a:tcPr marL="68580" marR="68580" marT="0" marB="0">
                    <a:solidFill>
                      <a:schemeClr val="accent1">
                        <a:lumMod val="20000"/>
                        <a:lumOff val="80000"/>
                      </a:schemeClr>
                    </a:solidFill>
                  </a:tcPr>
                </a:tc>
                <a:tc>
                  <a:txBody>
                    <a:bodyPr/>
                    <a:lstStyle/>
                    <a:p>
                      <a:endParaRPr lang="en-US"/>
                    </a:p>
                  </a:txBody>
                  <a:tcPr marL="68580" marR="68580" marT="0" marB="0">
                    <a:solidFill>
                      <a:schemeClr val="accent1">
                        <a:lumMod val="20000"/>
                        <a:lumOff val="80000"/>
                      </a:schemeClr>
                    </a:solidFill>
                  </a:tcPr>
                </a:tc>
                <a:tc>
                  <a:txBody>
                    <a:bodyPr/>
                    <a:lstStyle/>
                    <a:p>
                      <a:endParaRPr lang="en-US"/>
                    </a:p>
                  </a:txBody>
                  <a:tcPr marL="68580" marR="68580" marT="0" marB="0">
                    <a:solidFill>
                      <a:schemeClr val="accent1">
                        <a:lumMod val="20000"/>
                        <a:lumOff val="80000"/>
                      </a:schemeClr>
                    </a:solidFill>
                  </a:tcPr>
                </a:tc>
                <a:tc>
                  <a:txBody>
                    <a:bodyPr/>
                    <a:lstStyle/>
                    <a:p>
                      <a:pPr marL="0" marR="0" algn="ctr" rtl="0">
                        <a:lnSpc>
                          <a:spcPct val="150000"/>
                        </a:lnSpc>
                        <a:spcBef>
                          <a:spcPts val="1200"/>
                        </a:spcBef>
                        <a:spcAft>
                          <a:spcPts val="0"/>
                        </a:spcAft>
                      </a:pPr>
                      <a:r>
                        <a:rPr lang="en-US" sz="1600" dirty="0" smtClean="0">
                          <a:effectLst/>
                          <a:latin typeface="Times New Roman" panose="02020603050405020304" pitchFamily="18" charset="0"/>
                          <a:cs typeface="Times New Roman" panose="02020603050405020304" pitchFamily="18" charset="0"/>
                        </a:rPr>
                        <a:t>SE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tr>
              <a:tr h="487680">
                <a:tc>
                  <a:txBody>
                    <a:bodyPr/>
                    <a:lstStyle/>
                    <a:p>
                      <a:pPr marL="0" marR="0" algn="l" rtl="0">
                        <a:lnSpc>
                          <a:spcPct val="200000"/>
                        </a:lnSpc>
                        <a:spcBef>
                          <a:spcPts val="600"/>
                        </a:spcBef>
                        <a:spcAft>
                          <a:spcPts val="1000"/>
                        </a:spcAft>
                      </a:pP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[Ni(</a:t>
                      </a:r>
                      <a:r>
                        <a:rPr lang="en-US" sz="1600" dirty="0" err="1">
                          <a:solidFill>
                            <a:schemeClr val="bg1">
                              <a:lumMod val="85000"/>
                              <a:lumOff val="15000"/>
                            </a:schemeClr>
                          </a:solidFill>
                          <a:effectLst/>
                          <a:latin typeface="Times New Roman" panose="02020603050405020304" pitchFamily="18" charset="0"/>
                          <a:cs typeface="Times New Roman" panose="02020603050405020304" pitchFamily="18" charset="0"/>
                        </a:rPr>
                        <a:t>Allyl</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)(C</a:t>
                      </a:r>
                      <a:r>
                        <a:rPr lang="en-US" sz="1600" baseline="-25000" dirty="0">
                          <a:solidFill>
                            <a:schemeClr val="bg1">
                              <a:lumMod val="85000"/>
                              <a:lumOff val="15000"/>
                            </a:schemeClr>
                          </a:solidFill>
                          <a:effectLst/>
                          <a:latin typeface="Times New Roman" panose="02020603050405020304" pitchFamily="18" charset="0"/>
                          <a:cs typeface="Times New Roman" panose="02020603050405020304" pitchFamily="18" charset="0"/>
                        </a:rPr>
                        <a:t>60</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Me</a:t>
                      </a:r>
                      <a:r>
                        <a:rPr lang="en-US" sz="1600" baseline="-25000" dirty="0">
                          <a:solidFill>
                            <a:schemeClr val="bg1">
                              <a:lumMod val="85000"/>
                              <a:lumOff val="15000"/>
                            </a:schemeClr>
                          </a:solidFill>
                          <a:effectLst/>
                          <a:latin typeface="Times New Roman" panose="02020603050405020304" pitchFamily="18" charset="0"/>
                          <a:cs typeface="Times New Roman" panose="02020603050405020304" pitchFamily="18" charset="0"/>
                        </a:rPr>
                        <a:t>5</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a:t>
                      </a:r>
                      <a:endParaRPr lang="en-US" sz="1600" dirty="0">
                        <a:solidFill>
                          <a:schemeClr val="bg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578.63</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258.48</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501.22</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ZW" sz="1400" b="0" dirty="0">
                          <a:effectLst/>
                          <a:latin typeface="Times New Roman" panose="02020603050405020304" pitchFamily="18" charset="0"/>
                          <a:cs typeface="Times New Roman" panose="02020603050405020304" pitchFamily="18" charset="0"/>
                        </a:rPr>
                        <a:t>-</a:t>
                      </a:r>
                      <a:r>
                        <a:rPr lang="en-ZW" sz="1400" b="0" dirty="0" smtClean="0">
                          <a:effectLst/>
                          <a:latin typeface="Times New Roman" panose="02020603050405020304" pitchFamily="18" charset="0"/>
                          <a:cs typeface="Times New Roman" panose="02020603050405020304" pitchFamily="18" charset="0"/>
                        </a:rPr>
                        <a:t>181.0</a:t>
                      </a:r>
                      <a:r>
                        <a:rPr lang="fa-IR" sz="1400" b="0" dirty="0" smtClean="0">
                          <a:effectLst/>
                          <a:latin typeface="Times New Roman" panose="02020603050405020304" pitchFamily="18" charset="0"/>
                          <a:cs typeface="Times New Roman" panose="02020603050405020304" pitchFamily="18" charset="0"/>
                        </a:rPr>
                        <a:t>7</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877.41</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smtClean="0">
                          <a:effectLst/>
                          <a:latin typeface="Times New Roman" panose="02020603050405020304" pitchFamily="18" charset="0"/>
                          <a:cs typeface="Times New Roman" panose="02020603050405020304" pitchFamily="18" charset="0"/>
                        </a:rPr>
                        <a:t>-759.70</a:t>
                      </a: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759.70</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kern="1200" dirty="0">
                          <a:effectLst/>
                          <a:latin typeface="Times New Roman" panose="02020603050405020304" pitchFamily="18" charset="0"/>
                          <a:cs typeface="Times New Roman" panose="02020603050405020304" pitchFamily="18" charset="0"/>
                        </a:rPr>
                        <a:t>-</a:t>
                      </a:r>
                      <a:r>
                        <a:rPr lang="en-US" sz="1400" b="0" kern="1200" dirty="0" smtClean="0">
                          <a:effectLst/>
                          <a:latin typeface="Times New Roman" panose="02020603050405020304" pitchFamily="18" charset="0"/>
                          <a:cs typeface="Times New Roman" panose="02020603050405020304" pitchFamily="18" charset="0"/>
                        </a:rPr>
                        <a:t>673.4</a:t>
                      </a:r>
                      <a:r>
                        <a:rPr lang="fa-IR" sz="1400" b="0" kern="1200" dirty="0" smtClean="0">
                          <a:effectLst/>
                          <a:latin typeface="Times New Roman" panose="02020603050405020304" pitchFamily="18" charset="0"/>
                          <a:cs typeface="Times New Roman" panose="02020603050405020304" pitchFamily="18" charset="0"/>
                        </a:rPr>
                        <a:t>6</a:t>
                      </a:r>
                      <a:endParaRPr lang="en-US" sz="1400" b="0" kern="1200" dirty="0">
                        <a:effectLst/>
                        <a:latin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tr>
              <a:tr h="525528">
                <a:tc>
                  <a:txBody>
                    <a:bodyPr/>
                    <a:lstStyle/>
                    <a:p>
                      <a:pPr marL="0" marR="0" algn="l" rtl="0">
                        <a:lnSpc>
                          <a:spcPct val="200000"/>
                        </a:lnSpc>
                        <a:spcBef>
                          <a:spcPts val="600"/>
                        </a:spcBef>
                        <a:spcAft>
                          <a:spcPts val="1000"/>
                        </a:spcAft>
                      </a:pP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a:t>
                      </a:r>
                      <a:r>
                        <a:rPr lang="en-US" sz="1600" dirty="0" err="1">
                          <a:solidFill>
                            <a:schemeClr val="bg1">
                              <a:lumMod val="85000"/>
                              <a:lumOff val="15000"/>
                            </a:schemeClr>
                          </a:solidFill>
                          <a:effectLst/>
                          <a:latin typeface="Times New Roman" panose="02020603050405020304" pitchFamily="18" charset="0"/>
                          <a:cs typeface="Times New Roman" panose="02020603050405020304" pitchFamily="18" charset="0"/>
                        </a:rPr>
                        <a:t>Pd</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a:t>
                      </a:r>
                      <a:r>
                        <a:rPr lang="en-US" sz="1600" dirty="0" err="1">
                          <a:solidFill>
                            <a:schemeClr val="bg1">
                              <a:lumMod val="85000"/>
                              <a:lumOff val="15000"/>
                            </a:schemeClr>
                          </a:solidFill>
                          <a:effectLst/>
                          <a:latin typeface="Times New Roman" panose="02020603050405020304" pitchFamily="18" charset="0"/>
                          <a:cs typeface="Times New Roman" panose="02020603050405020304" pitchFamily="18" charset="0"/>
                        </a:rPr>
                        <a:t>Allyl</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)(C</a:t>
                      </a:r>
                      <a:r>
                        <a:rPr lang="en-US" sz="1600" baseline="-25000" dirty="0">
                          <a:solidFill>
                            <a:schemeClr val="bg1">
                              <a:lumMod val="85000"/>
                              <a:lumOff val="15000"/>
                            </a:schemeClr>
                          </a:solidFill>
                          <a:effectLst/>
                          <a:latin typeface="Times New Roman" panose="02020603050405020304" pitchFamily="18" charset="0"/>
                          <a:cs typeface="Times New Roman" panose="02020603050405020304" pitchFamily="18" charset="0"/>
                        </a:rPr>
                        <a:t>60</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Me</a:t>
                      </a:r>
                      <a:r>
                        <a:rPr lang="en-US" sz="1600" baseline="-25000" dirty="0">
                          <a:solidFill>
                            <a:schemeClr val="bg1">
                              <a:lumMod val="85000"/>
                              <a:lumOff val="15000"/>
                            </a:schemeClr>
                          </a:solidFill>
                          <a:effectLst/>
                          <a:latin typeface="Times New Roman" panose="02020603050405020304" pitchFamily="18" charset="0"/>
                          <a:cs typeface="Times New Roman" panose="02020603050405020304" pitchFamily="18" charset="0"/>
                        </a:rPr>
                        <a:t>5</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a:t>
                      </a:r>
                      <a:endParaRPr lang="en-US" sz="1600" dirty="0">
                        <a:solidFill>
                          <a:schemeClr val="bg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618.01</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241.57</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522.98</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146.5</a:t>
                      </a:r>
                      <a:r>
                        <a:rPr lang="fa-IR" sz="1400" b="0" dirty="0" smtClean="0">
                          <a:effectLst/>
                          <a:latin typeface="Times New Roman" panose="02020603050405020304" pitchFamily="18" charset="0"/>
                          <a:cs typeface="Times New Roman" panose="02020603050405020304" pitchFamily="18" charset="0"/>
                        </a:rPr>
                        <a:t>4</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791.9</a:t>
                      </a:r>
                      <a:r>
                        <a:rPr lang="fa-IR" sz="1400" b="0" dirty="0" smtClean="0">
                          <a:effectLst/>
                          <a:latin typeface="Times New Roman" panose="02020603050405020304" pitchFamily="18" charset="0"/>
                          <a:cs typeface="Times New Roman" panose="02020603050405020304" pitchFamily="18" charset="0"/>
                        </a:rPr>
                        <a:t>7</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764.55</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764.55</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ZW" sz="1400" b="0" kern="1200" dirty="0">
                          <a:effectLst/>
                          <a:latin typeface="Times New Roman" panose="02020603050405020304" pitchFamily="18" charset="0"/>
                          <a:cs typeface="Times New Roman" panose="02020603050405020304" pitchFamily="18" charset="0"/>
                        </a:rPr>
                        <a:t>-</a:t>
                      </a:r>
                      <a:r>
                        <a:rPr lang="en-ZW" sz="1400" b="0" kern="1200" dirty="0" smtClean="0">
                          <a:effectLst/>
                          <a:latin typeface="Times New Roman" panose="02020603050405020304" pitchFamily="18" charset="0"/>
                          <a:cs typeface="Times New Roman" panose="02020603050405020304" pitchFamily="18" charset="0"/>
                        </a:rPr>
                        <a:t>687.6</a:t>
                      </a:r>
                      <a:r>
                        <a:rPr lang="fa-IR" sz="1400" b="0" kern="1200" dirty="0" smtClean="0">
                          <a:effectLst/>
                          <a:latin typeface="Times New Roman" panose="02020603050405020304" pitchFamily="18" charset="0"/>
                          <a:cs typeface="Times New Roman" panose="02020603050405020304" pitchFamily="18" charset="0"/>
                        </a:rPr>
                        <a:t>2</a:t>
                      </a:r>
                      <a:endParaRPr lang="en-US" sz="1400" b="0" kern="1200" dirty="0">
                        <a:effectLst/>
                        <a:latin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tr>
              <a:tr h="548885">
                <a:tc>
                  <a:txBody>
                    <a:bodyPr/>
                    <a:lstStyle/>
                    <a:p>
                      <a:pPr marL="0" marR="0" algn="l" rtl="0">
                        <a:lnSpc>
                          <a:spcPct val="200000"/>
                        </a:lnSpc>
                        <a:spcBef>
                          <a:spcPts val="600"/>
                        </a:spcBef>
                        <a:spcAft>
                          <a:spcPts val="1000"/>
                        </a:spcAft>
                      </a:pP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[Pt(</a:t>
                      </a:r>
                      <a:r>
                        <a:rPr lang="en-US" sz="1600" dirty="0" err="1">
                          <a:solidFill>
                            <a:schemeClr val="bg1">
                              <a:lumMod val="85000"/>
                              <a:lumOff val="15000"/>
                            </a:schemeClr>
                          </a:solidFill>
                          <a:effectLst/>
                          <a:latin typeface="Times New Roman" panose="02020603050405020304" pitchFamily="18" charset="0"/>
                          <a:cs typeface="Times New Roman" panose="02020603050405020304" pitchFamily="18" charset="0"/>
                        </a:rPr>
                        <a:t>Allyl</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)(C</a:t>
                      </a:r>
                      <a:r>
                        <a:rPr lang="en-US" sz="1600" baseline="-25000" dirty="0">
                          <a:solidFill>
                            <a:schemeClr val="bg1">
                              <a:lumMod val="85000"/>
                              <a:lumOff val="15000"/>
                            </a:schemeClr>
                          </a:solidFill>
                          <a:effectLst/>
                          <a:latin typeface="Times New Roman" panose="02020603050405020304" pitchFamily="18" charset="0"/>
                          <a:cs typeface="Times New Roman" panose="02020603050405020304" pitchFamily="18" charset="0"/>
                        </a:rPr>
                        <a:t>60</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Me</a:t>
                      </a:r>
                      <a:r>
                        <a:rPr lang="en-US" sz="1600" baseline="-25000" dirty="0">
                          <a:solidFill>
                            <a:schemeClr val="bg1">
                              <a:lumMod val="85000"/>
                              <a:lumOff val="15000"/>
                            </a:schemeClr>
                          </a:solidFill>
                          <a:effectLst/>
                          <a:latin typeface="Times New Roman" panose="02020603050405020304" pitchFamily="18" charset="0"/>
                          <a:cs typeface="Times New Roman" panose="02020603050405020304" pitchFamily="18" charset="0"/>
                        </a:rPr>
                        <a:t>5</a:t>
                      </a:r>
                      <a:r>
                        <a:rPr lang="en-US" sz="1600" dirty="0">
                          <a:solidFill>
                            <a:schemeClr val="bg1">
                              <a:lumMod val="85000"/>
                              <a:lumOff val="15000"/>
                            </a:schemeClr>
                          </a:solidFill>
                          <a:effectLst/>
                          <a:latin typeface="Times New Roman" panose="02020603050405020304" pitchFamily="18" charset="0"/>
                          <a:cs typeface="Times New Roman" panose="02020603050405020304" pitchFamily="18" charset="0"/>
                        </a:rPr>
                        <a:t>)]</a:t>
                      </a:r>
                      <a:endParaRPr lang="en-US" sz="1600" dirty="0">
                        <a:solidFill>
                          <a:schemeClr val="bg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618.9</a:t>
                      </a:r>
                      <a:r>
                        <a:rPr lang="fa-IR" sz="1400" b="0" dirty="0" smtClean="0">
                          <a:effectLst/>
                          <a:latin typeface="Times New Roman" panose="02020603050405020304" pitchFamily="18" charset="0"/>
                          <a:cs typeface="Times New Roman" panose="02020603050405020304" pitchFamily="18" charset="0"/>
                        </a:rPr>
                        <a:t>1</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259.27</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526.5</a:t>
                      </a:r>
                      <a:r>
                        <a:rPr lang="fa-IR" sz="1400" b="0" dirty="0" smtClean="0">
                          <a:effectLst/>
                          <a:latin typeface="Times New Roman" panose="02020603050405020304" pitchFamily="18" charset="0"/>
                          <a:cs typeface="Times New Roman" panose="02020603050405020304" pitchFamily="18" charset="0"/>
                        </a:rPr>
                        <a:t>1</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166.87</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968.26</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785.78</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US" sz="1400" b="0" dirty="0">
                          <a:effectLst/>
                          <a:latin typeface="Times New Roman" panose="02020603050405020304" pitchFamily="18" charset="0"/>
                          <a:cs typeface="Times New Roman" panose="02020603050405020304" pitchFamily="18" charset="0"/>
                        </a:rPr>
                        <a:t>-</a:t>
                      </a:r>
                      <a:r>
                        <a:rPr lang="en-US" sz="1400" b="0" dirty="0" smtClean="0">
                          <a:effectLst/>
                          <a:latin typeface="Times New Roman" panose="02020603050405020304" pitchFamily="18" charset="0"/>
                          <a:cs typeface="Times New Roman" panose="02020603050405020304" pitchFamily="18" charset="0"/>
                        </a:rPr>
                        <a:t>785.78</a:t>
                      </a:r>
                      <a:endParaRPr lang="en-US" sz="1400" b="0" dirty="0">
                        <a:effectLst/>
                        <a:latin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marL="0" marR="0" algn="ctr" rtl="0">
                        <a:lnSpc>
                          <a:spcPct val="200000"/>
                        </a:lnSpc>
                        <a:spcBef>
                          <a:spcPts val="0"/>
                        </a:spcBef>
                        <a:spcAft>
                          <a:spcPts val="0"/>
                        </a:spcAft>
                      </a:pPr>
                      <a:r>
                        <a:rPr lang="en-ZW" sz="1400" b="0" kern="1200" dirty="0">
                          <a:effectLst/>
                          <a:latin typeface="Times New Roman" panose="02020603050405020304" pitchFamily="18" charset="0"/>
                          <a:cs typeface="Times New Roman" panose="02020603050405020304" pitchFamily="18" charset="0"/>
                        </a:rPr>
                        <a:t>-</a:t>
                      </a:r>
                      <a:r>
                        <a:rPr lang="en-ZW" sz="1400" b="0" kern="1200" dirty="0" smtClean="0">
                          <a:effectLst/>
                          <a:latin typeface="Times New Roman" panose="02020603050405020304" pitchFamily="18" charset="0"/>
                          <a:cs typeface="Times New Roman" panose="02020603050405020304" pitchFamily="18" charset="0"/>
                        </a:rPr>
                        <a:t>710.23</a:t>
                      </a:r>
                      <a:endParaRPr lang="en-US" sz="1400" b="0" kern="1200" dirty="0">
                        <a:effectLst/>
                        <a:latin typeface="Times New Roman" panose="02020603050405020304" pitchFamily="18"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tr>
              <a:tr h="731520">
                <a:tc gridSpan="9">
                  <a:txBody>
                    <a:bodyPr/>
                    <a:lstStyle/>
                    <a:p>
                      <a:pPr marL="57150" marR="80010" algn="just" rtl="1">
                        <a:lnSpc>
                          <a:spcPct val="150000"/>
                        </a:lnSpc>
                        <a:spcBef>
                          <a:spcPts val="0"/>
                        </a:spcBef>
                        <a:spcAft>
                          <a:spcPts val="0"/>
                        </a:spcAft>
                      </a:pPr>
                      <a:r>
                        <a:rPr lang="fa-IR" sz="1600" kern="1200" baseline="0" dirty="0" smtClean="0">
                          <a:solidFill>
                            <a:schemeClr val="bg1">
                              <a:lumMod val="85000"/>
                              <a:lumOff val="15000"/>
                            </a:schemeClr>
                          </a:solidFill>
                          <a:effectLst/>
                          <a:latin typeface="Times New Roman" panose="02020603050405020304" pitchFamily="18" charset="0"/>
                          <a:cs typeface="B Nazanin" panose="00000400000000000000" pitchFamily="2" charset="-78"/>
                        </a:rPr>
                        <a:t>انرژی برهمکنش با استفاده از روش کانتر پویز و معادله زیر تصحیح شده است:</a:t>
                      </a:r>
                    </a:p>
                    <a:p>
                      <a:pPr marL="57150" marR="80010" algn="ctr" rtl="0">
                        <a:lnSpc>
                          <a:spcPct val="150000"/>
                        </a:lnSpc>
                        <a:spcBef>
                          <a:spcPts val="0"/>
                        </a:spcBef>
                        <a:spcAft>
                          <a:spcPts val="3000"/>
                        </a:spcAft>
                      </a:pPr>
                      <a:r>
                        <a:rPr lang="en-US" sz="1600" dirty="0" smtClean="0">
                          <a:solidFill>
                            <a:schemeClr val="bg1">
                              <a:lumMod val="85000"/>
                              <a:lumOff val="15000"/>
                            </a:schemeClr>
                          </a:solidFill>
                          <a:effectLst/>
                          <a:latin typeface="Times New Roman" panose="02020603050405020304" pitchFamily="18" charset="0"/>
                          <a:cs typeface="B Nazanin" panose="00000400000000000000" pitchFamily="2" charset="-78"/>
                        </a:rPr>
                        <a:t>IE</a:t>
                      </a:r>
                      <a:r>
                        <a:rPr lang="en-US" sz="1600" kern="1200" baseline="-25000" dirty="0" smtClean="0">
                          <a:solidFill>
                            <a:schemeClr val="bg1">
                              <a:lumMod val="85000"/>
                              <a:lumOff val="15000"/>
                            </a:schemeClr>
                          </a:solidFill>
                          <a:effectLst/>
                          <a:latin typeface="Times New Roman" panose="02020603050405020304" pitchFamily="18" charset="0"/>
                          <a:cs typeface="B Nazanin" panose="00000400000000000000" pitchFamily="2" charset="-78"/>
                        </a:rPr>
                        <a:t>(corrected)</a:t>
                      </a:r>
                      <a:r>
                        <a:rPr lang="en-US" sz="1600" dirty="0" smtClean="0">
                          <a:solidFill>
                            <a:schemeClr val="bg1">
                              <a:lumMod val="85000"/>
                              <a:lumOff val="15000"/>
                            </a:schemeClr>
                          </a:solidFill>
                          <a:effectLst/>
                          <a:latin typeface="Times New Roman" panose="02020603050405020304" pitchFamily="18" charset="0"/>
                          <a:cs typeface="B Nazanin" panose="00000400000000000000" pitchFamily="2" charset="-78"/>
                        </a:rPr>
                        <a:t>=IE</a:t>
                      </a:r>
                      <a:r>
                        <a:rPr lang="en-US" sz="1600" kern="1200" baseline="-25000" dirty="0" smtClean="0">
                          <a:solidFill>
                            <a:schemeClr val="bg1">
                              <a:lumMod val="85000"/>
                              <a:lumOff val="15000"/>
                            </a:schemeClr>
                          </a:solidFill>
                          <a:effectLst/>
                          <a:latin typeface="Times New Roman" panose="02020603050405020304" pitchFamily="18" charset="0"/>
                          <a:cs typeface="B Nazanin" panose="00000400000000000000" pitchFamily="2" charset="-78"/>
                        </a:rPr>
                        <a:t>(uncorrected)</a:t>
                      </a:r>
                      <a:r>
                        <a:rPr lang="en-US" sz="1600" dirty="0" smtClean="0">
                          <a:solidFill>
                            <a:schemeClr val="bg1">
                              <a:lumMod val="85000"/>
                              <a:lumOff val="15000"/>
                            </a:schemeClr>
                          </a:solidFill>
                          <a:effectLst/>
                          <a:latin typeface="Times New Roman" panose="02020603050405020304" pitchFamily="18" charset="0"/>
                          <a:cs typeface="B Nazanin" panose="00000400000000000000" pitchFamily="2" charset="-78"/>
                        </a:rPr>
                        <a:t>+BSSE.</a:t>
                      </a:r>
                      <a:endParaRPr lang="en-US" sz="1600" b="0" dirty="0" smtClean="0">
                        <a:solidFill>
                          <a:schemeClr val="bg1">
                            <a:lumMod val="85000"/>
                            <a:lumOff val="15000"/>
                          </a:schemeClr>
                        </a:solidFill>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marL="0" marR="0" algn="ctr" rtl="0">
                        <a:lnSpc>
                          <a:spcPct val="150000"/>
                        </a:lnSpc>
                        <a:spcBef>
                          <a:spcPts val="1200"/>
                        </a:spcBef>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alpha val="20000"/>
                      </a:schemeClr>
                    </a:solidFill>
                  </a:tcPr>
                </a:tc>
                <a:tc hMerge="1">
                  <a:txBody>
                    <a:bodyPr/>
                    <a:lstStyle/>
                    <a:p>
                      <a:pPr marL="0" marR="0" algn="ctr" rtl="0">
                        <a:lnSpc>
                          <a:spcPct val="150000"/>
                        </a:lnSpc>
                        <a:spcBef>
                          <a:spcPts val="1200"/>
                        </a:spcBef>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alpha val="20000"/>
                      </a:schemeClr>
                    </a:solidFill>
                  </a:tcPr>
                </a:tc>
                <a:tc hMerge="1">
                  <a:txBody>
                    <a:bodyPr/>
                    <a:lstStyle/>
                    <a:p>
                      <a:pPr marL="0" marR="0" algn="ctr" rtl="0">
                        <a:lnSpc>
                          <a:spcPct val="150000"/>
                        </a:lnSpc>
                        <a:spcBef>
                          <a:spcPts val="1200"/>
                        </a:spcBef>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alpha val="20000"/>
                      </a:schemeClr>
                    </a:solidFill>
                  </a:tcPr>
                </a:tc>
                <a:tc hMerge="1">
                  <a:txBody>
                    <a:bodyPr/>
                    <a:lstStyle/>
                    <a:p>
                      <a:pPr marL="0" marR="0" algn="ctr" rtl="0">
                        <a:lnSpc>
                          <a:spcPct val="150000"/>
                        </a:lnSpc>
                        <a:spcBef>
                          <a:spcPts val="1200"/>
                        </a:spcBef>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alpha val="20000"/>
                      </a:schemeClr>
                    </a:solidFill>
                  </a:tcPr>
                </a:tc>
                <a:tc hMerge="1">
                  <a:txBody>
                    <a:bodyPr/>
                    <a:lstStyle/>
                    <a:p>
                      <a:pPr marL="0" marR="0" algn="ctr" rtl="0">
                        <a:lnSpc>
                          <a:spcPct val="150000"/>
                        </a:lnSpc>
                        <a:spcBef>
                          <a:spcPts val="1200"/>
                        </a:spcBef>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alpha val="20000"/>
                      </a:schemeClr>
                    </a:solidFill>
                  </a:tcPr>
                </a:tc>
                <a:tc hMerge="1">
                  <a:txBody>
                    <a:bodyPr/>
                    <a:lstStyle/>
                    <a:p>
                      <a:pPr marL="0" marR="0" algn="ctr" rtl="0">
                        <a:lnSpc>
                          <a:spcPct val="150000"/>
                        </a:lnSpc>
                        <a:spcBef>
                          <a:spcPts val="1200"/>
                        </a:spcBef>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alpha val="20000"/>
                      </a:schemeClr>
                    </a:solidFill>
                  </a:tcPr>
                </a:tc>
                <a:tc hMerge="1">
                  <a:txBody>
                    <a:bodyPr/>
                    <a:lstStyle/>
                    <a:p>
                      <a:pPr marL="0" marR="0" algn="ctr" rtl="0">
                        <a:lnSpc>
                          <a:spcPct val="150000"/>
                        </a:lnSpc>
                        <a:spcBef>
                          <a:spcPts val="1200"/>
                        </a:spcBef>
                        <a:spcAft>
                          <a:spcPts val="1000"/>
                        </a:spcAft>
                      </a:pP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2">
                        <a:lumMod val="20000"/>
                        <a:lumOff val="80000"/>
                        <a:alpha val="20000"/>
                      </a:schemeClr>
                    </a:solidFill>
                  </a:tcPr>
                </a:tc>
                <a:tc hMerge="1">
                  <a:txBody>
                    <a:bodyPr/>
                    <a:lstStyle/>
                    <a:p>
                      <a:pPr marL="0" marR="0" algn="ctr" rtl="0">
                        <a:lnSpc>
                          <a:spcPct val="150000"/>
                        </a:lnSpc>
                        <a:spcBef>
                          <a:spcPts val="0"/>
                        </a:spcBef>
                        <a:spcAft>
                          <a:spcPts val="0"/>
                        </a:spcAft>
                      </a:pPr>
                      <a:endParaRPr lang="en-US" sz="14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chemeClr val="bg2">
                        <a:lumMod val="20000"/>
                        <a:lumOff val="80000"/>
                        <a:alpha val="20000"/>
                      </a:schemeClr>
                    </a:solidFill>
                  </a:tcPr>
                </a:tc>
              </a:tr>
            </a:tbl>
          </a:graphicData>
        </a:graphic>
      </p:graphicFrame>
      <p:graphicFrame>
        <p:nvGraphicFramePr>
          <p:cNvPr id="3" name="Table 2"/>
          <p:cNvGraphicFramePr>
            <a:graphicFrameLocks noGrp="1"/>
          </p:cNvGraphicFramePr>
          <p:nvPr>
            <p:extLst>
              <p:ext uri="{D42A27DB-BD31-4B8C-83A1-F6EECF244321}">
                <p14:modId xmlns="" xmlns:p14="http://schemas.microsoft.com/office/powerpoint/2010/main" val="276354328"/>
              </p:ext>
            </p:extLst>
          </p:nvPr>
        </p:nvGraphicFramePr>
        <p:xfrm>
          <a:off x="3502681" y="3723861"/>
          <a:ext cx="4938953" cy="2928729"/>
        </p:xfrm>
        <a:graphic>
          <a:graphicData uri="http://schemas.openxmlformats.org/drawingml/2006/table">
            <a:tbl>
              <a:tblPr firstRow="1" firstCol="1" bandRow="1">
                <a:effectLst>
                  <a:outerShdw blurRad="50800" dist="38100" dir="2700000" algn="tl" rotWithShape="0">
                    <a:prstClr val="black">
                      <a:alpha val="40000"/>
                    </a:prstClr>
                  </a:outerShdw>
                </a:effectLst>
              </a:tblPr>
              <a:tblGrid>
                <a:gridCol w="1913445"/>
                <a:gridCol w="1013399"/>
                <a:gridCol w="1013396"/>
                <a:gridCol w="998713"/>
              </a:tblGrid>
              <a:tr h="814458">
                <a:tc gridSpan="4">
                  <a:txBody>
                    <a:bodyPr/>
                    <a:lstStyle>
                      <a:lvl1pPr marL="0" algn="l" defTabSz="914400" rtl="0" eaLnBrk="1" latinLnBrk="0" hangingPunct="1">
                        <a:defRPr sz="1800" b="1" kern="1200">
                          <a:solidFill>
                            <a:schemeClr val="tx1"/>
                          </a:solidFill>
                          <a:latin typeface="Tw Cen MT" panose="020B0602020104020603"/>
                        </a:defRPr>
                      </a:lvl1pPr>
                      <a:lvl2pPr marL="457200" algn="l" defTabSz="914400" rtl="0" eaLnBrk="1" latinLnBrk="0" hangingPunct="1">
                        <a:defRPr sz="1800" b="1" kern="1200">
                          <a:solidFill>
                            <a:schemeClr val="tx1"/>
                          </a:solidFill>
                          <a:latin typeface="Tw Cen MT" panose="020B0602020104020603"/>
                        </a:defRPr>
                      </a:lvl2pPr>
                      <a:lvl3pPr marL="914400" algn="l" defTabSz="914400" rtl="0" eaLnBrk="1" latinLnBrk="0" hangingPunct="1">
                        <a:defRPr sz="1800" b="1" kern="1200">
                          <a:solidFill>
                            <a:schemeClr val="tx1"/>
                          </a:solidFill>
                          <a:latin typeface="Tw Cen MT" panose="020B0602020104020603"/>
                        </a:defRPr>
                      </a:lvl3pPr>
                      <a:lvl4pPr marL="1371600" algn="l" defTabSz="914400" rtl="0" eaLnBrk="1" latinLnBrk="0" hangingPunct="1">
                        <a:defRPr sz="1800" b="1" kern="1200">
                          <a:solidFill>
                            <a:schemeClr val="tx1"/>
                          </a:solidFill>
                          <a:latin typeface="Tw Cen MT" panose="020B0602020104020603"/>
                        </a:defRPr>
                      </a:lvl4pPr>
                      <a:lvl5pPr marL="1828800" algn="l" defTabSz="914400" rtl="0" eaLnBrk="1" latinLnBrk="0" hangingPunct="1">
                        <a:defRPr sz="1800" b="1" kern="1200">
                          <a:solidFill>
                            <a:schemeClr val="tx1"/>
                          </a:solidFill>
                          <a:latin typeface="Tw Cen MT" panose="020B0602020104020603"/>
                        </a:defRPr>
                      </a:lvl5pPr>
                      <a:lvl6pPr marL="2286000" algn="l" defTabSz="914400" rtl="0" eaLnBrk="1" latinLnBrk="0" hangingPunct="1">
                        <a:defRPr sz="1800" b="1" kern="1200">
                          <a:solidFill>
                            <a:schemeClr val="tx1"/>
                          </a:solidFill>
                          <a:latin typeface="Tw Cen MT" panose="020B0602020104020603"/>
                        </a:defRPr>
                      </a:lvl6pPr>
                      <a:lvl7pPr marL="2743200" algn="l" defTabSz="914400" rtl="0" eaLnBrk="1" latinLnBrk="0" hangingPunct="1">
                        <a:defRPr sz="1800" b="1" kern="1200">
                          <a:solidFill>
                            <a:schemeClr val="tx1"/>
                          </a:solidFill>
                          <a:latin typeface="Tw Cen MT" panose="020B0602020104020603"/>
                        </a:defRPr>
                      </a:lvl7pPr>
                      <a:lvl8pPr marL="3200400" algn="l" defTabSz="914400" rtl="0" eaLnBrk="1" latinLnBrk="0" hangingPunct="1">
                        <a:defRPr sz="1800" b="1" kern="1200">
                          <a:solidFill>
                            <a:schemeClr val="tx1"/>
                          </a:solidFill>
                          <a:latin typeface="Tw Cen MT" panose="020B0602020104020603"/>
                        </a:defRPr>
                      </a:lvl8pPr>
                      <a:lvl9pPr marL="3657600" algn="l" defTabSz="914400" rtl="0" eaLnBrk="1" latinLnBrk="0" hangingPunct="1">
                        <a:defRPr sz="1800" b="1" kern="1200">
                          <a:solidFill>
                            <a:schemeClr val="tx1"/>
                          </a:solidFill>
                          <a:latin typeface="Tw Cen MT" panose="020B0602020104020603"/>
                        </a:defRPr>
                      </a:lvl9pPr>
                    </a:lstStyle>
                    <a:p>
                      <a:pPr marL="0" marR="0" lvl="0" indent="0" algn="just" defTabSz="914400" rtl="1" eaLnBrk="1" fontAlgn="auto" latinLnBrk="0" hangingPunct="1">
                        <a:lnSpc>
                          <a:spcPct val="107000"/>
                        </a:lnSpc>
                        <a:spcBef>
                          <a:spcPts val="0"/>
                        </a:spcBef>
                        <a:spcAft>
                          <a:spcPts val="0"/>
                        </a:spcAft>
                        <a:buClrTx/>
                        <a:buSzTx/>
                        <a:buFontTx/>
                        <a:buNone/>
                        <a:tabLst/>
                        <a:defRPr/>
                      </a:pPr>
                      <a:r>
                        <a:rPr lang="fa-IR" sz="1600" b="1" dirty="0" smtClean="0">
                          <a:solidFill>
                            <a:schemeClr val="bg1"/>
                          </a:solidFill>
                          <a:effectLst/>
                          <a:latin typeface="Times New Roman" panose="02020603050405020304" pitchFamily="18" charset="0"/>
                          <a:cs typeface="B Nazanin" panose="00000400000000000000" pitchFamily="2" charset="-78"/>
                        </a:rPr>
                        <a:t>جدول 2. بار طبیعی بر روی قطعات در کمپلکس های</a:t>
                      </a:r>
                      <a:br>
                        <a:rPr lang="fa-IR" sz="1600" b="1" dirty="0" smtClean="0">
                          <a:solidFill>
                            <a:schemeClr val="bg1"/>
                          </a:solidFill>
                          <a:effectLst/>
                          <a:latin typeface="Times New Roman" panose="02020603050405020304" pitchFamily="18" charset="0"/>
                          <a:cs typeface="B Nazanin" panose="00000400000000000000" pitchFamily="2" charset="-78"/>
                        </a:rPr>
                      </a:br>
                      <a:r>
                        <a:rPr lang="fa-IR" sz="1600" b="1" dirty="0" smtClean="0">
                          <a:solidFill>
                            <a:schemeClr val="bg1"/>
                          </a:solidFill>
                          <a:effectLst/>
                          <a:latin typeface="Times New Roman" panose="02020603050405020304" pitchFamily="18" charset="0"/>
                          <a:cs typeface="B Nazanin" panose="00000400000000000000" pitchFamily="2" charset="-78"/>
                        </a:rPr>
                        <a:t> </a:t>
                      </a:r>
                      <a:r>
                        <a:rPr lang="en-US" sz="1600" b="1" dirty="0" smtClean="0">
                          <a:solidFill>
                            <a:schemeClr val="bg1"/>
                          </a:solidFill>
                          <a:effectLst/>
                          <a:latin typeface="Times New Roman" panose="02020603050405020304" pitchFamily="18" charset="0"/>
                          <a:cs typeface="B Nazanin" panose="00000400000000000000" pitchFamily="2" charset="-78"/>
                        </a:rPr>
                        <a:t>[M</a:t>
                      </a:r>
                      <a:r>
                        <a:rPr lang="en-US" sz="1600" b="1" baseline="-25000" dirty="0" smtClean="0">
                          <a:solidFill>
                            <a:schemeClr val="bg1"/>
                          </a:solidFill>
                          <a:effectLst/>
                          <a:latin typeface="Times New Roman" panose="02020603050405020304" pitchFamily="18" charset="0"/>
                          <a:cs typeface="B Nazanin" panose="00000400000000000000" pitchFamily="2" charset="-78"/>
                        </a:rPr>
                        <a:t> </a:t>
                      </a:r>
                      <a:r>
                        <a:rPr lang="en-US" sz="1600" b="1" dirty="0" smtClean="0">
                          <a:solidFill>
                            <a:schemeClr val="bg1"/>
                          </a:solidFill>
                          <a:effectLst/>
                          <a:latin typeface="Times New Roman" panose="02020603050405020304" pitchFamily="18" charset="0"/>
                          <a:cs typeface="B Nazanin" panose="00000400000000000000" pitchFamily="2" charset="-78"/>
                        </a:rPr>
                        <a:t>(C</a:t>
                      </a:r>
                      <a:r>
                        <a:rPr lang="en-US" sz="1600" b="1" baseline="-25000" dirty="0" smtClean="0">
                          <a:solidFill>
                            <a:schemeClr val="bg1"/>
                          </a:solidFill>
                          <a:effectLst/>
                          <a:latin typeface="Times New Roman" panose="02020603050405020304" pitchFamily="18" charset="0"/>
                          <a:cs typeface="B Nazanin" panose="00000400000000000000" pitchFamily="2" charset="-78"/>
                        </a:rPr>
                        <a:t>60</a:t>
                      </a:r>
                      <a:r>
                        <a:rPr lang="en-US" sz="1600" b="1" dirty="0" smtClean="0">
                          <a:solidFill>
                            <a:schemeClr val="bg1"/>
                          </a:solidFill>
                          <a:effectLst/>
                          <a:latin typeface="Times New Roman" panose="02020603050405020304" pitchFamily="18" charset="0"/>
                          <a:cs typeface="B Nazanin" panose="00000400000000000000" pitchFamily="2" charset="-78"/>
                        </a:rPr>
                        <a:t>Me</a:t>
                      </a:r>
                      <a:r>
                        <a:rPr lang="en-US" sz="1600" b="1" baseline="-25000" dirty="0" smtClean="0">
                          <a:solidFill>
                            <a:schemeClr val="bg1"/>
                          </a:solidFill>
                          <a:effectLst/>
                          <a:latin typeface="Times New Roman" panose="02020603050405020304" pitchFamily="18" charset="0"/>
                          <a:cs typeface="B Nazanin" panose="00000400000000000000" pitchFamily="2" charset="-78"/>
                        </a:rPr>
                        <a:t>5</a:t>
                      </a:r>
                      <a:r>
                        <a:rPr lang="en-US" sz="1600" b="1" dirty="0" smtClean="0">
                          <a:solidFill>
                            <a:schemeClr val="bg1"/>
                          </a:solidFill>
                          <a:effectLst/>
                          <a:latin typeface="Times New Roman" panose="02020603050405020304" pitchFamily="18" charset="0"/>
                          <a:cs typeface="B Nazanin" panose="00000400000000000000" pitchFamily="2" charset="-78"/>
                        </a:rPr>
                        <a:t>)(Allyl)]</a:t>
                      </a:r>
                      <a:r>
                        <a:rPr lang="fa-IR" sz="1600" b="1" dirty="0" smtClean="0">
                          <a:solidFill>
                            <a:schemeClr val="bg1"/>
                          </a:solidFill>
                          <a:effectLst/>
                          <a:latin typeface="Times New Roman" panose="02020603050405020304" pitchFamily="18" charset="0"/>
                          <a:cs typeface="B Nazanin" panose="00000400000000000000" pitchFamily="2" charset="-78"/>
                        </a:rPr>
                        <a:t> </a:t>
                      </a:r>
                      <a:r>
                        <a:rPr lang="en-US" sz="1600" b="1" dirty="0" smtClean="0">
                          <a:solidFill>
                            <a:schemeClr val="bg1"/>
                          </a:solidFill>
                          <a:effectLst/>
                          <a:latin typeface="Times New Roman" panose="02020603050405020304" pitchFamily="18" charset="0"/>
                          <a:cs typeface="B Nazanin" panose="00000400000000000000" pitchFamily="2" charset="-78"/>
                        </a:rPr>
                        <a:t>(M= Ni</a:t>
                      </a:r>
                      <a:r>
                        <a:rPr lang="en-US" sz="1600" b="1" baseline="30000" dirty="0" smtClean="0">
                          <a:solidFill>
                            <a:schemeClr val="bg1"/>
                          </a:solidFill>
                          <a:effectLst/>
                          <a:latin typeface="Times New Roman" panose="02020603050405020304" pitchFamily="18" charset="0"/>
                          <a:cs typeface="B Nazanin" panose="00000400000000000000" pitchFamily="2" charset="-78"/>
                        </a:rPr>
                        <a:t>2+</a:t>
                      </a:r>
                      <a:r>
                        <a:rPr lang="en-US" sz="1600" b="1" dirty="0" smtClean="0">
                          <a:solidFill>
                            <a:schemeClr val="bg1"/>
                          </a:solidFill>
                          <a:effectLst/>
                          <a:latin typeface="Times New Roman" panose="02020603050405020304" pitchFamily="18" charset="0"/>
                          <a:cs typeface="B Nazanin" panose="00000400000000000000" pitchFamily="2" charset="-78"/>
                        </a:rPr>
                        <a:t>, Pd</a:t>
                      </a:r>
                      <a:r>
                        <a:rPr lang="en-US" sz="1600" b="1" baseline="30000" dirty="0" smtClean="0">
                          <a:solidFill>
                            <a:schemeClr val="bg1"/>
                          </a:solidFill>
                          <a:effectLst/>
                          <a:latin typeface="Times New Roman" panose="02020603050405020304" pitchFamily="18" charset="0"/>
                          <a:cs typeface="B Nazanin" panose="00000400000000000000" pitchFamily="2" charset="-78"/>
                        </a:rPr>
                        <a:t>2+</a:t>
                      </a:r>
                      <a:r>
                        <a:rPr lang="en-US" sz="1600" b="1" dirty="0" smtClean="0">
                          <a:solidFill>
                            <a:schemeClr val="bg1"/>
                          </a:solidFill>
                          <a:effectLst/>
                          <a:latin typeface="Times New Roman" panose="02020603050405020304" pitchFamily="18" charset="0"/>
                          <a:cs typeface="B Nazanin" panose="00000400000000000000" pitchFamily="2" charset="-78"/>
                        </a:rPr>
                        <a:t>, Pt</a:t>
                      </a:r>
                      <a:r>
                        <a:rPr lang="en-US" sz="1600" b="1" baseline="30000" dirty="0" smtClean="0">
                          <a:solidFill>
                            <a:schemeClr val="bg1"/>
                          </a:solidFill>
                          <a:effectLst/>
                          <a:latin typeface="Times New Roman" panose="02020603050405020304" pitchFamily="18" charset="0"/>
                          <a:cs typeface="B Nazanin" panose="00000400000000000000" pitchFamily="2" charset="-78"/>
                        </a:rPr>
                        <a:t>2+</a:t>
                      </a:r>
                      <a:r>
                        <a:rPr lang="en-US" sz="1600" b="1" dirty="0" smtClean="0">
                          <a:solidFill>
                            <a:schemeClr val="bg1"/>
                          </a:solidFill>
                          <a:effectLst/>
                          <a:latin typeface="Times New Roman" panose="02020603050405020304" pitchFamily="18" charset="0"/>
                          <a:cs typeface="B Nazanin" panose="00000400000000000000" pitchFamily="2" charset="-78"/>
                        </a:rPr>
                        <a:t>)</a:t>
                      </a:r>
                      <a:r>
                        <a:rPr lang="fa-IR" sz="1600" b="1" kern="1200" baseline="0" dirty="0" smtClean="0">
                          <a:solidFill>
                            <a:schemeClr val="bg1"/>
                          </a:solidFill>
                          <a:effectLst/>
                          <a:latin typeface="Times New Roman" panose="02020603050405020304" pitchFamily="18" charset="0"/>
                          <a:ea typeface="+mn-ea"/>
                          <a:cs typeface="B Nazanin" panose="00000400000000000000" pitchFamily="2" charset="-78"/>
                        </a:rPr>
                        <a:t> در </a:t>
                      </a:r>
                      <a:r>
                        <a:rPr lang="fa-IR" sz="1600" b="1" baseline="0" dirty="0" smtClean="0">
                          <a:solidFill>
                            <a:schemeClr val="bg1"/>
                          </a:solidFill>
                          <a:effectLst/>
                          <a:latin typeface="Times New Roman" panose="02020603050405020304" pitchFamily="18" charset="0"/>
                          <a:cs typeface="B Nazanin" panose="00000400000000000000" pitchFamily="2" charset="-78"/>
                        </a:rPr>
                        <a:t>سطح تئوری </a:t>
                      </a:r>
                      <a:r>
                        <a:rPr lang="en-GB" sz="1600" b="1" dirty="0" smtClean="0">
                          <a:solidFill>
                            <a:schemeClr val="bg1"/>
                          </a:solidFill>
                          <a:effectLst/>
                          <a:latin typeface="Times New Roman" panose="02020603050405020304" pitchFamily="18" charset="0"/>
                          <a:cs typeface="B Nazanin" panose="00000400000000000000" pitchFamily="2" charset="-78"/>
                        </a:rPr>
                        <a:t>M06-L/def2-SVP</a:t>
                      </a:r>
                      <a:r>
                        <a:rPr lang="fa-IR" sz="1600" b="1" dirty="0" smtClean="0">
                          <a:solidFill>
                            <a:schemeClr val="bg1"/>
                          </a:solidFill>
                          <a:effectLst/>
                          <a:latin typeface="Times New Roman" panose="02020603050405020304" pitchFamily="18" charset="0"/>
                          <a:cs typeface="B Nazanin" panose="00000400000000000000" pitchFamily="2" charset="-78"/>
                        </a:rPr>
                        <a:t>.</a:t>
                      </a:r>
                      <a:r>
                        <a:rPr lang="fa-IR" sz="1600" b="1" baseline="0" dirty="0" smtClean="0">
                          <a:solidFill>
                            <a:schemeClr val="bg1"/>
                          </a:solidFill>
                          <a:effectLst/>
                          <a:latin typeface="Times New Roman" panose="02020603050405020304" pitchFamily="18" charset="0"/>
                          <a:cs typeface="B Nazanin" panose="00000400000000000000" pitchFamily="2" charset="-78"/>
                        </a:rPr>
                        <a:t> </a:t>
                      </a:r>
                      <a:endParaRPr lang="en-US" sz="1600" b="1" dirty="0" smtClean="0">
                        <a:solidFill>
                          <a:schemeClr val="bg1"/>
                        </a:solidFill>
                        <a:effectLst/>
                        <a:latin typeface="Times New Roman" panose="02020603050405020304" pitchFamily="18"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694689">
                <a:tc>
                  <a:txBody>
                    <a:bodyPr/>
                    <a:lstStyle>
                      <a:lvl1pPr marL="0" algn="l" defTabSz="914400" rtl="0" eaLnBrk="1" latinLnBrk="0" hangingPunct="1">
                        <a:defRPr sz="1800" b="1" kern="1200">
                          <a:solidFill>
                            <a:schemeClr val="tx1"/>
                          </a:solidFill>
                          <a:latin typeface="Tw Cen MT" panose="020B0602020104020603"/>
                        </a:defRPr>
                      </a:lvl1pPr>
                      <a:lvl2pPr marL="457200" algn="l" defTabSz="914400" rtl="0" eaLnBrk="1" latinLnBrk="0" hangingPunct="1">
                        <a:defRPr sz="1800" b="1" kern="1200">
                          <a:solidFill>
                            <a:schemeClr val="tx1"/>
                          </a:solidFill>
                          <a:latin typeface="Tw Cen MT" panose="020B0602020104020603"/>
                        </a:defRPr>
                      </a:lvl2pPr>
                      <a:lvl3pPr marL="914400" algn="l" defTabSz="914400" rtl="0" eaLnBrk="1" latinLnBrk="0" hangingPunct="1">
                        <a:defRPr sz="1800" b="1" kern="1200">
                          <a:solidFill>
                            <a:schemeClr val="tx1"/>
                          </a:solidFill>
                          <a:latin typeface="Tw Cen MT" panose="020B0602020104020603"/>
                        </a:defRPr>
                      </a:lvl3pPr>
                      <a:lvl4pPr marL="1371600" algn="l" defTabSz="914400" rtl="0" eaLnBrk="1" latinLnBrk="0" hangingPunct="1">
                        <a:defRPr sz="1800" b="1" kern="1200">
                          <a:solidFill>
                            <a:schemeClr val="tx1"/>
                          </a:solidFill>
                          <a:latin typeface="Tw Cen MT" panose="020B0602020104020603"/>
                        </a:defRPr>
                      </a:lvl4pPr>
                      <a:lvl5pPr marL="1828800" algn="l" defTabSz="914400" rtl="0" eaLnBrk="1" latinLnBrk="0" hangingPunct="1">
                        <a:defRPr sz="1800" b="1" kern="1200">
                          <a:solidFill>
                            <a:schemeClr val="tx1"/>
                          </a:solidFill>
                          <a:latin typeface="Tw Cen MT" panose="020B0602020104020603"/>
                        </a:defRPr>
                      </a:lvl5pPr>
                      <a:lvl6pPr marL="2286000" algn="l" defTabSz="914400" rtl="0" eaLnBrk="1" latinLnBrk="0" hangingPunct="1">
                        <a:defRPr sz="1800" b="1" kern="1200">
                          <a:solidFill>
                            <a:schemeClr val="tx1"/>
                          </a:solidFill>
                          <a:latin typeface="Tw Cen MT" panose="020B0602020104020603"/>
                        </a:defRPr>
                      </a:lvl6pPr>
                      <a:lvl7pPr marL="2743200" algn="l" defTabSz="914400" rtl="0" eaLnBrk="1" latinLnBrk="0" hangingPunct="1">
                        <a:defRPr sz="1800" b="1" kern="1200">
                          <a:solidFill>
                            <a:schemeClr val="tx1"/>
                          </a:solidFill>
                          <a:latin typeface="Tw Cen MT" panose="020B0602020104020603"/>
                        </a:defRPr>
                      </a:lvl7pPr>
                      <a:lvl8pPr marL="3200400" algn="l" defTabSz="914400" rtl="0" eaLnBrk="1" latinLnBrk="0" hangingPunct="1">
                        <a:defRPr sz="1800" b="1" kern="1200">
                          <a:solidFill>
                            <a:schemeClr val="tx1"/>
                          </a:solidFill>
                          <a:latin typeface="Tw Cen MT" panose="020B0602020104020603"/>
                        </a:defRPr>
                      </a:lvl8pPr>
                      <a:lvl9pPr marL="3657600" algn="l" defTabSz="914400" rtl="0" eaLnBrk="1" latinLnBrk="0" hangingPunct="1">
                        <a:defRPr sz="1800" b="1" kern="1200">
                          <a:solidFill>
                            <a:schemeClr val="tx1"/>
                          </a:solidFill>
                          <a:latin typeface="Tw Cen MT" panose="020B0602020104020603"/>
                        </a:defRPr>
                      </a:lvl9pPr>
                    </a:lstStyle>
                    <a:p>
                      <a:pPr marL="0" marR="0" algn="l" rtl="0">
                        <a:lnSpc>
                          <a:spcPct val="200000"/>
                        </a:lnSpc>
                        <a:spcBef>
                          <a:spcPts val="0"/>
                        </a:spcBef>
                        <a:spcAft>
                          <a:spcPts val="0"/>
                        </a:spcAft>
                      </a:pPr>
                      <a:r>
                        <a:rPr lang="en-US" sz="1600" dirty="0" smtClean="0">
                          <a:solidFill>
                            <a:schemeClr val="bg1"/>
                          </a:solidFill>
                          <a:effectLst/>
                          <a:latin typeface="Times New Roman" panose="02020603050405020304" pitchFamily="18" charset="0"/>
                          <a:cs typeface="Times New Roman" panose="02020603050405020304" pitchFamily="18" charset="0"/>
                        </a:rPr>
                        <a:t>Complexes</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2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rtl="0">
                        <a:spcBef>
                          <a:spcPts val="0"/>
                        </a:spcBef>
                        <a:spcAft>
                          <a:spcPts val="0"/>
                        </a:spcAft>
                      </a:pPr>
                      <a:r>
                        <a:rPr lang="en-US" sz="1600" kern="1200" dirty="0">
                          <a:solidFill>
                            <a:schemeClr val="bg1"/>
                          </a:solidFill>
                          <a:effectLst/>
                          <a:latin typeface="Times New Roman" panose="02020603050405020304" pitchFamily="18" charset="0"/>
                          <a:cs typeface="Times New Roman" panose="02020603050405020304" pitchFamily="18" charset="0"/>
                        </a:rPr>
                        <a:t>unit  1</a:t>
                      </a:r>
                      <a:endParaRPr lang="en-US" sz="1600" dirty="0">
                        <a:solidFill>
                          <a:schemeClr val="bg1"/>
                        </a:solidFill>
                        <a:effectLst/>
                        <a:latin typeface="Times New Roman" panose="02020603050405020304" pitchFamily="18" charset="0"/>
                        <a:cs typeface="Times New Roman" panose="02020603050405020304" pitchFamily="18" charset="0"/>
                      </a:endParaRPr>
                    </a:p>
                    <a:p>
                      <a:pPr marL="0" marR="0" algn="ctr" rtl="0">
                        <a:lnSpc>
                          <a:spcPct val="150000"/>
                        </a:lnSpc>
                        <a:spcBef>
                          <a:spcPts val="0"/>
                        </a:spcBef>
                        <a:spcAft>
                          <a:spcPts val="0"/>
                        </a:spcAft>
                      </a:pPr>
                      <a:r>
                        <a:rPr lang="en-US" sz="1600" kern="1200" baseline="0" dirty="0" err="1" smtClean="0">
                          <a:solidFill>
                            <a:schemeClr val="bg1"/>
                          </a:solidFill>
                          <a:effectLst/>
                          <a:latin typeface="Times New Roman" panose="02020603050405020304" pitchFamily="18" charset="0"/>
                          <a:cs typeface="Times New Roman" panose="02020603050405020304" pitchFamily="18" charset="0"/>
                        </a:rPr>
                        <a:t>Allyl</a:t>
                      </a:r>
                      <a:r>
                        <a:rPr lang="en-US" sz="1600" kern="1200" baseline="30000" dirty="0" smtClean="0">
                          <a:solidFill>
                            <a:schemeClr val="bg1"/>
                          </a:solidFill>
                          <a:effectLst/>
                          <a:latin typeface="Times New Roman" panose="02020603050405020304" pitchFamily="18" charset="0"/>
                          <a:cs typeface="Times New Roman" panose="02020603050405020304" pitchFamily="18" charset="0"/>
                        </a:rPr>
                        <a:t>-</a:t>
                      </a:r>
                      <a:endParaRPr lang="en-US" sz="1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2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rtl="0">
                        <a:spcBef>
                          <a:spcPts val="0"/>
                        </a:spcBef>
                        <a:spcAft>
                          <a:spcPts val="0"/>
                        </a:spcAft>
                      </a:pPr>
                      <a:r>
                        <a:rPr lang="en-US" sz="1600" kern="1200" dirty="0">
                          <a:solidFill>
                            <a:schemeClr val="bg1"/>
                          </a:solidFill>
                          <a:effectLst/>
                          <a:latin typeface="Times New Roman" panose="02020603050405020304" pitchFamily="18" charset="0"/>
                          <a:cs typeface="Times New Roman" panose="02020603050405020304" pitchFamily="18" charset="0"/>
                        </a:rPr>
                        <a:t>unit  </a:t>
                      </a:r>
                      <a:r>
                        <a:rPr lang="en-US" sz="1600" kern="1200" dirty="0" smtClean="0">
                          <a:solidFill>
                            <a:schemeClr val="bg1"/>
                          </a:solidFill>
                          <a:effectLst/>
                          <a:latin typeface="Times New Roman" panose="02020603050405020304" pitchFamily="18" charset="0"/>
                          <a:cs typeface="Times New Roman" panose="02020603050405020304" pitchFamily="18" charset="0"/>
                        </a:rPr>
                        <a:t>2</a:t>
                      </a:r>
                    </a:p>
                    <a:p>
                      <a:pPr marL="0" marR="0" algn="ctr" rtl="0">
                        <a:lnSpc>
                          <a:spcPct val="150000"/>
                        </a:lnSpc>
                        <a:spcBef>
                          <a:spcPts val="0"/>
                        </a:spcBef>
                        <a:spcAft>
                          <a:spcPts val="0"/>
                        </a:spcAft>
                      </a:pPr>
                      <a:r>
                        <a:rPr lang="en-US" sz="1600" dirty="0" smtClean="0">
                          <a:solidFill>
                            <a:schemeClr val="bg1"/>
                          </a:solidFill>
                          <a:effectLst/>
                          <a:latin typeface="Times New Roman" panose="02020603050405020304" pitchFamily="18" charset="0"/>
                          <a:cs typeface="Times New Roman" panose="02020603050405020304" pitchFamily="18" charset="0"/>
                        </a:rPr>
                        <a:t>M</a:t>
                      </a:r>
                      <a:r>
                        <a:rPr lang="en-US" sz="1600" kern="1200" baseline="30000" dirty="0" smtClean="0">
                          <a:solidFill>
                            <a:schemeClr val="bg1"/>
                          </a:solidFill>
                          <a:effectLst/>
                          <a:latin typeface="Times New Roman" panose="02020603050405020304" pitchFamily="18" charset="0"/>
                          <a:cs typeface="Times New Roman" panose="02020603050405020304" pitchFamily="18" charset="0"/>
                        </a:rPr>
                        <a:t>2+</a:t>
                      </a:r>
                      <a:endParaRPr lang="en-US" sz="1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2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rtl="0">
                        <a:spcBef>
                          <a:spcPts val="0"/>
                        </a:spcBef>
                        <a:spcAft>
                          <a:spcPts val="0"/>
                        </a:spcAft>
                      </a:pPr>
                      <a:r>
                        <a:rPr lang="en-US" sz="1600" kern="1200" dirty="0">
                          <a:solidFill>
                            <a:schemeClr val="bg1"/>
                          </a:solidFill>
                          <a:effectLst/>
                          <a:latin typeface="Times New Roman" panose="02020603050405020304" pitchFamily="18" charset="0"/>
                          <a:cs typeface="Times New Roman" panose="02020603050405020304" pitchFamily="18" charset="0"/>
                        </a:rPr>
                        <a:t>unit  3</a:t>
                      </a:r>
                      <a:endParaRPr lang="en-US" sz="1600" dirty="0">
                        <a:solidFill>
                          <a:schemeClr val="bg1"/>
                        </a:solidFill>
                        <a:effectLst/>
                        <a:latin typeface="Times New Roman" panose="02020603050405020304" pitchFamily="18" charset="0"/>
                        <a:cs typeface="Times New Roman" panose="02020603050405020304" pitchFamily="18" charset="0"/>
                      </a:endParaRPr>
                    </a:p>
                    <a:p>
                      <a:pPr marL="0" marR="0" algn="ctr" rtl="0">
                        <a:lnSpc>
                          <a:spcPct val="150000"/>
                        </a:lnSpc>
                        <a:spcBef>
                          <a:spcPts val="0"/>
                        </a:spcBef>
                        <a:spcAft>
                          <a:spcPts val="0"/>
                        </a:spcAft>
                      </a:pPr>
                      <a:r>
                        <a:rPr lang="en-US" sz="1600" dirty="0" smtClean="0">
                          <a:solidFill>
                            <a:schemeClr val="bg1"/>
                          </a:solidFill>
                          <a:effectLst/>
                          <a:latin typeface="Times New Roman" panose="02020603050405020304" pitchFamily="18" charset="0"/>
                          <a:cs typeface="Times New Roman" panose="02020603050405020304" pitchFamily="18" charset="0"/>
                        </a:rPr>
                        <a:t>C</a:t>
                      </a:r>
                      <a:r>
                        <a:rPr lang="en-US" sz="1600" baseline="-25000" dirty="0" smtClean="0">
                          <a:solidFill>
                            <a:schemeClr val="bg1"/>
                          </a:solidFill>
                          <a:effectLst/>
                          <a:latin typeface="Times New Roman" panose="02020603050405020304" pitchFamily="18" charset="0"/>
                          <a:cs typeface="Times New Roman" panose="02020603050405020304" pitchFamily="18" charset="0"/>
                        </a:rPr>
                        <a:t>60</a:t>
                      </a:r>
                      <a:r>
                        <a:rPr lang="en-US" sz="1600" dirty="0" smtClean="0">
                          <a:solidFill>
                            <a:schemeClr val="bg1"/>
                          </a:solidFill>
                          <a:effectLst/>
                          <a:latin typeface="Times New Roman" panose="02020603050405020304" pitchFamily="18" charset="0"/>
                          <a:cs typeface="Times New Roman" panose="02020603050405020304" pitchFamily="18" charset="0"/>
                        </a:rPr>
                        <a:t>Me</a:t>
                      </a:r>
                      <a:r>
                        <a:rPr lang="en-US" sz="1600" baseline="-25000" dirty="0" smtClean="0">
                          <a:solidFill>
                            <a:schemeClr val="bg1"/>
                          </a:solidFill>
                          <a:effectLst/>
                          <a:latin typeface="Times New Roman" panose="02020603050405020304" pitchFamily="18" charset="0"/>
                          <a:cs typeface="Times New Roman" panose="02020603050405020304" pitchFamily="18" charset="0"/>
                        </a:rPr>
                        <a:t>5</a:t>
                      </a:r>
                      <a:r>
                        <a:rPr lang="en-US" sz="1600" kern="1200" baseline="30000" dirty="0" smtClean="0">
                          <a:solidFill>
                            <a:schemeClr val="bg1"/>
                          </a:solidFill>
                          <a:effectLst/>
                          <a:latin typeface="Times New Roman" panose="02020603050405020304" pitchFamily="18" charset="0"/>
                          <a:cs typeface="Times New Roman" panose="02020603050405020304" pitchFamily="18" charset="0"/>
                        </a:rPr>
                        <a:t>-</a:t>
                      </a:r>
                      <a:endParaRPr lang="en-US" sz="1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20000"/>
                      </a:schemeClr>
                    </a:solidFill>
                  </a:tcPr>
                </a:tc>
              </a:tr>
              <a:tr h="513466">
                <a:tc>
                  <a:txBody>
                    <a:bodyPr/>
                    <a:lstStyle>
                      <a:lvl1pPr marL="0" algn="l" defTabSz="914400" rtl="0" eaLnBrk="1" latinLnBrk="0" hangingPunct="1">
                        <a:defRPr sz="1800" b="1" kern="1200">
                          <a:solidFill>
                            <a:schemeClr val="tx1"/>
                          </a:solidFill>
                          <a:latin typeface="Tw Cen MT" panose="020B0602020104020603"/>
                        </a:defRPr>
                      </a:lvl1pPr>
                      <a:lvl2pPr marL="457200" algn="l" defTabSz="914400" rtl="0" eaLnBrk="1" latinLnBrk="0" hangingPunct="1">
                        <a:defRPr sz="1800" b="1" kern="1200">
                          <a:solidFill>
                            <a:schemeClr val="tx1"/>
                          </a:solidFill>
                          <a:latin typeface="Tw Cen MT" panose="020B0602020104020603"/>
                        </a:defRPr>
                      </a:lvl2pPr>
                      <a:lvl3pPr marL="914400" algn="l" defTabSz="914400" rtl="0" eaLnBrk="1" latinLnBrk="0" hangingPunct="1">
                        <a:defRPr sz="1800" b="1" kern="1200">
                          <a:solidFill>
                            <a:schemeClr val="tx1"/>
                          </a:solidFill>
                          <a:latin typeface="Tw Cen MT" panose="020B0602020104020603"/>
                        </a:defRPr>
                      </a:lvl3pPr>
                      <a:lvl4pPr marL="1371600" algn="l" defTabSz="914400" rtl="0" eaLnBrk="1" latinLnBrk="0" hangingPunct="1">
                        <a:defRPr sz="1800" b="1" kern="1200">
                          <a:solidFill>
                            <a:schemeClr val="tx1"/>
                          </a:solidFill>
                          <a:latin typeface="Tw Cen MT" panose="020B0602020104020603"/>
                        </a:defRPr>
                      </a:lvl4pPr>
                      <a:lvl5pPr marL="1828800" algn="l" defTabSz="914400" rtl="0" eaLnBrk="1" latinLnBrk="0" hangingPunct="1">
                        <a:defRPr sz="1800" b="1" kern="1200">
                          <a:solidFill>
                            <a:schemeClr val="tx1"/>
                          </a:solidFill>
                          <a:latin typeface="Tw Cen MT" panose="020B0602020104020603"/>
                        </a:defRPr>
                      </a:lvl5pPr>
                      <a:lvl6pPr marL="2286000" algn="l" defTabSz="914400" rtl="0" eaLnBrk="1" latinLnBrk="0" hangingPunct="1">
                        <a:defRPr sz="1800" b="1" kern="1200">
                          <a:solidFill>
                            <a:schemeClr val="tx1"/>
                          </a:solidFill>
                          <a:latin typeface="Tw Cen MT" panose="020B0602020104020603"/>
                        </a:defRPr>
                      </a:lvl6pPr>
                      <a:lvl7pPr marL="2743200" algn="l" defTabSz="914400" rtl="0" eaLnBrk="1" latinLnBrk="0" hangingPunct="1">
                        <a:defRPr sz="1800" b="1" kern="1200">
                          <a:solidFill>
                            <a:schemeClr val="tx1"/>
                          </a:solidFill>
                          <a:latin typeface="Tw Cen MT" panose="020B0602020104020603"/>
                        </a:defRPr>
                      </a:lvl7pPr>
                      <a:lvl8pPr marL="3200400" algn="l" defTabSz="914400" rtl="0" eaLnBrk="1" latinLnBrk="0" hangingPunct="1">
                        <a:defRPr sz="1800" b="1" kern="1200">
                          <a:solidFill>
                            <a:schemeClr val="tx1"/>
                          </a:solidFill>
                          <a:latin typeface="Tw Cen MT" panose="020B0602020104020603"/>
                        </a:defRPr>
                      </a:lvl8pPr>
                      <a:lvl9pPr marL="3657600" algn="l" defTabSz="914400" rtl="0" eaLnBrk="1" latinLnBrk="0" hangingPunct="1">
                        <a:defRPr sz="1800" b="1" kern="1200">
                          <a:solidFill>
                            <a:schemeClr val="tx1"/>
                          </a:solidFill>
                          <a:latin typeface="Tw Cen MT" panose="020B0602020104020603"/>
                        </a:defRPr>
                      </a:lvl9pPr>
                    </a:lstStyle>
                    <a:p>
                      <a:pPr marL="0" marR="0" algn="l" rtl="0">
                        <a:lnSpc>
                          <a:spcPct val="150000"/>
                        </a:lnSpc>
                        <a:spcBef>
                          <a:spcPts val="600"/>
                        </a:spcBef>
                        <a:spcAft>
                          <a:spcPts val="600"/>
                        </a:spcAft>
                      </a:pPr>
                      <a:r>
                        <a:rPr lang="en-US" sz="1600" dirty="0">
                          <a:solidFill>
                            <a:schemeClr val="bg1"/>
                          </a:solidFill>
                          <a:effectLst/>
                          <a:latin typeface="Times New Roman" panose="02020603050405020304" pitchFamily="18" charset="0"/>
                          <a:cs typeface="Times New Roman" panose="02020603050405020304" pitchFamily="18" charset="0"/>
                        </a:rPr>
                        <a:t>[Ni(</a:t>
                      </a:r>
                      <a:r>
                        <a:rPr lang="en-US" sz="1600" dirty="0" err="1">
                          <a:solidFill>
                            <a:schemeClr val="bg1"/>
                          </a:solidFill>
                          <a:effectLst/>
                          <a:latin typeface="Times New Roman" panose="02020603050405020304" pitchFamily="18" charset="0"/>
                          <a:cs typeface="Times New Roman" panose="02020603050405020304" pitchFamily="18" charset="0"/>
                        </a:rPr>
                        <a:t>Allyl</a:t>
                      </a:r>
                      <a:r>
                        <a:rPr lang="en-US" sz="1600" dirty="0">
                          <a:solidFill>
                            <a:schemeClr val="bg1"/>
                          </a:solidFill>
                          <a:effectLst/>
                          <a:latin typeface="Times New Roman" panose="02020603050405020304" pitchFamily="18" charset="0"/>
                          <a:cs typeface="Times New Roman" panose="02020603050405020304" pitchFamily="18" charset="0"/>
                        </a:rPr>
                        <a:t>)(C</a:t>
                      </a:r>
                      <a:r>
                        <a:rPr lang="en-US" sz="1600" baseline="-25000" dirty="0">
                          <a:solidFill>
                            <a:schemeClr val="bg1"/>
                          </a:solidFill>
                          <a:effectLst/>
                          <a:latin typeface="Times New Roman" panose="02020603050405020304" pitchFamily="18" charset="0"/>
                          <a:cs typeface="Times New Roman" panose="02020603050405020304" pitchFamily="18" charset="0"/>
                        </a:rPr>
                        <a:t>60</a:t>
                      </a:r>
                      <a:r>
                        <a:rPr lang="en-US" sz="1600" dirty="0">
                          <a:solidFill>
                            <a:schemeClr val="bg1"/>
                          </a:solidFill>
                          <a:effectLst/>
                          <a:latin typeface="Times New Roman" panose="02020603050405020304" pitchFamily="18" charset="0"/>
                          <a:cs typeface="Times New Roman" panose="02020603050405020304" pitchFamily="18" charset="0"/>
                        </a:rPr>
                        <a:t>Me</a:t>
                      </a:r>
                      <a:r>
                        <a:rPr lang="en-US" sz="1600" baseline="-25000" dirty="0">
                          <a:solidFill>
                            <a:schemeClr val="bg1"/>
                          </a:solidFill>
                          <a:effectLst/>
                          <a:latin typeface="Times New Roman" panose="02020603050405020304" pitchFamily="18" charset="0"/>
                          <a:cs typeface="Times New Roman" panose="02020603050405020304" pitchFamily="18" charset="0"/>
                        </a:rPr>
                        <a:t>5</a:t>
                      </a:r>
                      <a:r>
                        <a:rPr lang="en-US" sz="1600" dirty="0">
                          <a:solidFill>
                            <a:schemeClr val="bg1"/>
                          </a:solidFill>
                          <a:effectLst/>
                          <a:latin typeface="Times New Roman" panose="02020603050405020304" pitchFamily="18" charset="0"/>
                          <a:cs typeface="Times New Roman" panose="02020603050405020304" pitchFamily="18" charset="0"/>
                        </a:rPr>
                        <a:t>)]</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rtl="0">
                        <a:lnSpc>
                          <a:spcPct val="150000"/>
                        </a:lnSpc>
                        <a:spcBef>
                          <a:spcPts val="600"/>
                        </a:spcBef>
                        <a:spcAft>
                          <a:spcPts val="600"/>
                        </a:spcAft>
                      </a:pPr>
                      <a:r>
                        <a:rPr lang="en-US" sz="16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-0.122</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rtl="0">
                        <a:lnSpc>
                          <a:spcPct val="150000"/>
                        </a:lnSpc>
                        <a:spcBef>
                          <a:spcPts val="600"/>
                        </a:spcBef>
                        <a:spcAft>
                          <a:spcPts val="600"/>
                        </a:spcAft>
                      </a:pPr>
                      <a:r>
                        <a:rPr lang="en-US" sz="16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0.462</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rtl="0">
                        <a:lnSpc>
                          <a:spcPct val="150000"/>
                        </a:lnSpc>
                        <a:spcBef>
                          <a:spcPts val="600"/>
                        </a:spcBef>
                        <a:spcAft>
                          <a:spcPts val="600"/>
                        </a:spcAft>
                      </a:pPr>
                      <a:r>
                        <a:rPr lang="en-US" sz="16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-0.340</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468160">
                <a:tc>
                  <a:txBody>
                    <a:bodyPr/>
                    <a:lstStyle>
                      <a:lvl1pPr marL="0" algn="l" defTabSz="914400" rtl="0" eaLnBrk="1" latinLnBrk="0" hangingPunct="1">
                        <a:defRPr sz="1800" b="1" kern="1200">
                          <a:solidFill>
                            <a:schemeClr val="tx1"/>
                          </a:solidFill>
                          <a:latin typeface="Tw Cen MT" panose="020B0602020104020603"/>
                        </a:defRPr>
                      </a:lvl1pPr>
                      <a:lvl2pPr marL="457200" algn="l" defTabSz="914400" rtl="0" eaLnBrk="1" latinLnBrk="0" hangingPunct="1">
                        <a:defRPr sz="1800" b="1" kern="1200">
                          <a:solidFill>
                            <a:schemeClr val="tx1"/>
                          </a:solidFill>
                          <a:latin typeface="Tw Cen MT" panose="020B0602020104020603"/>
                        </a:defRPr>
                      </a:lvl2pPr>
                      <a:lvl3pPr marL="914400" algn="l" defTabSz="914400" rtl="0" eaLnBrk="1" latinLnBrk="0" hangingPunct="1">
                        <a:defRPr sz="1800" b="1" kern="1200">
                          <a:solidFill>
                            <a:schemeClr val="tx1"/>
                          </a:solidFill>
                          <a:latin typeface="Tw Cen MT" panose="020B0602020104020603"/>
                        </a:defRPr>
                      </a:lvl3pPr>
                      <a:lvl4pPr marL="1371600" algn="l" defTabSz="914400" rtl="0" eaLnBrk="1" latinLnBrk="0" hangingPunct="1">
                        <a:defRPr sz="1800" b="1" kern="1200">
                          <a:solidFill>
                            <a:schemeClr val="tx1"/>
                          </a:solidFill>
                          <a:latin typeface="Tw Cen MT" panose="020B0602020104020603"/>
                        </a:defRPr>
                      </a:lvl4pPr>
                      <a:lvl5pPr marL="1828800" algn="l" defTabSz="914400" rtl="0" eaLnBrk="1" latinLnBrk="0" hangingPunct="1">
                        <a:defRPr sz="1800" b="1" kern="1200">
                          <a:solidFill>
                            <a:schemeClr val="tx1"/>
                          </a:solidFill>
                          <a:latin typeface="Tw Cen MT" panose="020B0602020104020603"/>
                        </a:defRPr>
                      </a:lvl5pPr>
                      <a:lvl6pPr marL="2286000" algn="l" defTabSz="914400" rtl="0" eaLnBrk="1" latinLnBrk="0" hangingPunct="1">
                        <a:defRPr sz="1800" b="1" kern="1200">
                          <a:solidFill>
                            <a:schemeClr val="tx1"/>
                          </a:solidFill>
                          <a:latin typeface="Tw Cen MT" panose="020B0602020104020603"/>
                        </a:defRPr>
                      </a:lvl6pPr>
                      <a:lvl7pPr marL="2743200" algn="l" defTabSz="914400" rtl="0" eaLnBrk="1" latinLnBrk="0" hangingPunct="1">
                        <a:defRPr sz="1800" b="1" kern="1200">
                          <a:solidFill>
                            <a:schemeClr val="tx1"/>
                          </a:solidFill>
                          <a:latin typeface="Tw Cen MT" panose="020B0602020104020603"/>
                        </a:defRPr>
                      </a:lvl7pPr>
                      <a:lvl8pPr marL="3200400" algn="l" defTabSz="914400" rtl="0" eaLnBrk="1" latinLnBrk="0" hangingPunct="1">
                        <a:defRPr sz="1800" b="1" kern="1200">
                          <a:solidFill>
                            <a:schemeClr val="tx1"/>
                          </a:solidFill>
                          <a:latin typeface="Tw Cen MT" panose="020B0602020104020603"/>
                        </a:defRPr>
                      </a:lvl8pPr>
                      <a:lvl9pPr marL="3657600" algn="l" defTabSz="914400" rtl="0" eaLnBrk="1" latinLnBrk="0" hangingPunct="1">
                        <a:defRPr sz="1800" b="1" kern="1200">
                          <a:solidFill>
                            <a:schemeClr val="tx1"/>
                          </a:solidFill>
                          <a:latin typeface="Tw Cen MT" panose="020B0602020104020603"/>
                        </a:defRPr>
                      </a:lvl9pPr>
                    </a:lstStyle>
                    <a:p>
                      <a:pPr marL="0" marR="0" algn="l" rtl="0">
                        <a:lnSpc>
                          <a:spcPct val="150000"/>
                        </a:lnSpc>
                        <a:spcBef>
                          <a:spcPts val="600"/>
                        </a:spcBef>
                        <a:spcAft>
                          <a:spcPts val="600"/>
                        </a:spcAft>
                      </a:pPr>
                      <a:r>
                        <a:rPr lang="en-US" sz="1600" dirty="0">
                          <a:solidFill>
                            <a:schemeClr val="bg1"/>
                          </a:solidFill>
                          <a:effectLst/>
                          <a:latin typeface="Times New Roman" panose="02020603050405020304" pitchFamily="18" charset="0"/>
                          <a:cs typeface="Times New Roman" panose="02020603050405020304" pitchFamily="18" charset="0"/>
                        </a:rPr>
                        <a:t>[</a:t>
                      </a:r>
                      <a:r>
                        <a:rPr lang="en-US" sz="1600" dirty="0" err="1">
                          <a:solidFill>
                            <a:schemeClr val="bg1"/>
                          </a:solidFill>
                          <a:effectLst/>
                          <a:latin typeface="Times New Roman" panose="02020603050405020304" pitchFamily="18" charset="0"/>
                          <a:cs typeface="Times New Roman" panose="02020603050405020304" pitchFamily="18" charset="0"/>
                        </a:rPr>
                        <a:t>Pd</a:t>
                      </a:r>
                      <a:r>
                        <a:rPr lang="en-US" sz="1600" dirty="0">
                          <a:solidFill>
                            <a:schemeClr val="bg1"/>
                          </a:solidFill>
                          <a:effectLst/>
                          <a:latin typeface="Times New Roman" panose="02020603050405020304" pitchFamily="18" charset="0"/>
                          <a:cs typeface="Times New Roman" panose="02020603050405020304" pitchFamily="18" charset="0"/>
                        </a:rPr>
                        <a:t>(</a:t>
                      </a:r>
                      <a:r>
                        <a:rPr lang="en-US" sz="1600" dirty="0" err="1">
                          <a:solidFill>
                            <a:schemeClr val="bg1"/>
                          </a:solidFill>
                          <a:effectLst/>
                          <a:latin typeface="Times New Roman" panose="02020603050405020304" pitchFamily="18" charset="0"/>
                          <a:cs typeface="Times New Roman" panose="02020603050405020304" pitchFamily="18" charset="0"/>
                        </a:rPr>
                        <a:t>Allyl</a:t>
                      </a:r>
                      <a:r>
                        <a:rPr lang="en-US" sz="1600" dirty="0">
                          <a:solidFill>
                            <a:schemeClr val="bg1"/>
                          </a:solidFill>
                          <a:effectLst/>
                          <a:latin typeface="Times New Roman" panose="02020603050405020304" pitchFamily="18" charset="0"/>
                          <a:cs typeface="Times New Roman" panose="02020603050405020304" pitchFamily="18" charset="0"/>
                        </a:rPr>
                        <a:t>)(C</a:t>
                      </a:r>
                      <a:r>
                        <a:rPr lang="en-US" sz="1600" baseline="-25000" dirty="0">
                          <a:solidFill>
                            <a:schemeClr val="bg1"/>
                          </a:solidFill>
                          <a:effectLst/>
                          <a:latin typeface="Times New Roman" panose="02020603050405020304" pitchFamily="18" charset="0"/>
                          <a:cs typeface="Times New Roman" panose="02020603050405020304" pitchFamily="18" charset="0"/>
                        </a:rPr>
                        <a:t>60</a:t>
                      </a:r>
                      <a:r>
                        <a:rPr lang="en-US" sz="1600" dirty="0">
                          <a:solidFill>
                            <a:schemeClr val="bg1"/>
                          </a:solidFill>
                          <a:effectLst/>
                          <a:latin typeface="Times New Roman" panose="02020603050405020304" pitchFamily="18" charset="0"/>
                          <a:cs typeface="Times New Roman" panose="02020603050405020304" pitchFamily="18" charset="0"/>
                        </a:rPr>
                        <a:t>Me</a:t>
                      </a:r>
                      <a:r>
                        <a:rPr lang="en-US" sz="1600" baseline="-25000" dirty="0">
                          <a:solidFill>
                            <a:schemeClr val="bg1"/>
                          </a:solidFill>
                          <a:effectLst/>
                          <a:latin typeface="Times New Roman" panose="02020603050405020304" pitchFamily="18" charset="0"/>
                          <a:cs typeface="Times New Roman" panose="02020603050405020304" pitchFamily="18" charset="0"/>
                        </a:rPr>
                        <a:t>5</a:t>
                      </a:r>
                      <a:r>
                        <a:rPr lang="en-US" sz="1600" dirty="0">
                          <a:solidFill>
                            <a:schemeClr val="bg1"/>
                          </a:solidFill>
                          <a:effectLst/>
                          <a:latin typeface="Times New Roman" panose="02020603050405020304" pitchFamily="18" charset="0"/>
                          <a:cs typeface="Times New Roman" panose="02020603050405020304" pitchFamily="18" charset="0"/>
                        </a:rPr>
                        <a:t>)]</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2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rtl="0">
                        <a:lnSpc>
                          <a:spcPct val="150000"/>
                        </a:lnSpc>
                        <a:spcBef>
                          <a:spcPts val="600"/>
                        </a:spcBef>
                        <a:spcAft>
                          <a:spcPts val="600"/>
                        </a:spcAft>
                      </a:pPr>
                      <a:r>
                        <a:rPr lang="en-US" sz="1600" kern="12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-0.107</a:t>
                      </a:r>
                      <a:endParaRPr lang="en-US" sz="1600"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2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rtl="0">
                        <a:lnSpc>
                          <a:spcPct val="150000"/>
                        </a:lnSpc>
                        <a:spcBef>
                          <a:spcPts val="600"/>
                        </a:spcBef>
                        <a:spcAft>
                          <a:spcPts val="600"/>
                        </a:spcAft>
                      </a:pPr>
                      <a:r>
                        <a:rPr lang="en-US" sz="1600" kern="12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0.498</a:t>
                      </a:r>
                      <a:endParaRPr lang="en-US" sz="1600"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2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rtl="0">
                        <a:lnSpc>
                          <a:spcPct val="150000"/>
                        </a:lnSpc>
                        <a:spcBef>
                          <a:spcPts val="600"/>
                        </a:spcBef>
                        <a:spcAft>
                          <a:spcPts val="600"/>
                        </a:spcAft>
                      </a:pPr>
                      <a:r>
                        <a:rPr lang="en-US" sz="1600" kern="12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-0.391</a:t>
                      </a:r>
                      <a:endParaRPr lang="en-US" sz="1600"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20000"/>
                      </a:schemeClr>
                    </a:solidFill>
                  </a:tcPr>
                </a:tc>
              </a:tr>
              <a:tr h="437956">
                <a:tc>
                  <a:txBody>
                    <a:bodyPr/>
                    <a:lstStyle>
                      <a:lvl1pPr marL="0" algn="l" defTabSz="914400" rtl="0" eaLnBrk="1" latinLnBrk="0" hangingPunct="1">
                        <a:defRPr sz="1800" b="1" kern="1200">
                          <a:solidFill>
                            <a:schemeClr val="tx1"/>
                          </a:solidFill>
                          <a:latin typeface="Tw Cen MT" panose="020B0602020104020603"/>
                        </a:defRPr>
                      </a:lvl1pPr>
                      <a:lvl2pPr marL="457200" algn="l" defTabSz="914400" rtl="0" eaLnBrk="1" latinLnBrk="0" hangingPunct="1">
                        <a:defRPr sz="1800" b="1" kern="1200">
                          <a:solidFill>
                            <a:schemeClr val="tx1"/>
                          </a:solidFill>
                          <a:latin typeface="Tw Cen MT" panose="020B0602020104020603"/>
                        </a:defRPr>
                      </a:lvl2pPr>
                      <a:lvl3pPr marL="914400" algn="l" defTabSz="914400" rtl="0" eaLnBrk="1" latinLnBrk="0" hangingPunct="1">
                        <a:defRPr sz="1800" b="1" kern="1200">
                          <a:solidFill>
                            <a:schemeClr val="tx1"/>
                          </a:solidFill>
                          <a:latin typeface="Tw Cen MT" panose="020B0602020104020603"/>
                        </a:defRPr>
                      </a:lvl3pPr>
                      <a:lvl4pPr marL="1371600" algn="l" defTabSz="914400" rtl="0" eaLnBrk="1" latinLnBrk="0" hangingPunct="1">
                        <a:defRPr sz="1800" b="1" kern="1200">
                          <a:solidFill>
                            <a:schemeClr val="tx1"/>
                          </a:solidFill>
                          <a:latin typeface="Tw Cen MT" panose="020B0602020104020603"/>
                        </a:defRPr>
                      </a:lvl4pPr>
                      <a:lvl5pPr marL="1828800" algn="l" defTabSz="914400" rtl="0" eaLnBrk="1" latinLnBrk="0" hangingPunct="1">
                        <a:defRPr sz="1800" b="1" kern="1200">
                          <a:solidFill>
                            <a:schemeClr val="tx1"/>
                          </a:solidFill>
                          <a:latin typeface="Tw Cen MT" panose="020B0602020104020603"/>
                        </a:defRPr>
                      </a:lvl5pPr>
                      <a:lvl6pPr marL="2286000" algn="l" defTabSz="914400" rtl="0" eaLnBrk="1" latinLnBrk="0" hangingPunct="1">
                        <a:defRPr sz="1800" b="1" kern="1200">
                          <a:solidFill>
                            <a:schemeClr val="tx1"/>
                          </a:solidFill>
                          <a:latin typeface="Tw Cen MT" panose="020B0602020104020603"/>
                        </a:defRPr>
                      </a:lvl6pPr>
                      <a:lvl7pPr marL="2743200" algn="l" defTabSz="914400" rtl="0" eaLnBrk="1" latinLnBrk="0" hangingPunct="1">
                        <a:defRPr sz="1800" b="1" kern="1200">
                          <a:solidFill>
                            <a:schemeClr val="tx1"/>
                          </a:solidFill>
                          <a:latin typeface="Tw Cen MT" panose="020B0602020104020603"/>
                        </a:defRPr>
                      </a:lvl7pPr>
                      <a:lvl8pPr marL="3200400" algn="l" defTabSz="914400" rtl="0" eaLnBrk="1" latinLnBrk="0" hangingPunct="1">
                        <a:defRPr sz="1800" b="1" kern="1200">
                          <a:solidFill>
                            <a:schemeClr val="tx1"/>
                          </a:solidFill>
                          <a:latin typeface="Tw Cen MT" panose="020B0602020104020603"/>
                        </a:defRPr>
                      </a:lvl8pPr>
                      <a:lvl9pPr marL="3657600" algn="l" defTabSz="914400" rtl="0" eaLnBrk="1" latinLnBrk="0" hangingPunct="1">
                        <a:defRPr sz="1800" b="1" kern="1200">
                          <a:solidFill>
                            <a:schemeClr val="tx1"/>
                          </a:solidFill>
                          <a:latin typeface="Tw Cen MT" panose="020B0602020104020603"/>
                        </a:defRPr>
                      </a:lvl9pPr>
                    </a:lstStyle>
                    <a:p>
                      <a:pPr marL="0" marR="0" algn="l" rtl="0">
                        <a:lnSpc>
                          <a:spcPct val="150000"/>
                        </a:lnSpc>
                        <a:spcBef>
                          <a:spcPts val="600"/>
                        </a:spcBef>
                        <a:spcAft>
                          <a:spcPts val="600"/>
                        </a:spcAft>
                      </a:pPr>
                      <a:r>
                        <a:rPr lang="en-US" sz="1600" dirty="0">
                          <a:solidFill>
                            <a:schemeClr val="bg1"/>
                          </a:solidFill>
                          <a:effectLst/>
                          <a:latin typeface="Times New Roman" panose="02020603050405020304" pitchFamily="18" charset="0"/>
                          <a:cs typeface="Times New Roman" panose="02020603050405020304" pitchFamily="18" charset="0"/>
                        </a:rPr>
                        <a:t>[Pt(</a:t>
                      </a:r>
                      <a:r>
                        <a:rPr lang="en-US" sz="1600" dirty="0" err="1">
                          <a:solidFill>
                            <a:schemeClr val="bg1"/>
                          </a:solidFill>
                          <a:effectLst/>
                          <a:latin typeface="Times New Roman" panose="02020603050405020304" pitchFamily="18" charset="0"/>
                          <a:cs typeface="Times New Roman" panose="02020603050405020304" pitchFamily="18" charset="0"/>
                        </a:rPr>
                        <a:t>Allyl</a:t>
                      </a:r>
                      <a:r>
                        <a:rPr lang="en-US" sz="1600" dirty="0">
                          <a:solidFill>
                            <a:schemeClr val="bg1"/>
                          </a:solidFill>
                          <a:effectLst/>
                          <a:latin typeface="Times New Roman" panose="02020603050405020304" pitchFamily="18" charset="0"/>
                          <a:cs typeface="Times New Roman" panose="02020603050405020304" pitchFamily="18" charset="0"/>
                        </a:rPr>
                        <a:t>)(C</a:t>
                      </a:r>
                      <a:r>
                        <a:rPr lang="en-US" sz="1600" baseline="-25000" dirty="0">
                          <a:solidFill>
                            <a:schemeClr val="bg1"/>
                          </a:solidFill>
                          <a:effectLst/>
                          <a:latin typeface="Times New Roman" panose="02020603050405020304" pitchFamily="18" charset="0"/>
                          <a:cs typeface="Times New Roman" panose="02020603050405020304" pitchFamily="18" charset="0"/>
                        </a:rPr>
                        <a:t>60</a:t>
                      </a:r>
                      <a:r>
                        <a:rPr lang="en-US" sz="1600" dirty="0">
                          <a:solidFill>
                            <a:schemeClr val="bg1"/>
                          </a:solidFill>
                          <a:effectLst/>
                          <a:latin typeface="Times New Roman" panose="02020603050405020304" pitchFamily="18" charset="0"/>
                          <a:cs typeface="Times New Roman" panose="02020603050405020304" pitchFamily="18" charset="0"/>
                        </a:rPr>
                        <a:t>Me</a:t>
                      </a:r>
                      <a:r>
                        <a:rPr lang="en-US" sz="1600" baseline="-25000" dirty="0">
                          <a:solidFill>
                            <a:schemeClr val="bg1"/>
                          </a:solidFill>
                          <a:effectLst/>
                          <a:latin typeface="Times New Roman" panose="02020603050405020304" pitchFamily="18" charset="0"/>
                          <a:cs typeface="Times New Roman" panose="02020603050405020304" pitchFamily="18" charset="0"/>
                        </a:rPr>
                        <a:t>5</a:t>
                      </a:r>
                      <a:r>
                        <a:rPr lang="en-US" sz="1600" dirty="0">
                          <a:solidFill>
                            <a:schemeClr val="bg1"/>
                          </a:solidFill>
                          <a:effectLst/>
                          <a:latin typeface="Times New Roman" panose="02020603050405020304" pitchFamily="18" charset="0"/>
                          <a:cs typeface="Times New Roman" panose="02020603050405020304" pitchFamily="18" charset="0"/>
                        </a:rPr>
                        <a:t>)]</a:t>
                      </a:r>
                      <a:endParaRPr lang="en-US"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defTabSz="914400" rtl="0" eaLnBrk="1" latinLnBrk="0" hangingPunct="1">
                        <a:lnSpc>
                          <a:spcPct val="150000"/>
                        </a:lnSpc>
                        <a:spcBef>
                          <a:spcPts val="600"/>
                        </a:spcBef>
                        <a:spcAft>
                          <a:spcPts val="600"/>
                        </a:spcAft>
                      </a:pPr>
                      <a:r>
                        <a:rPr lang="en-US" sz="1600" kern="12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-0.119</a:t>
                      </a:r>
                      <a:endParaRPr lang="en-US" sz="1600"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defTabSz="914400" rtl="0" eaLnBrk="1" latinLnBrk="0" hangingPunct="1">
                        <a:lnSpc>
                          <a:spcPct val="150000"/>
                        </a:lnSpc>
                        <a:spcBef>
                          <a:spcPts val="600"/>
                        </a:spcBef>
                        <a:spcAft>
                          <a:spcPts val="600"/>
                        </a:spcAft>
                      </a:pPr>
                      <a:r>
                        <a:rPr lang="en-US" sz="1600" kern="12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0.487</a:t>
                      </a:r>
                      <a:endParaRPr lang="en-US" sz="1600"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lvl1pPr marL="0" algn="l" defTabSz="914400" rtl="0" eaLnBrk="1" latinLnBrk="0" hangingPunct="1">
                        <a:defRPr sz="1800" kern="1200">
                          <a:solidFill>
                            <a:schemeClr val="tx1"/>
                          </a:solidFill>
                          <a:latin typeface="Tw Cen MT" panose="020B0602020104020603"/>
                        </a:defRPr>
                      </a:lvl1pPr>
                      <a:lvl2pPr marL="457200" algn="l" defTabSz="914400" rtl="0" eaLnBrk="1" latinLnBrk="0" hangingPunct="1">
                        <a:defRPr sz="1800" kern="1200">
                          <a:solidFill>
                            <a:schemeClr val="tx1"/>
                          </a:solidFill>
                          <a:latin typeface="Tw Cen MT" panose="020B0602020104020603"/>
                        </a:defRPr>
                      </a:lvl2pPr>
                      <a:lvl3pPr marL="914400" algn="l" defTabSz="914400" rtl="0" eaLnBrk="1" latinLnBrk="0" hangingPunct="1">
                        <a:defRPr sz="1800" kern="1200">
                          <a:solidFill>
                            <a:schemeClr val="tx1"/>
                          </a:solidFill>
                          <a:latin typeface="Tw Cen MT" panose="020B0602020104020603"/>
                        </a:defRPr>
                      </a:lvl3pPr>
                      <a:lvl4pPr marL="1371600" algn="l" defTabSz="914400" rtl="0" eaLnBrk="1" latinLnBrk="0" hangingPunct="1">
                        <a:defRPr sz="1800" kern="1200">
                          <a:solidFill>
                            <a:schemeClr val="tx1"/>
                          </a:solidFill>
                          <a:latin typeface="Tw Cen MT" panose="020B0602020104020603"/>
                        </a:defRPr>
                      </a:lvl4pPr>
                      <a:lvl5pPr marL="1828800" algn="l" defTabSz="914400" rtl="0" eaLnBrk="1" latinLnBrk="0" hangingPunct="1">
                        <a:defRPr sz="1800" kern="1200">
                          <a:solidFill>
                            <a:schemeClr val="tx1"/>
                          </a:solidFill>
                          <a:latin typeface="Tw Cen MT" panose="020B0602020104020603"/>
                        </a:defRPr>
                      </a:lvl5pPr>
                      <a:lvl6pPr marL="2286000" algn="l" defTabSz="914400" rtl="0" eaLnBrk="1" latinLnBrk="0" hangingPunct="1">
                        <a:defRPr sz="1800" kern="1200">
                          <a:solidFill>
                            <a:schemeClr val="tx1"/>
                          </a:solidFill>
                          <a:latin typeface="Tw Cen MT" panose="020B0602020104020603"/>
                        </a:defRPr>
                      </a:lvl6pPr>
                      <a:lvl7pPr marL="2743200" algn="l" defTabSz="914400" rtl="0" eaLnBrk="1" latinLnBrk="0" hangingPunct="1">
                        <a:defRPr sz="1800" kern="1200">
                          <a:solidFill>
                            <a:schemeClr val="tx1"/>
                          </a:solidFill>
                          <a:latin typeface="Tw Cen MT" panose="020B0602020104020603"/>
                        </a:defRPr>
                      </a:lvl7pPr>
                      <a:lvl8pPr marL="3200400" algn="l" defTabSz="914400" rtl="0" eaLnBrk="1" latinLnBrk="0" hangingPunct="1">
                        <a:defRPr sz="1800" kern="1200">
                          <a:solidFill>
                            <a:schemeClr val="tx1"/>
                          </a:solidFill>
                          <a:latin typeface="Tw Cen MT" panose="020B0602020104020603"/>
                        </a:defRPr>
                      </a:lvl8pPr>
                      <a:lvl9pPr marL="3657600" algn="l" defTabSz="914400" rtl="0" eaLnBrk="1" latinLnBrk="0" hangingPunct="1">
                        <a:defRPr sz="1800" kern="1200">
                          <a:solidFill>
                            <a:schemeClr val="tx1"/>
                          </a:solidFill>
                          <a:latin typeface="Tw Cen MT" panose="020B0602020104020603"/>
                        </a:defRPr>
                      </a:lvl9pPr>
                    </a:lstStyle>
                    <a:p>
                      <a:pPr marL="0" marR="0" algn="ctr" defTabSz="914400" rtl="0" eaLnBrk="1" latinLnBrk="0" hangingPunct="1">
                        <a:lnSpc>
                          <a:spcPct val="150000"/>
                        </a:lnSpc>
                        <a:spcBef>
                          <a:spcPts val="600"/>
                        </a:spcBef>
                        <a:spcAft>
                          <a:spcPts val="600"/>
                        </a:spcAft>
                      </a:pPr>
                      <a:r>
                        <a:rPr lang="en-US" sz="1600" kern="12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-0.368</a:t>
                      </a:r>
                      <a:endParaRPr lang="en-US" sz="1600"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Tree>
    <p:extLst>
      <p:ext uri="{BB962C8B-B14F-4D97-AF65-F5344CB8AC3E}">
        <p14:creationId xmlns="" xmlns:p14="http://schemas.microsoft.com/office/powerpoint/2010/main" val="2238838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9551" t="33282" r="14677" b="13904"/>
          <a:stretch/>
        </p:blipFill>
        <p:spPr>
          <a:xfrm>
            <a:off x="198783" y="1855304"/>
            <a:ext cx="6255026" cy="2823934"/>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53008" y="4688175"/>
            <a:ext cx="6567413" cy="2169825"/>
          </a:xfrm>
          <a:prstGeom prst="rect">
            <a:avLst/>
          </a:prstGeom>
        </p:spPr>
        <p:txBody>
          <a:bodyPr wrap="square">
            <a:spAutoFit/>
          </a:bodyPr>
          <a:lstStyle/>
          <a:p>
            <a:pPr algn="just" rtl="1">
              <a:lnSpc>
                <a:spcPct val="150000"/>
              </a:lnSpc>
            </a:pPr>
            <a:r>
              <a:rPr lang="ar-SA" b="1" dirty="0">
                <a:latin typeface="Times New Roman" panose="02020603050405020304" pitchFamily="18" charset="0"/>
                <a:ea typeface="Calibri" panose="020F0502020204030204" pitchFamily="34" charset="0"/>
                <a:cs typeface="B Nazanin" panose="00000400000000000000" pitchFamily="2" charset="-78"/>
              </a:rPr>
              <a:t>چگالی­های تغییر شکل مرتبط با سه نمونه­ی اول برهمکنش اوربیتالی مهم برای </a:t>
            </a:r>
            <a:r>
              <a:rPr lang="ar-SA" b="1" dirty="0" smtClean="0">
                <a:latin typeface="Times New Roman" panose="02020603050405020304" pitchFamily="18" charset="0"/>
                <a:ea typeface="Calibri" panose="020F0502020204030204" pitchFamily="34" charset="0"/>
                <a:cs typeface="B Nazanin" panose="00000400000000000000" pitchFamily="2" charset="-78"/>
              </a:rPr>
              <a:t>کمپلکس­ </a:t>
            </a:r>
            <a:r>
              <a:rPr lang="ar-SA" b="1" dirty="0">
                <a:latin typeface="Times New Roman" panose="02020603050405020304" pitchFamily="18" charset="0"/>
                <a:ea typeface="Calibri" panose="020F0502020204030204" pitchFamily="34" charset="0"/>
                <a:cs typeface="B Nazanin" panose="00000400000000000000" pitchFamily="2" charset="-78"/>
              </a:rPr>
              <a:t>فلزی </a:t>
            </a:r>
            <a:r>
              <a:rPr lang="en-US" b="1" dirty="0" smtClean="0">
                <a:latin typeface="Andalus" panose="02020603050405020304" pitchFamily="18" charset="-78"/>
                <a:cs typeface="B Nazanin" panose="00000400000000000000" pitchFamily="2" charset="-78"/>
              </a:rPr>
              <a:t>[Pt(C</a:t>
            </a:r>
            <a:r>
              <a:rPr lang="en-US" b="1" baseline="-25000" dirty="0" smtClean="0">
                <a:latin typeface="Andalus" panose="02020603050405020304" pitchFamily="18" charset="-78"/>
                <a:cs typeface="B Nazanin" panose="00000400000000000000" pitchFamily="2" charset="-78"/>
              </a:rPr>
              <a:t>60</a:t>
            </a:r>
            <a:r>
              <a:rPr lang="en-US" b="1" dirty="0" smtClean="0">
                <a:latin typeface="Andalus" panose="02020603050405020304" pitchFamily="18" charset="-78"/>
                <a:cs typeface="B Nazanin" panose="00000400000000000000" pitchFamily="2" charset="-78"/>
              </a:rPr>
              <a:t>Me</a:t>
            </a:r>
            <a:r>
              <a:rPr lang="en-US" b="1" baseline="-25000" dirty="0" smtClean="0">
                <a:latin typeface="Andalus" panose="02020603050405020304" pitchFamily="18" charset="-78"/>
                <a:cs typeface="B Nazanin" panose="00000400000000000000" pitchFamily="2" charset="-78"/>
              </a:rPr>
              <a:t>5</a:t>
            </a:r>
            <a:r>
              <a:rPr lang="en-US" b="1" dirty="0">
                <a:latin typeface="Andalus" panose="02020603050405020304" pitchFamily="18" charset="-78"/>
                <a:cs typeface="B Nazanin" panose="00000400000000000000" pitchFamily="2" charset="-78"/>
              </a:rPr>
              <a:t>)(</a:t>
            </a:r>
            <a:r>
              <a:rPr lang="en-US" b="1" dirty="0" err="1">
                <a:latin typeface="Andalus" panose="02020603050405020304" pitchFamily="18" charset="-78"/>
                <a:cs typeface="B Nazanin" panose="00000400000000000000" pitchFamily="2" charset="-78"/>
              </a:rPr>
              <a:t>Cp</a:t>
            </a:r>
            <a:r>
              <a:rPr lang="en-US" b="1" dirty="0">
                <a:latin typeface="Andalus" panose="02020603050405020304" pitchFamily="18" charset="-78"/>
                <a:cs typeface="B Nazanin" panose="00000400000000000000" pitchFamily="2" charset="-78"/>
              </a:rPr>
              <a:t>)] </a:t>
            </a:r>
            <a:r>
              <a:rPr lang="fa-IR" b="1" dirty="0" smtClean="0">
                <a:latin typeface="Andalus" panose="02020603050405020304" pitchFamily="18" charset="-78"/>
                <a:cs typeface="B Nazanin" panose="00000400000000000000" pitchFamily="2" charset="-78"/>
              </a:rPr>
              <a:t> در سطح تئوری </a:t>
            </a:r>
            <a:r>
              <a:rPr lang="en-US" b="1" dirty="0" smtClean="0">
                <a:latin typeface="Andalus" panose="02020603050405020304" pitchFamily="18" charset="-78"/>
                <a:cs typeface="B Nazanin" panose="00000400000000000000" pitchFamily="2" charset="-78"/>
              </a:rPr>
              <a:t>BP86-D/TZ2P</a:t>
            </a:r>
            <a:r>
              <a:rPr lang="fa-IR" b="1" dirty="0" smtClean="0">
                <a:latin typeface="Andalus" panose="02020603050405020304" pitchFamily="18" charset="-78"/>
                <a:cs typeface="B Nazanin" panose="00000400000000000000" pitchFamily="2" charset="-78"/>
              </a:rPr>
              <a:t> در حالت </a:t>
            </a:r>
            <a:r>
              <a:rPr lang="en-US" b="1" dirty="0" smtClean="0">
                <a:latin typeface="Andalus" panose="02020603050405020304" pitchFamily="18" charset="-78"/>
                <a:cs typeface="B Nazanin" panose="00000400000000000000" pitchFamily="2" charset="-78"/>
              </a:rPr>
              <a:t>AB-C</a:t>
            </a:r>
            <a:r>
              <a:rPr lang="fa-IR" b="1" dirty="0" smtClean="0">
                <a:latin typeface="Andalus" panose="02020603050405020304" pitchFamily="18" charset="-78"/>
                <a:cs typeface="B Nazanin" panose="00000400000000000000" pitchFamily="2" charset="-78"/>
              </a:rPr>
              <a:t>.</a:t>
            </a:r>
          </a:p>
          <a:p>
            <a:pPr algn="just" rtl="1">
              <a:lnSpc>
                <a:spcPct val="150000"/>
              </a:lnSpc>
            </a:pPr>
            <a:r>
              <a:rPr lang="fa-IR" b="1" dirty="0">
                <a:cs typeface="B Nazanin" panose="00000400000000000000" pitchFamily="2" charset="-78"/>
              </a:rPr>
              <a:t>(</a:t>
            </a:r>
            <a:r>
              <a:rPr lang="ar-SA" b="1" dirty="0">
                <a:cs typeface="B Nazanin" panose="00000400000000000000" pitchFamily="2" charset="-78"/>
              </a:rPr>
              <a:t>جهت جریان الکترون در شکل­ها از فضاهای با رنگ قرمز به سمت آبی مشخص شده است)</a:t>
            </a:r>
            <a:endParaRPr lang="en-US" b="1" dirty="0">
              <a:cs typeface="B Nazanin" panose="00000400000000000000" pitchFamily="2" charset="-78"/>
            </a:endParaRPr>
          </a:p>
        </p:txBody>
      </p:sp>
      <p:graphicFrame>
        <p:nvGraphicFramePr>
          <p:cNvPr id="4" name="Chart 3"/>
          <p:cNvGraphicFramePr>
            <a:graphicFrameLocks/>
          </p:cNvGraphicFramePr>
          <p:nvPr>
            <p:extLst>
              <p:ext uri="{D42A27DB-BD31-4B8C-83A1-F6EECF244321}">
                <p14:modId xmlns="" xmlns:p14="http://schemas.microsoft.com/office/powerpoint/2010/main" val="3011220791"/>
              </p:ext>
            </p:extLst>
          </p:nvPr>
        </p:nvGraphicFramePr>
        <p:xfrm>
          <a:off x="6724997" y="174313"/>
          <a:ext cx="5373758" cy="293181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7076661" y="3216825"/>
            <a:ext cx="4943061" cy="1338828"/>
          </a:xfrm>
          <a:prstGeom prst="rect">
            <a:avLst/>
          </a:prstGeom>
        </p:spPr>
        <p:txBody>
          <a:bodyPr wrap="square">
            <a:spAutoFit/>
          </a:bodyPr>
          <a:lstStyle/>
          <a:p>
            <a:pPr algn="just" rtl="1">
              <a:lnSpc>
                <a:spcPct val="150000"/>
              </a:lnSpc>
            </a:pPr>
            <a:r>
              <a:rPr lang="fa-IR" b="1" dirty="0" smtClean="0">
                <a:latin typeface="Times New Roman" panose="02020603050405020304" pitchFamily="18" charset="0"/>
                <a:ea typeface="Calibri" panose="020F0502020204030204" pitchFamily="34" charset="0"/>
                <a:cs typeface="B Nazanin" panose="00000400000000000000" pitchFamily="2" charset="-78"/>
              </a:rPr>
              <a:t>نمودار 1. روند </a:t>
            </a:r>
            <a:r>
              <a:rPr lang="fa-IR" b="1" dirty="0">
                <a:latin typeface="Times New Roman" panose="02020603050405020304" pitchFamily="18" charset="0"/>
                <a:ea typeface="Calibri" panose="020F0502020204030204" pitchFamily="34" charset="0"/>
                <a:cs typeface="B Nazanin" panose="00000400000000000000" pitchFamily="2" charset="-78"/>
              </a:rPr>
              <a:t>تغييرات </a:t>
            </a:r>
            <a:r>
              <a:rPr lang="fa-IR" b="1" dirty="0" smtClean="0">
                <a:latin typeface="Times New Roman" panose="02020603050405020304" pitchFamily="18" charset="0"/>
                <a:ea typeface="Calibri" panose="020F0502020204030204" pitchFamily="34" charset="0"/>
                <a:cs typeface="B Nazanin" panose="00000400000000000000" pitchFamily="2" charset="-78"/>
              </a:rPr>
              <a:t>ترم های </a:t>
            </a:r>
            <a:r>
              <a:rPr lang="en-US" b="1" dirty="0" err="1" smtClean="0">
                <a:latin typeface="Times New Roman" panose="02020603050405020304" pitchFamily="18" charset="0"/>
                <a:cs typeface="B Nazanin" panose="00000400000000000000" pitchFamily="2" charset="-78"/>
              </a:rPr>
              <a:t>ΔE</a:t>
            </a:r>
            <a:r>
              <a:rPr lang="en-US" b="1" baseline="-25000" dirty="0" err="1" smtClean="0">
                <a:latin typeface="Times New Roman" panose="02020603050405020304" pitchFamily="18" charset="0"/>
                <a:cs typeface="B Nazanin" panose="00000400000000000000" pitchFamily="2" charset="-78"/>
              </a:rPr>
              <a:t>int</a:t>
            </a:r>
            <a:r>
              <a:rPr lang="fa-IR" b="1" dirty="0" smtClean="0">
                <a:latin typeface="Times New Roman" panose="02020603050405020304" pitchFamily="18" charset="0"/>
                <a:cs typeface="B Nazanin" panose="00000400000000000000" pitchFamily="2" charset="-78"/>
              </a:rPr>
              <a:t>، </a:t>
            </a:r>
            <a:r>
              <a:rPr lang="en-US" b="1" dirty="0" err="1" smtClean="0">
                <a:latin typeface="Times New Roman" panose="02020603050405020304" pitchFamily="18" charset="0"/>
                <a:cs typeface="B Nazanin" panose="00000400000000000000" pitchFamily="2" charset="-78"/>
              </a:rPr>
              <a:t>ΔE</a:t>
            </a:r>
            <a:r>
              <a:rPr lang="en-US" b="1" baseline="-25000" dirty="0" err="1" smtClean="0">
                <a:latin typeface="Times New Roman" panose="02020603050405020304" pitchFamily="18" charset="0"/>
                <a:cs typeface="B Nazanin" panose="00000400000000000000" pitchFamily="2" charset="-78"/>
              </a:rPr>
              <a:t>orb</a:t>
            </a:r>
            <a:r>
              <a:rPr lang="fa-IR" b="1" baseline="-25000" dirty="0">
                <a:latin typeface="Times New Roman" panose="02020603050405020304" pitchFamily="18" charset="0"/>
                <a:cs typeface="B Nazanin" panose="00000400000000000000" pitchFamily="2" charset="-78"/>
              </a:rPr>
              <a:t> </a:t>
            </a:r>
            <a:r>
              <a:rPr lang="fa-IR" b="1" dirty="0" smtClean="0">
                <a:latin typeface="Times New Roman" panose="02020603050405020304" pitchFamily="18" charset="0"/>
                <a:cs typeface="B Nazanin" panose="00000400000000000000" pitchFamily="2" charset="-78"/>
              </a:rPr>
              <a:t>و </a:t>
            </a:r>
            <a:r>
              <a:rPr lang="en-US" b="1" dirty="0" err="1">
                <a:latin typeface="Times New Roman" panose="02020603050405020304" pitchFamily="18" charset="0"/>
                <a:cs typeface="B Nazanin" panose="00000400000000000000" pitchFamily="2" charset="-78"/>
              </a:rPr>
              <a:t>ΔE</a:t>
            </a:r>
            <a:r>
              <a:rPr lang="en-US" b="1" baseline="-25000" dirty="0" err="1">
                <a:latin typeface="Times New Roman" panose="02020603050405020304" pitchFamily="18" charset="0"/>
                <a:cs typeface="B Nazanin" panose="00000400000000000000" pitchFamily="2" charset="-78"/>
              </a:rPr>
              <a:t>elstat</a:t>
            </a:r>
            <a:r>
              <a:rPr lang="fa-IR" b="1" dirty="0" smtClean="0">
                <a:latin typeface="Times New Roman" panose="02020603050405020304" pitchFamily="18" charset="0"/>
                <a:ea typeface="Calibri" panose="020F0502020204030204" pitchFamily="34" charset="0"/>
                <a:cs typeface="B Nazanin" panose="00000400000000000000" pitchFamily="2" charset="-78"/>
              </a:rPr>
              <a:t> براي </a:t>
            </a:r>
            <a:r>
              <a:rPr lang="fa-IR" b="1" dirty="0">
                <a:latin typeface="Times New Roman" panose="02020603050405020304" pitchFamily="18" charset="0"/>
                <a:ea typeface="Calibri" panose="020F0502020204030204" pitchFamily="34" charset="0"/>
                <a:cs typeface="B Nazanin" panose="00000400000000000000" pitchFamily="2" charset="-78"/>
              </a:rPr>
              <a:t>کمپلکس­هاي </a:t>
            </a:r>
            <a:r>
              <a:rPr lang="ar-SA" b="1" dirty="0">
                <a:latin typeface="Times New Roman" panose="02020603050405020304" pitchFamily="18" charset="0"/>
                <a:ea typeface="Calibri" panose="020F0502020204030204" pitchFamily="34" charset="0"/>
                <a:cs typeface="B Nazanin" panose="00000400000000000000" pitchFamily="2" charset="-78"/>
              </a:rPr>
              <a:t>فلزی </a:t>
            </a:r>
            <a:r>
              <a:rPr lang="en-US" b="1" dirty="0">
                <a:latin typeface="Times New Roman" panose="02020603050405020304" pitchFamily="18" charset="0"/>
                <a:cs typeface="B Nazanin" panose="00000400000000000000" pitchFamily="2" charset="-78"/>
              </a:rPr>
              <a:t>[M(C</a:t>
            </a:r>
            <a:r>
              <a:rPr lang="en-US" b="1" baseline="-25000" dirty="0">
                <a:latin typeface="Times New Roman" panose="02020603050405020304" pitchFamily="18" charset="0"/>
                <a:cs typeface="B Nazanin" panose="00000400000000000000" pitchFamily="2" charset="-78"/>
              </a:rPr>
              <a:t>60</a:t>
            </a:r>
            <a:r>
              <a:rPr lang="en-US" b="1" dirty="0">
                <a:latin typeface="Times New Roman" panose="02020603050405020304" pitchFamily="18" charset="0"/>
                <a:cs typeface="B Nazanin" panose="00000400000000000000" pitchFamily="2" charset="-78"/>
              </a:rPr>
              <a:t>Me</a:t>
            </a:r>
            <a:r>
              <a:rPr lang="en-US" b="1" baseline="-25000" dirty="0">
                <a:latin typeface="Times New Roman" panose="02020603050405020304" pitchFamily="18" charset="0"/>
                <a:cs typeface="B Nazanin" panose="00000400000000000000" pitchFamily="2" charset="-78"/>
              </a:rPr>
              <a:t>5</a:t>
            </a:r>
            <a:r>
              <a:rPr lang="en-US" b="1" dirty="0">
                <a:latin typeface="Times New Roman" panose="02020603050405020304" pitchFamily="18" charset="0"/>
                <a:cs typeface="B Nazanin" panose="00000400000000000000" pitchFamily="2" charset="-78"/>
              </a:rPr>
              <a:t>)(</a:t>
            </a:r>
            <a:r>
              <a:rPr lang="en-US" b="1" dirty="0" err="1">
                <a:latin typeface="Times New Roman" panose="02020603050405020304" pitchFamily="18" charset="0"/>
                <a:cs typeface="B Nazanin" panose="00000400000000000000" pitchFamily="2" charset="-78"/>
              </a:rPr>
              <a:t>Cp</a:t>
            </a:r>
            <a:r>
              <a:rPr lang="en-US" b="1" dirty="0">
                <a:latin typeface="Times New Roman" panose="02020603050405020304" pitchFamily="18" charset="0"/>
                <a:cs typeface="B Nazanin" panose="00000400000000000000" pitchFamily="2" charset="-78"/>
              </a:rPr>
              <a:t>)] </a:t>
            </a:r>
            <a:r>
              <a:rPr lang="fa-IR" b="1" dirty="0">
                <a:latin typeface="Times New Roman" panose="02020603050405020304" pitchFamily="18" charset="0"/>
                <a:cs typeface="B Nazanin" panose="00000400000000000000" pitchFamily="2" charset="-78"/>
              </a:rPr>
              <a:t> در سطح تئوری </a:t>
            </a:r>
            <a:r>
              <a:rPr lang="en-US" b="1" dirty="0">
                <a:latin typeface="Times New Roman" panose="02020603050405020304" pitchFamily="18" charset="0"/>
                <a:cs typeface="B Nazanin" panose="00000400000000000000" pitchFamily="2" charset="-78"/>
              </a:rPr>
              <a:t>BP86-D/TZ2P</a:t>
            </a:r>
            <a:r>
              <a:rPr lang="fa-IR" b="1" dirty="0">
                <a:latin typeface="Times New Roman" panose="02020603050405020304" pitchFamily="18" charset="0"/>
                <a:cs typeface="B Nazanin" panose="00000400000000000000" pitchFamily="2" charset="-78"/>
              </a:rPr>
              <a:t> در حالت </a:t>
            </a:r>
            <a:r>
              <a:rPr lang="en-US" b="1" dirty="0">
                <a:latin typeface="Times New Roman" panose="02020603050405020304" pitchFamily="18" charset="0"/>
                <a:cs typeface="B Nazanin" panose="00000400000000000000" pitchFamily="2" charset="-78"/>
              </a:rPr>
              <a:t>AB-C</a:t>
            </a:r>
            <a:r>
              <a:rPr lang="fa-IR" b="1" dirty="0">
                <a:latin typeface="Times New Roman" panose="02020603050405020304" pitchFamily="18" charset="0"/>
                <a:cs typeface="B Nazanin" panose="00000400000000000000" pitchFamily="2" charset="-78"/>
              </a:rPr>
              <a:t>.</a:t>
            </a:r>
          </a:p>
        </p:txBody>
      </p:sp>
    </p:spTree>
    <p:extLst>
      <p:ext uri="{BB962C8B-B14F-4D97-AF65-F5344CB8AC3E}">
        <p14:creationId xmlns="" xmlns:p14="http://schemas.microsoft.com/office/powerpoint/2010/main" val="3750723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lnSpc>
                <a:spcPct val="150000"/>
              </a:lnSpc>
              <a:buNone/>
            </a:pPr>
            <a:r>
              <a:rPr lang="fa-IR" sz="2000" dirty="0" smtClean="0">
                <a:cs typeface="B Nazanin" panose="00000400000000000000" pitchFamily="2" charset="-78"/>
              </a:rPr>
              <a:t>سه کمپلکس حاوی لیگاند فولرن و آلیل </a:t>
            </a:r>
            <a:r>
              <a:rPr lang="en-US" sz="2000" dirty="0">
                <a:cs typeface="B Nazanin" panose="00000400000000000000" pitchFamily="2" charset="-78"/>
              </a:rPr>
              <a:t>[M(</a:t>
            </a:r>
            <a:r>
              <a:rPr lang="en-US" sz="2000" i="1" dirty="0">
                <a:cs typeface="B Nazanin" panose="00000400000000000000" pitchFamily="2" charset="-78"/>
              </a:rPr>
              <a:t>η</a:t>
            </a:r>
            <a:r>
              <a:rPr lang="en-US" sz="2000" baseline="30000" dirty="0">
                <a:cs typeface="B Nazanin" panose="00000400000000000000" pitchFamily="2" charset="-78"/>
              </a:rPr>
              <a:t>5</a:t>
            </a:r>
            <a:r>
              <a:rPr lang="en-US" sz="2000" dirty="0">
                <a:cs typeface="B Nazanin" panose="00000400000000000000" pitchFamily="2" charset="-78"/>
              </a:rPr>
              <a:t>-C</a:t>
            </a:r>
            <a:r>
              <a:rPr lang="en-US" sz="2000" baseline="-25000" dirty="0">
                <a:cs typeface="B Nazanin" panose="00000400000000000000" pitchFamily="2" charset="-78"/>
              </a:rPr>
              <a:t>60</a:t>
            </a:r>
            <a:r>
              <a:rPr lang="en-US" sz="2000" dirty="0">
                <a:cs typeface="B Nazanin" panose="00000400000000000000" pitchFamily="2" charset="-78"/>
              </a:rPr>
              <a:t>Me</a:t>
            </a:r>
            <a:r>
              <a:rPr lang="en-US" sz="2000" baseline="-25000" dirty="0">
                <a:cs typeface="B Nazanin" panose="00000400000000000000" pitchFamily="2" charset="-78"/>
              </a:rPr>
              <a:t>5</a:t>
            </a:r>
            <a:r>
              <a:rPr lang="en-US" sz="2000" dirty="0">
                <a:cs typeface="B Nazanin" panose="00000400000000000000" pitchFamily="2" charset="-78"/>
              </a:rPr>
              <a:t>)(Allyl)]; (M=Ni</a:t>
            </a:r>
            <a:r>
              <a:rPr lang="en-US" sz="2000" baseline="30000" dirty="0">
                <a:cs typeface="B Nazanin" panose="00000400000000000000" pitchFamily="2" charset="-78"/>
              </a:rPr>
              <a:t>2+</a:t>
            </a:r>
            <a:r>
              <a:rPr lang="en-US" sz="2000" dirty="0">
                <a:cs typeface="B Nazanin" panose="00000400000000000000" pitchFamily="2" charset="-78"/>
              </a:rPr>
              <a:t>, Pd</a:t>
            </a:r>
            <a:r>
              <a:rPr lang="en-US" sz="2000" baseline="30000" dirty="0">
                <a:cs typeface="B Nazanin" panose="00000400000000000000" pitchFamily="2" charset="-78"/>
              </a:rPr>
              <a:t>2+</a:t>
            </a:r>
            <a:r>
              <a:rPr lang="en-US" sz="2000" dirty="0">
                <a:cs typeface="B Nazanin" panose="00000400000000000000" pitchFamily="2" charset="-78"/>
              </a:rPr>
              <a:t> and Pt</a:t>
            </a:r>
            <a:r>
              <a:rPr lang="en-US" sz="2000" baseline="30000" dirty="0">
                <a:cs typeface="B Nazanin" panose="00000400000000000000" pitchFamily="2" charset="-78"/>
              </a:rPr>
              <a:t>2+</a:t>
            </a:r>
            <a:r>
              <a:rPr lang="en-US" sz="2000" dirty="0">
                <a:cs typeface="B Nazanin" panose="00000400000000000000" pitchFamily="2" charset="-78"/>
              </a:rPr>
              <a:t>)</a:t>
            </a:r>
            <a:r>
              <a:rPr lang="fa-IR" sz="2000" dirty="0" smtClean="0">
                <a:cs typeface="B Nazanin" panose="00000400000000000000" pitchFamily="2" charset="-78"/>
              </a:rPr>
              <a:t> از نظر تئوری در سطح</a:t>
            </a:r>
            <a:br>
              <a:rPr lang="fa-IR" sz="2000" dirty="0" smtClean="0">
                <a:cs typeface="B Nazanin" panose="00000400000000000000" pitchFamily="2" charset="-78"/>
              </a:rPr>
            </a:br>
            <a:r>
              <a:rPr lang="fa-IR" sz="2000" dirty="0" smtClean="0">
                <a:cs typeface="B Nazanin" panose="00000400000000000000" pitchFamily="2" charset="-78"/>
              </a:rPr>
              <a:t> </a:t>
            </a:r>
            <a:r>
              <a:rPr lang="en-US" sz="2000" dirty="0" smtClean="0">
                <a:cs typeface="B Nazanin" panose="00000400000000000000" pitchFamily="2" charset="-78"/>
              </a:rPr>
              <a:t>M06L/def2-SVP</a:t>
            </a:r>
            <a:r>
              <a:rPr lang="fa-IR" sz="2000" dirty="0" smtClean="0">
                <a:cs typeface="B Nazanin" panose="00000400000000000000" pitchFamily="2" charset="-78"/>
              </a:rPr>
              <a:t> مورد بررسی قرار گرفتند و با استفاده از آنالیز </a:t>
            </a:r>
            <a:r>
              <a:rPr lang="en-US" sz="2000" dirty="0" smtClean="0">
                <a:cs typeface="B Nazanin" panose="00000400000000000000" pitchFamily="2" charset="-78"/>
              </a:rPr>
              <a:t>ADF</a:t>
            </a:r>
            <a:r>
              <a:rPr lang="fa-IR" sz="2000" dirty="0" smtClean="0">
                <a:cs typeface="B Nazanin" panose="00000400000000000000" pitchFamily="2" charset="-78"/>
              </a:rPr>
              <a:t> و </a:t>
            </a:r>
            <a:r>
              <a:rPr lang="en-US" sz="2000" dirty="0" smtClean="0">
                <a:cs typeface="B Nazanin" panose="00000400000000000000" pitchFamily="2" charset="-78"/>
              </a:rPr>
              <a:t>NBO</a:t>
            </a:r>
            <a:r>
              <a:rPr lang="fa-IR" sz="2000" dirty="0">
                <a:cs typeface="B Nazanin" panose="00000400000000000000" pitchFamily="2" charset="-78"/>
              </a:rPr>
              <a:t> </a:t>
            </a:r>
            <a:r>
              <a:rPr lang="fa-IR" sz="2000" dirty="0" smtClean="0">
                <a:cs typeface="B Nazanin" panose="00000400000000000000" pitchFamily="2" charset="-78"/>
              </a:rPr>
              <a:t>ساختار، </a:t>
            </a:r>
            <a:r>
              <a:rPr lang="fa-IR" sz="2000" dirty="0">
                <a:cs typeface="B Nazanin" panose="00000400000000000000" pitchFamily="2" charset="-78"/>
              </a:rPr>
              <a:t>قدرت و ماهیت پیوند و انتقال الکترونیکی </a:t>
            </a:r>
            <a:r>
              <a:rPr lang="fa-IR" sz="2000" dirty="0" smtClean="0">
                <a:cs typeface="B Nazanin" panose="00000400000000000000" pitchFamily="2" charset="-78"/>
              </a:rPr>
              <a:t>کمپلکس های فوق بررسی شد. </a:t>
            </a:r>
            <a:r>
              <a:rPr lang="fa-IR" sz="2000" dirty="0">
                <a:cs typeface="B Nazanin" panose="00000400000000000000" pitchFamily="2" charset="-78"/>
              </a:rPr>
              <a:t>ابتدا انرژی برهمکنش کل محاسبه شد و طبق </a:t>
            </a:r>
            <a:r>
              <a:rPr lang="fa-IR" sz="2000" dirty="0" smtClean="0">
                <a:cs typeface="B Nazanin" panose="00000400000000000000" pitchFamily="2" charset="-78"/>
              </a:rPr>
              <a:t>انتظار مقدار آن </a:t>
            </a:r>
            <a:r>
              <a:rPr lang="fa-IR" sz="2000" dirty="0">
                <a:cs typeface="B Nazanin" panose="00000400000000000000" pitchFamily="2" charset="-78"/>
              </a:rPr>
              <a:t>از کمپلکس نیکل به پلاتین افزایش </a:t>
            </a:r>
            <a:r>
              <a:rPr lang="fa-IR" sz="2000" dirty="0" smtClean="0">
                <a:cs typeface="B Nazanin" panose="00000400000000000000" pitchFamily="2" charset="-78"/>
              </a:rPr>
              <a:t>پیدا می کند. داده </a:t>
            </a:r>
            <a:r>
              <a:rPr lang="fa-IR" sz="2000" dirty="0">
                <a:cs typeface="B Nazanin" panose="00000400000000000000" pitchFamily="2" charset="-78"/>
              </a:rPr>
              <a:t>های حاصل به وضوح نشان داد که در همه </a:t>
            </a:r>
            <a:r>
              <a:rPr lang="fa-IR" sz="2000" dirty="0" smtClean="0">
                <a:cs typeface="B Nazanin" panose="00000400000000000000" pitchFamily="2" charset="-78"/>
              </a:rPr>
              <a:t>کمپلکس ها آنتی کوپریتیویتی قوی </a:t>
            </a:r>
            <a:r>
              <a:rPr lang="fa-IR" sz="2000" dirty="0">
                <a:cs typeface="B Nazanin" panose="00000400000000000000" pitchFamily="2" charset="-78"/>
              </a:rPr>
              <a:t>بین دو پیوند فلزی </a:t>
            </a:r>
            <a:r>
              <a:rPr lang="fa-IR" sz="2000" dirty="0" smtClean="0">
                <a:cs typeface="B Nazanin" panose="00000400000000000000" pitchFamily="2" charset="-78"/>
              </a:rPr>
              <a:t>وجود دارد. </a:t>
            </a:r>
          </a:p>
          <a:p>
            <a:pPr marL="0" indent="0" algn="just" rtl="1">
              <a:lnSpc>
                <a:spcPct val="150000"/>
              </a:lnSpc>
              <a:buNone/>
            </a:pPr>
            <a:r>
              <a:rPr lang="fa-IR" sz="2000" dirty="0">
                <a:cs typeface="B Nazanin" panose="00000400000000000000" pitchFamily="2" charset="-78"/>
              </a:rPr>
              <a:t>همچنین انرژی پایداری نیز در این کمپلکس ها محاسبه شد که همانند انرژی برهمکنش کل، مقدار آن از نیکل به پلاتین افزایش می یابد. </a:t>
            </a:r>
            <a:endParaRPr lang="fa-IR" sz="2000" dirty="0" smtClean="0">
              <a:cs typeface="B Nazanin" panose="00000400000000000000" pitchFamily="2" charset="-78"/>
            </a:endParaRPr>
          </a:p>
          <a:p>
            <a:pPr marL="0" indent="0" algn="just" rtl="1">
              <a:lnSpc>
                <a:spcPct val="150000"/>
              </a:lnSpc>
              <a:buNone/>
            </a:pPr>
            <a:r>
              <a:rPr lang="fa-IR" sz="2000" dirty="0" smtClean="0">
                <a:cs typeface="B Nazanin" panose="00000400000000000000" pitchFamily="2" charset="-78"/>
              </a:rPr>
              <a:t>با توجه به نتایج حاصل از محاسبات </a:t>
            </a:r>
            <a:r>
              <a:rPr lang="en-US" sz="2000" dirty="0" smtClean="0">
                <a:cs typeface="B Nazanin" panose="00000400000000000000" pitchFamily="2" charset="-78"/>
              </a:rPr>
              <a:t>NBO</a:t>
            </a:r>
            <a:r>
              <a:rPr lang="fa-IR" sz="2000" dirty="0" smtClean="0">
                <a:cs typeface="B Nazanin" panose="00000400000000000000" pitchFamily="2" charset="-78"/>
              </a:rPr>
              <a:t>، انتقال بار بزرگی را از لیگاند به فلز شاهد هستیم که مقدار این انتقال بار از لیگاند آلیلی به فلز نسبت به انتقال بار از لیگاند فولرن به فلز</a:t>
            </a:r>
            <a:r>
              <a:rPr lang="fa-IR" sz="2000" dirty="0">
                <a:cs typeface="B Nazanin" panose="00000400000000000000" pitchFamily="2" charset="-78"/>
              </a:rPr>
              <a:t> بیشتر </a:t>
            </a:r>
            <a:r>
              <a:rPr lang="fa-IR" sz="2000" dirty="0" smtClean="0">
                <a:cs typeface="B Nazanin" panose="00000400000000000000" pitchFamily="2" charset="-78"/>
              </a:rPr>
              <a:t>است. نتایج</a:t>
            </a:r>
            <a:r>
              <a:rPr lang="en-US" sz="2000" dirty="0" smtClean="0">
                <a:cs typeface="B Nazanin" panose="00000400000000000000" pitchFamily="2" charset="-78"/>
              </a:rPr>
              <a:t>EDA-NOCV </a:t>
            </a:r>
            <a:r>
              <a:rPr lang="fa-IR" sz="2000" dirty="0" smtClean="0">
                <a:cs typeface="B Nazanin" panose="00000400000000000000" pitchFamily="2" charset="-78"/>
              </a:rPr>
              <a:t> نشان </a:t>
            </a:r>
            <a:r>
              <a:rPr lang="fa-IR" sz="2000" dirty="0">
                <a:cs typeface="B Nazanin" panose="00000400000000000000" pitchFamily="2" charset="-78"/>
              </a:rPr>
              <a:t>داد که در </a:t>
            </a:r>
            <a:r>
              <a:rPr lang="fa-IR" sz="2000" dirty="0" smtClean="0">
                <a:cs typeface="B Nazanin" panose="00000400000000000000" pitchFamily="2" charset="-78"/>
              </a:rPr>
              <a:t>این کمپلکس ها، سهم برهمکنش الکترواستاتیک نسبت به اوربیتالی بیشتر است و مقدار برهمکنش دیسپرژن حدود پنج درصد است.</a:t>
            </a:r>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 xmlns:p14="http://schemas.microsoft.com/office/powerpoint/2010/main" val="2173579098"/>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0" y="1972643"/>
            <a:ext cx="11621386" cy="4785965"/>
          </a:xfrm>
        </p:spPr>
        <p:txBody>
          <a:bodyPr>
            <a:noAutofit/>
          </a:bodyPr>
          <a:lstStyle/>
          <a:p>
            <a:pPr algn="just"/>
            <a:r>
              <a:rPr lang="en-US" sz="1700" dirty="0" smtClean="0">
                <a:latin typeface="Times New Roman" panose="02020603050405020304" pitchFamily="18" charset="0"/>
                <a:cs typeface="Times New Roman" panose="02020603050405020304" pitchFamily="18" charset="0"/>
              </a:rPr>
              <a:t>[</a:t>
            </a:r>
            <a:r>
              <a:rPr lang="en-US" sz="1700" dirty="0">
                <a:latin typeface="Times New Roman" panose="02020603050405020304" pitchFamily="18" charset="0"/>
                <a:cs typeface="Times New Roman" panose="02020603050405020304" pitchFamily="18" charset="0"/>
              </a:rPr>
              <a:t>1] X. </a:t>
            </a:r>
            <a:r>
              <a:rPr lang="en-US" sz="1700" dirty="0" err="1">
                <a:latin typeface="Times New Roman" panose="02020603050405020304" pitchFamily="18" charset="0"/>
                <a:cs typeface="Times New Roman" panose="02020603050405020304" pitchFamily="18" charset="0"/>
              </a:rPr>
              <a:t>Qingshan</a:t>
            </a:r>
            <a:r>
              <a:rPr lang="en-US" sz="1700" dirty="0">
                <a:latin typeface="Times New Roman" panose="02020603050405020304" pitchFamily="18" charset="0"/>
                <a:cs typeface="Times New Roman" panose="02020603050405020304" pitchFamily="18" charset="0"/>
              </a:rPr>
              <a:t>, E. Perez-Cordero, and L. </a:t>
            </a:r>
            <a:r>
              <a:rPr lang="en-US" sz="1700" dirty="0" err="1">
                <a:latin typeface="Times New Roman" panose="02020603050405020304" pitchFamily="18" charset="0"/>
                <a:cs typeface="Times New Roman" panose="02020603050405020304" pitchFamily="18" charset="0"/>
              </a:rPr>
              <a:t>Echegoyen</a:t>
            </a:r>
            <a:r>
              <a:rPr lang="en-US" sz="1700" dirty="0">
                <a:latin typeface="Times New Roman" panose="02020603050405020304" pitchFamily="18" charset="0"/>
                <a:cs typeface="Times New Roman" panose="02020603050405020304" pitchFamily="18" charset="0"/>
              </a:rPr>
              <a:t>. </a:t>
            </a:r>
            <a:r>
              <a:rPr lang="en-US" sz="1700" i="1" dirty="0">
                <a:latin typeface="Times New Roman" panose="02020603050405020304" pitchFamily="18" charset="0"/>
                <a:cs typeface="Times New Roman" panose="02020603050405020304" pitchFamily="18" charset="0"/>
              </a:rPr>
              <a:t>Journal of the American Chemical Society,</a:t>
            </a:r>
            <a:r>
              <a:rPr lang="en-US" sz="1700" dirty="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1992,</a:t>
            </a:r>
            <a:r>
              <a:rPr lang="en-US" sz="1700" dirty="0">
                <a:latin typeface="Times New Roman" panose="02020603050405020304" pitchFamily="18" charset="0"/>
                <a:cs typeface="Times New Roman" panose="02020603050405020304" pitchFamily="18" charset="0"/>
              </a:rPr>
              <a:t> 114,  3978.</a:t>
            </a:r>
          </a:p>
          <a:p>
            <a:pPr algn="just"/>
            <a:r>
              <a:rPr lang="en-US" sz="1700" dirty="0">
                <a:latin typeface="Times New Roman" panose="02020603050405020304" pitchFamily="18" charset="0"/>
                <a:cs typeface="Times New Roman" panose="02020603050405020304" pitchFamily="18" charset="0"/>
              </a:rPr>
              <a:t>[2] D. M. </a:t>
            </a:r>
            <a:r>
              <a:rPr lang="en-US" sz="1700" dirty="0" err="1">
                <a:latin typeface="Times New Roman" panose="02020603050405020304" pitchFamily="18" charset="0"/>
                <a:cs typeface="Times New Roman" panose="02020603050405020304" pitchFamily="18" charset="0"/>
              </a:rPr>
              <a:t>Guldi</a:t>
            </a:r>
            <a:r>
              <a:rPr lang="en-US" sz="1700" dirty="0">
                <a:latin typeface="Times New Roman" panose="02020603050405020304" pitchFamily="18" charset="0"/>
                <a:cs typeface="Times New Roman" panose="02020603050405020304" pitchFamily="18" charset="0"/>
              </a:rPr>
              <a:t>, </a:t>
            </a:r>
            <a:r>
              <a:rPr lang="en-US" sz="1700" i="1" dirty="0">
                <a:latin typeface="Times New Roman" panose="02020603050405020304" pitchFamily="18" charset="0"/>
                <a:cs typeface="Times New Roman" panose="02020603050405020304" pitchFamily="18" charset="0"/>
              </a:rPr>
              <a:t>Chemical Communications,</a:t>
            </a:r>
            <a:r>
              <a:rPr lang="en-US" sz="1700" dirty="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2000</a:t>
            </a:r>
            <a:r>
              <a:rPr lang="en-US" sz="1700" dirty="0">
                <a:latin typeface="Times New Roman" panose="02020603050405020304" pitchFamily="18" charset="0"/>
                <a:cs typeface="Times New Roman" panose="02020603050405020304" pitchFamily="18" charset="0"/>
              </a:rPr>
              <a:t>, 5, 321.</a:t>
            </a:r>
          </a:p>
          <a:p>
            <a:pPr algn="just"/>
            <a:r>
              <a:rPr lang="en-US" sz="1700" dirty="0">
                <a:latin typeface="Times New Roman" panose="02020603050405020304" pitchFamily="18" charset="0"/>
                <a:cs typeface="Times New Roman" panose="02020603050405020304" pitchFamily="18" charset="0"/>
              </a:rPr>
              <a:t>[3] A. </a:t>
            </a:r>
            <a:r>
              <a:rPr lang="en-US" sz="1700" dirty="0" smtClean="0">
                <a:latin typeface="Times New Roman" panose="02020603050405020304" pitchFamily="18" charset="0"/>
                <a:cs typeface="Times New Roman" panose="02020603050405020304" pitchFamily="18" charset="0"/>
              </a:rPr>
              <a:t>L. </a:t>
            </a:r>
            <a:r>
              <a:rPr lang="en-US" sz="1700" dirty="0" err="1" smtClean="0">
                <a:latin typeface="Times New Roman" panose="02020603050405020304" pitchFamily="18" charset="0"/>
                <a:cs typeface="Times New Roman" panose="02020603050405020304" pitchFamily="18" charset="0"/>
              </a:rPr>
              <a:t>Chistyakov</a:t>
            </a:r>
            <a:r>
              <a:rPr lang="en-US" sz="1700" dirty="0" smtClean="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I. </a:t>
            </a:r>
            <a:r>
              <a:rPr lang="en-US" sz="1700" dirty="0" smtClean="0">
                <a:latin typeface="Times New Roman" panose="02020603050405020304" pitchFamily="18" charset="0"/>
                <a:cs typeface="Times New Roman" panose="02020603050405020304" pitchFamily="18" charset="0"/>
              </a:rPr>
              <a:t>V. </a:t>
            </a:r>
            <a:r>
              <a:rPr lang="en-US" sz="1700" dirty="0" err="1" smtClean="0">
                <a:latin typeface="Times New Roman" panose="02020603050405020304" pitchFamily="18" charset="0"/>
                <a:cs typeface="Times New Roman" panose="02020603050405020304" pitchFamily="18" charset="0"/>
              </a:rPr>
              <a:t>Stankevich</a:t>
            </a: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&amp; </a:t>
            </a:r>
            <a:r>
              <a:rPr lang="en-US" sz="1700" dirty="0">
                <a:latin typeface="Times New Roman" panose="02020603050405020304" pitchFamily="18" charset="0"/>
                <a:cs typeface="Times New Roman" panose="02020603050405020304" pitchFamily="18" charset="0"/>
              </a:rPr>
              <a:t>N. P. </a:t>
            </a:r>
            <a:r>
              <a:rPr lang="en-US" sz="1700" dirty="0" err="1" smtClean="0">
                <a:latin typeface="Times New Roman" panose="02020603050405020304" pitchFamily="18" charset="0"/>
                <a:cs typeface="Times New Roman" panose="02020603050405020304" pitchFamily="18" charset="0"/>
              </a:rPr>
              <a:t>Gambaryan</a:t>
            </a:r>
            <a:r>
              <a:rPr lang="en-US" sz="1700" dirty="0">
                <a:latin typeface="Times New Roman" panose="02020603050405020304" pitchFamily="18" charset="0"/>
                <a:cs typeface="Times New Roman" panose="02020603050405020304" pitchFamily="18" charset="0"/>
              </a:rPr>
              <a:t>.</a:t>
            </a:r>
            <a:r>
              <a:rPr lang="en-US" sz="1700" dirty="0" smtClean="0">
                <a:latin typeface="Times New Roman" panose="02020603050405020304" pitchFamily="18" charset="0"/>
                <a:cs typeface="Times New Roman" panose="02020603050405020304" pitchFamily="18" charset="0"/>
              </a:rPr>
              <a:t> </a:t>
            </a:r>
            <a:r>
              <a:rPr lang="en-US" sz="1700" i="1" dirty="0">
                <a:latin typeface="Times New Roman" panose="02020603050405020304" pitchFamily="18" charset="0"/>
                <a:cs typeface="Times New Roman" panose="02020603050405020304" pitchFamily="18" charset="0"/>
              </a:rPr>
              <a:t>Molecular and electronic structure of some bowl-shaped unsaturated hydrocarbon molecular systems, possible precursors of C60 fullerene</a:t>
            </a:r>
            <a:r>
              <a:rPr lang="en-US" sz="1700" dirty="0">
                <a:latin typeface="Times New Roman" panose="02020603050405020304" pitchFamily="18" charset="0"/>
                <a:cs typeface="Times New Roman" panose="02020603050405020304" pitchFamily="18" charset="0"/>
              </a:rPr>
              <a:t>. Russian chemical bulletin, </a:t>
            </a:r>
            <a:r>
              <a:rPr lang="en-US" sz="1700" b="1" dirty="0">
                <a:latin typeface="Times New Roman" panose="02020603050405020304" pitchFamily="18" charset="0"/>
                <a:cs typeface="Times New Roman" panose="02020603050405020304" pitchFamily="18" charset="0"/>
              </a:rPr>
              <a:t>1995 </a:t>
            </a:r>
            <a:r>
              <a:rPr lang="en-US" sz="1700" b="1" dirty="0" smtClean="0">
                <a:latin typeface="Times New Roman" panose="02020603050405020304" pitchFamily="18" charset="0"/>
                <a:cs typeface="Times New Roman" panose="02020603050405020304" pitchFamily="18" charset="0"/>
              </a:rPr>
              <a:t>,</a:t>
            </a:r>
            <a:r>
              <a:rPr lang="en-US" sz="1700" dirty="0" smtClean="0">
                <a:latin typeface="Times New Roman" panose="02020603050405020304" pitchFamily="18" charset="0"/>
                <a:cs typeface="Times New Roman" panose="02020603050405020304" pitchFamily="18" charset="0"/>
              </a:rPr>
              <a:t>44(5</a:t>
            </a:r>
            <a:r>
              <a:rPr lang="en-US" sz="1700" dirty="0">
                <a:latin typeface="Times New Roman" panose="02020603050405020304" pitchFamily="18" charset="0"/>
                <a:cs typeface="Times New Roman" panose="02020603050405020304" pitchFamily="18" charset="0"/>
              </a:rPr>
              <a:t>), 828-831.</a:t>
            </a:r>
          </a:p>
          <a:p>
            <a:pPr algn="just"/>
            <a:r>
              <a:rPr lang="en-US" sz="1700" dirty="0" smtClean="0">
                <a:latin typeface="Times New Roman" panose="02020603050405020304" pitchFamily="18" charset="0"/>
                <a:cs typeface="Times New Roman" panose="02020603050405020304" pitchFamily="18" charset="0"/>
              </a:rPr>
              <a:t>[4] </a:t>
            </a:r>
            <a:r>
              <a:rPr lang="en-US" sz="1700" dirty="0">
                <a:latin typeface="Times New Roman" panose="02020603050405020304" pitchFamily="18" charset="0"/>
                <a:cs typeface="Times New Roman" panose="02020603050405020304" pitchFamily="18" charset="0"/>
              </a:rPr>
              <a:t>D. </a:t>
            </a:r>
            <a:r>
              <a:rPr lang="en-US" sz="1700" dirty="0" err="1">
                <a:latin typeface="Times New Roman" panose="02020603050405020304" pitchFamily="18" charset="0"/>
                <a:cs typeface="Times New Roman" panose="02020603050405020304" pitchFamily="18" charset="0"/>
              </a:rPr>
              <a:t>Andrae,U</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Haeussermann</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M.Dolg</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H.Stoll</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H.Preuss</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Theor.Chim.Acta</a:t>
            </a:r>
            <a:r>
              <a:rPr lang="en-US" sz="1700" dirty="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1990</a:t>
            </a:r>
            <a:r>
              <a:rPr lang="en-US" sz="1700" dirty="0">
                <a:latin typeface="Times New Roman" panose="02020603050405020304" pitchFamily="18" charset="0"/>
                <a:cs typeface="Times New Roman" panose="02020603050405020304" pitchFamily="18" charset="0"/>
              </a:rPr>
              <a:t>, 77, 123-141</a:t>
            </a:r>
            <a:r>
              <a:rPr lang="en-US" sz="1700" dirty="0" smtClean="0">
                <a:latin typeface="Times New Roman" panose="02020603050405020304" pitchFamily="18" charset="0"/>
                <a:cs typeface="Times New Roman" panose="02020603050405020304" pitchFamily="18" charset="0"/>
              </a:rPr>
              <a:t>.</a:t>
            </a:r>
            <a:endParaRPr lang="fa-IR" sz="1700" dirty="0" smtClean="0">
              <a:latin typeface="Times New Roman" panose="02020603050405020304" pitchFamily="18" charset="0"/>
              <a:cs typeface="Times New Roman" panose="02020603050405020304" pitchFamily="18" charset="0"/>
            </a:endParaRPr>
          </a:p>
          <a:p>
            <a:pPr algn="just"/>
            <a:r>
              <a:rPr lang="en-US" sz="1700" dirty="0" smtClean="0">
                <a:latin typeface="Times New Roman" panose="02020603050405020304" pitchFamily="18" charset="0"/>
                <a:cs typeface="Times New Roman" panose="02020603050405020304" pitchFamily="18" charset="0"/>
              </a:rPr>
              <a:t>[5]</a:t>
            </a: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Y. Zhao, DG. </a:t>
            </a:r>
            <a:r>
              <a:rPr lang="en-US" sz="1700" dirty="0" err="1" smtClean="0">
                <a:latin typeface="Times New Roman" panose="02020603050405020304" pitchFamily="18" charset="0"/>
                <a:cs typeface="Times New Roman" panose="02020603050405020304" pitchFamily="18" charset="0"/>
              </a:rPr>
              <a:t>Truhlar</a:t>
            </a:r>
            <a:r>
              <a:rPr lang="en-US" sz="1700" dirty="0">
                <a:latin typeface="Times New Roman" panose="02020603050405020304" pitchFamily="18" charset="0"/>
                <a:cs typeface="Times New Roman" panose="02020603050405020304" pitchFamily="18" charset="0"/>
              </a:rPr>
              <a:t>.</a:t>
            </a:r>
            <a:r>
              <a:rPr lang="en-US" sz="1700" dirty="0" smtClean="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A new local density functional for main-group thermochemistry, transition metal bonding, thermochemical kinetics, and noncovalent interactions. J </a:t>
            </a:r>
            <a:r>
              <a:rPr lang="en-US" sz="1700" dirty="0" err="1">
                <a:latin typeface="Times New Roman" panose="02020603050405020304" pitchFamily="18" charset="0"/>
                <a:cs typeface="Times New Roman" panose="02020603050405020304" pitchFamily="18" charset="0"/>
              </a:rPr>
              <a:t>Chem</a:t>
            </a: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Phys, </a:t>
            </a:r>
            <a:r>
              <a:rPr lang="en-US" sz="1700" b="1" dirty="0" smtClean="0">
                <a:latin typeface="Times New Roman" panose="02020603050405020304" pitchFamily="18" charset="0"/>
                <a:cs typeface="Times New Roman" panose="02020603050405020304" pitchFamily="18" charset="0"/>
              </a:rPr>
              <a:t>2006</a:t>
            </a:r>
            <a:r>
              <a:rPr lang="en-US" sz="1700" dirty="0" smtClean="0">
                <a:latin typeface="Times New Roman" panose="02020603050405020304" pitchFamily="18" charset="0"/>
                <a:cs typeface="Times New Roman" panose="02020603050405020304" pitchFamily="18" charset="0"/>
              </a:rPr>
              <a:t>, 125, 194101-18</a:t>
            </a:r>
            <a:r>
              <a:rPr lang="en-US" sz="1700" dirty="0">
                <a:latin typeface="Times New Roman" panose="02020603050405020304" pitchFamily="18" charset="0"/>
                <a:cs typeface="Times New Roman" panose="02020603050405020304" pitchFamily="18" charset="0"/>
              </a:rPr>
              <a:t>. </a:t>
            </a:r>
            <a:endParaRPr lang="en-US" sz="1700" dirty="0" smtClean="0">
              <a:latin typeface="Times New Roman" panose="02020603050405020304" pitchFamily="18" charset="0"/>
              <a:cs typeface="Times New Roman" panose="02020603050405020304" pitchFamily="18" charset="0"/>
            </a:endParaRPr>
          </a:p>
          <a:p>
            <a:pPr algn="just"/>
            <a:r>
              <a:rPr lang="en-US" sz="1700" dirty="0" smtClean="0">
                <a:latin typeface="Times New Roman" panose="02020603050405020304" pitchFamily="18" charset="0"/>
                <a:cs typeface="Times New Roman" panose="02020603050405020304" pitchFamily="18" charset="0"/>
              </a:rPr>
              <a:t>[6]</a:t>
            </a:r>
            <a:r>
              <a:rPr lang="en-US" sz="1700" dirty="0">
                <a:latin typeface="Times New Roman" panose="02020603050405020304" pitchFamily="18" charset="0"/>
                <a:cs typeface="Times New Roman" panose="02020603050405020304" pitchFamily="18" charset="0"/>
              </a:rPr>
              <a:t> Gaussian09, A. </a:t>
            </a:r>
            <a:r>
              <a:rPr lang="en-US" sz="1700" dirty="0" smtClean="0">
                <a:latin typeface="Times New Roman" panose="02020603050405020304" pitchFamily="18" charset="0"/>
                <a:cs typeface="Times New Roman" panose="02020603050405020304" pitchFamily="18" charset="0"/>
              </a:rPr>
              <a:t>Revision "</a:t>
            </a:r>
            <a:r>
              <a:rPr lang="en-US" sz="1700" dirty="0">
                <a:latin typeface="Times New Roman" panose="02020603050405020304" pitchFamily="18" charset="0"/>
                <a:cs typeface="Times New Roman" panose="02020603050405020304" pitchFamily="18" charset="0"/>
              </a:rPr>
              <a:t>1, </a:t>
            </a:r>
            <a:r>
              <a:rPr lang="en-US" sz="1700" dirty="0" err="1">
                <a:latin typeface="Times New Roman" panose="02020603050405020304" pitchFamily="18" charset="0"/>
                <a:cs typeface="Times New Roman" panose="02020603050405020304" pitchFamily="18" charset="0"/>
              </a:rPr>
              <a:t>mjfrisch</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gw</a:t>
            </a:r>
            <a:r>
              <a:rPr lang="en-US" sz="1700" dirty="0">
                <a:latin typeface="Times New Roman" panose="02020603050405020304" pitchFamily="18" charset="0"/>
                <a:cs typeface="Times New Roman" panose="02020603050405020304" pitchFamily="18" charset="0"/>
              </a:rPr>
              <a:t> trucks, </a:t>
            </a:r>
            <a:r>
              <a:rPr lang="en-US" sz="1700" dirty="0" err="1">
                <a:latin typeface="Times New Roman" panose="02020603050405020304" pitchFamily="18" charset="0"/>
                <a:cs typeface="Times New Roman" panose="02020603050405020304" pitchFamily="18" charset="0"/>
              </a:rPr>
              <a:t>hbschlegel</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gescuseria</a:t>
            </a:r>
            <a:r>
              <a:rPr lang="en-US" sz="1700" dirty="0">
                <a:latin typeface="Times New Roman" panose="02020603050405020304" pitchFamily="18" charset="0"/>
                <a:cs typeface="Times New Roman" panose="02020603050405020304" pitchFamily="18" charset="0"/>
              </a:rPr>
              <a:t>, ma </a:t>
            </a:r>
            <a:r>
              <a:rPr lang="en-US" sz="1700" dirty="0" err="1">
                <a:latin typeface="Times New Roman" panose="02020603050405020304" pitchFamily="18" charset="0"/>
                <a:cs typeface="Times New Roman" panose="02020603050405020304" pitchFamily="18" charset="0"/>
              </a:rPr>
              <a:t>robb</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jrcheeseman</a:t>
            </a:r>
            <a:r>
              <a:rPr lang="en-US" sz="1700" dirty="0">
                <a:latin typeface="Times New Roman" panose="02020603050405020304" pitchFamily="18" charset="0"/>
                <a:cs typeface="Times New Roman" panose="02020603050405020304" pitchFamily="18" charset="0"/>
              </a:rPr>
              <a:t>, g. </a:t>
            </a:r>
            <a:r>
              <a:rPr lang="en-US" sz="1700" dirty="0" err="1">
                <a:latin typeface="Times New Roman" panose="02020603050405020304" pitchFamily="18" charset="0"/>
                <a:cs typeface="Times New Roman" panose="02020603050405020304" pitchFamily="18" charset="0"/>
              </a:rPr>
              <a:t>Scalmani</a:t>
            </a:r>
            <a:r>
              <a:rPr lang="en-US" sz="1700" dirty="0">
                <a:latin typeface="Times New Roman" panose="02020603050405020304" pitchFamily="18" charset="0"/>
                <a:cs typeface="Times New Roman" panose="02020603050405020304" pitchFamily="18" charset="0"/>
              </a:rPr>
              <a:t>, v. Barone, b. </a:t>
            </a:r>
            <a:r>
              <a:rPr lang="en-US" sz="1700" dirty="0" err="1">
                <a:latin typeface="Times New Roman" panose="02020603050405020304" pitchFamily="18" charset="0"/>
                <a:cs typeface="Times New Roman" panose="02020603050405020304" pitchFamily="18" charset="0"/>
              </a:rPr>
              <a:t>Mennucci</a:t>
            </a:r>
            <a:r>
              <a:rPr lang="en-US" sz="1700" dirty="0">
                <a:latin typeface="Times New Roman" panose="02020603050405020304" pitchFamily="18" charset="0"/>
                <a:cs typeface="Times New Roman" panose="02020603050405020304" pitchFamily="18" charset="0"/>
              </a:rPr>
              <a:t>, </a:t>
            </a:r>
            <a:r>
              <a:rPr lang="en-US" sz="1700" dirty="0" err="1">
                <a:latin typeface="Times New Roman" panose="02020603050405020304" pitchFamily="18" charset="0"/>
                <a:cs typeface="Times New Roman" panose="02020603050405020304" pitchFamily="18" charset="0"/>
              </a:rPr>
              <a:t>gapetersson</a:t>
            </a:r>
            <a:r>
              <a:rPr lang="en-US" sz="1700" dirty="0">
                <a:latin typeface="Times New Roman" panose="02020603050405020304" pitchFamily="18" charset="0"/>
                <a:cs typeface="Times New Roman" panose="02020603050405020304" pitchFamily="18" charset="0"/>
              </a:rPr>
              <a:t> et al., </a:t>
            </a:r>
            <a:r>
              <a:rPr lang="en-US" sz="1700" dirty="0" err="1">
                <a:latin typeface="Times New Roman" panose="02020603050405020304" pitchFamily="18" charset="0"/>
                <a:cs typeface="Times New Roman" panose="02020603050405020304" pitchFamily="18" charset="0"/>
              </a:rPr>
              <a:t>gaussian</a:t>
            </a:r>
            <a:r>
              <a:rPr lang="en-US" sz="1700" dirty="0">
                <a:latin typeface="Times New Roman" panose="02020603050405020304" pitchFamily="18" charset="0"/>
                <a:cs typeface="Times New Roman" panose="02020603050405020304" pitchFamily="18" charset="0"/>
              </a:rPr>
              <a:t>." </a:t>
            </a:r>
            <a:r>
              <a:rPr lang="en-US" sz="1700" i="1" dirty="0">
                <a:latin typeface="Times New Roman" panose="02020603050405020304" pitchFamily="18" charset="0"/>
                <a:cs typeface="Times New Roman" panose="02020603050405020304" pitchFamily="18" charset="0"/>
              </a:rPr>
              <a:t>Inc., Wallingford CT</a:t>
            </a: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121, </a:t>
            </a:r>
            <a:r>
              <a:rPr lang="en-US" sz="1700" b="1" dirty="0" smtClean="0">
                <a:latin typeface="Times New Roman" panose="02020603050405020304" pitchFamily="18" charset="0"/>
                <a:cs typeface="Times New Roman" panose="02020603050405020304" pitchFamily="18" charset="0"/>
              </a:rPr>
              <a:t>2009</a:t>
            </a:r>
            <a:r>
              <a:rPr lang="en-US" sz="1700" dirty="0">
                <a:latin typeface="Times New Roman" panose="02020603050405020304" pitchFamily="18" charset="0"/>
                <a:cs typeface="Times New Roman" panose="02020603050405020304" pitchFamily="18" charset="0"/>
              </a:rPr>
              <a:t>,</a:t>
            </a:r>
            <a:r>
              <a:rPr lang="en-US" sz="1700" dirty="0" smtClean="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150-166</a:t>
            </a:r>
            <a:r>
              <a:rPr lang="en-US" sz="1700" dirty="0" smtClean="0">
                <a:latin typeface="Times New Roman" panose="02020603050405020304" pitchFamily="18" charset="0"/>
                <a:cs typeface="Times New Roman" panose="02020603050405020304" pitchFamily="18" charset="0"/>
              </a:rPr>
              <a:t>.</a:t>
            </a:r>
          </a:p>
          <a:p>
            <a:pPr algn="just"/>
            <a:r>
              <a:rPr lang="en-US" sz="1700" dirty="0" smtClean="0">
                <a:latin typeface="Times New Roman" panose="02020603050405020304" pitchFamily="18" charset="0"/>
                <a:cs typeface="Times New Roman" panose="02020603050405020304" pitchFamily="18" charset="0"/>
              </a:rPr>
              <a:t>[7]</a:t>
            </a:r>
            <a:r>
              <a:rPr lang="en-US" sz="1700" dirty="0">
                <a:latin typeface="Times New Roman" panose="02020603050405020304" pitchFamily="18" charset="0"/>
                <a:cs typeface="Times New Roman" panose="02020603050405020304" pitchFamily="18" charset="0"/>
              </a:rPr>
              <a:t> E. </a:t>
            </a:r>
            <a:r>
              <a:rPr lang="en-US" sz="1700" dirty="0" smtClean="0">
                <a:latin typeface="Times New Roman" panose="02020603050405020304" pitchFamily="18" charset="0"/>
                <a:cs typeface="Times New Roman" panose="02020603050405020304" pitchFamily="18" charset="0"/>
              </a:rPr>
              <a:t>D. Glendening</a:t>
            </a:r>
            <a:r>
              <a:rPr lang="en-US" sz="1700" dirty="0">
                <a:latin typeface="Times New Roman" panose="02020603050405020304" pitchFamily="18" charset="0"/>
                <a:cs typeface="Times New Roman" panose="02020603050405020304" pitchFamily="18" charset="0"/>
              </a:rPr>
              <a:t>, A. </a:t>
            </a:r>
            <a:r>
              <a:rPr lang="en-US" sz="1700" dirty="0" smtClean="0">
                <a:latin typeface="Times New Roman" panose="02020603050405020304" pitchFamily="18" charset="0"/>
                <a:cs typeface="Times New Roman" panose="02020603050405020304" pitchFamily="18" charset="0"/>
              </a:rPr>
              <a:t>E. Reed</a:t>
            </a:r>
            <a:r>
              <a:rPr lang="en-US" sz="1700" dirty="0">
                <a:latin typeface="Times New Roman" panose="02020603050405020304" pitchFamily="18" charset="0"/>
                <a:cs typeface="Times New Roman" panose="02020603050405020304" pitchFamily="18" charset="0"/>
              </a:rPr>
              <a:t>, J. </a:t>
            </a:r>
            <a:r>
              <a:rPr lang="en-US" sz="1700" dirty="0" smtClean="0">
                <a:latin typeface="Times New Roman" panose="02020603050405020304" pitchFamily="18" charset="0"/>
                <a:cs typeface="Times New Roman" panose="02020603050405020304" pitchFamily="18" charset="0"/>
              </a:rPr>
              <a:t>A. Carpenter, </a:t>
            </a:r>
            <a:r>
              <a:rPr lang="en-US" sz="1700" dirty="0">
                <a:latin typeface="Times New Roman" panose="02020603050405020304" pitchFamily="18" charset="0"/>
                <a:cs typeface="Times New Roman" panose="02020603050405020304" pitchFamily="18" charset="0"/>
              </a:rPr>
              <a:t>F.</a:t>
            </a:r>
            <a:r>
              <a:rPr lang="en-US" sz="1700" dirty="0" smtClean="0">
                <a:latin typeface="Times New Roman" panose="02020603050405020304" pitchFamily="18" charset="0"/>
                <a:cs typeface="Times New Roman" panose="02020603050405020304" pitchFamily="18" charset="0"/>
              </a:rPr>
              <a:t> </a:t>
            </a:r>
            <a:r>
              <a:rPr lang="en-US" sz="1700" dirty="0" err="1" smtClean="0">
                <a:latin typeface="Times New Roman" panose="02020603050405020304" pitchFamily="18" charset="0"/>
                <a:cs typeface="Times New Roman" panose="02020603050405020304" pitchFamily="18" charset="0"/>
              </a:rPr>
              <a:t>Weinhold</a:t>
            </a:r>
            <a:r>
              <a:rPr lang="en-US" sz="1700" dirty="0" smtClean="0">
                <a:latin typeface="Times New Roman" panose="02020603050405020304" pitchFamily="18" charset="0"/>
                <a:cs typeface="Times New Roman" panose="02020603050405020304" pitchFamily="18" charset="0"/>
              </a:rPr>
              <a:t>. NBO </a:t>
            </a:r>
            <a:r>
              <a:rPr lang="en-US" sz="1700" dirty="0">
                <a:latin typeface="Times New Roman" panose="02020603050405020304" pitchFamily="18" charset="0"/>
                <a:cs typeface="Times New Roman" panose="02020603050405020304" pitchFamily="18" charset="0"/>
              </a:rPr>
              <a:t>Version 3.1</a:t>
            </a:r>
            <a:r>
              <a:rPr lang="en-US" sz="1700" dirty="0" smtClean="0">
                <a:latin typeface="Times New Roman" panose="02020603050405020304" pitchFamily="18" charset="0"/>
                <a:cs typeface="Times New Roman" panose="02020603050405020304" pitchFamily="18" charset="0"/>
              </a:rPr>
              <a:t>.</a:t>
            </a:r>
          </a:p>
          <a:p>
            <a:pPr algn="just"/>
            <a:r>
              <a:rPr lang="en-US" sz="1700" dirty="0" smtClean="0">
                <a:latin typeface="Times New Roman" panose="02020603050405020304" pitchFamily="18" charset="0"/>
                <a:cs typeface="Times New Roman" panose="02020603050405020304" pitchFamily="18" charset="0"/>
              </a:rPr>
              <a:t>[8] </a:t>
            </a:r>
            <a:r>
              <a:rPr lang="en-US" sz="1700" dirty="0">
                <a:latin typeface="Times New Roman" panose="02020603050405020304" pitchFamily="18" charset="0"/>
                <a:cs typeface="Times New Roman" panose="02020603050405020304" pitchFamily="18" charset="0"/>
              </a:rPr>
              <a:t>S.F</a:t>
            </a:r>
            <a:r>
              <a:rPr lang="en-US" sz="1700" dirty="0" smtClean="0">
                <a:latin typeface="Times New Roman" panose="02020603050405020304" pitchFamily="18" charset="0"/>
                <a:cs typeface="Times New Roman" panose="02020603050405020304" pitchFamily="18" charset="0"/>
              </a:rPr>
              <a:t>. Boys, </a:t>
            </a:r>
            <a:r>
              <a:rPr lang="en-US" sz="1700" dirty="0">
                <a:latin typeface="Times New Roman" panose="02020603050405020304" pitchFamily="18" charset="0"/>
                <a:cs typeface="Times New Roman" panose="02020603050405020304" pitchFamily="18" charset="0"/>
              </a:rPr>
              <a:t>F</a:t>
            </a:r>
            <a:r>
              <a:rPr lang="en-US" sz="1700" dirty="0" smtClean="0">
                <a:latin typeface="Times New Roman" panose="02020603050405020304" pitchFamily="18" charset="0"/>
                <a:cs typeface="Times New Roman" panose="02020603050405020304" pitchFamily="18" charset="0"/>
              </a:rPr>
              <a:t>. </a:t>
            </a:r>
            <a:r>
              <a:rPr lang="en-US" sz="1700" dirty="0" err="1" smtClean="0">
                <a:latin typeface="Times New Roman" panose="02020603050405020304" pitchFamily="18" charset="0"/>
                <a:cs typeface="Times New Roman" panose="02020603050405020304" pitchFamily="18" charset="0"/>
              </a:rPr>
              <a:t>Bernardi</a:t>
            </a:r>
            <a:r>
              <a:rPr lang="en-US" sz="1700" dirty="0" smtClean="0">
                <a:latin typeface="Times New Roman" panose="02020603050405020304" pitchFamily="18" charset="0"/>
                <a:cs typeface="Times New Roman" panose="02020603050405020304" pitchFamily="18" charset="0"/>
              </a:rPr>
              <a:t>. </a:t>
            </a:r>
            <a:r>
              <a:rPr lang="en-US" sz="1700" i="1" dirty="0">
                <a:latin typeface="Times New Roman" panose="02020603050405020304" pitchFamily="18" charset="0"/>
                <a:cs typeface="Times New Roman" panose="02020603050405020304" pitchFamily="18" charset="0"/>
              </a:rPr>
              <a:t>The calculation of small molecular interactions by the differences of separate total energies. Some procedures with reduced errors</a:t>
            </a:r>
            <a:r>
              <a:rPr lang="en-US" sz="1700" dirty="0">
                <a:latin typeface="Times New Roman" panose="02020603050405020304" pitchFamily="18" charset="0"/>
                <a:cs typeface="Times New Roman" panose="02020603050405020304" pitchFamily="18" charset="0"/>
              </a:rPr>
              <a:t>. Mol. Phys</a:t>
            </a:r>
            <a:r>
              <a:rPr lang="en-US" sz="1700" dirty="0" smtClean="0">
                <a:latin typeface="Times New Roman" panose="02020603050405020304" pitchFamily="18" charset="0"/>
                <a:cs typeface="Times New Roman" panose="02020603050405020304" pitchFamily="18" charset="0"/>
              </a:rPr>
              <a:t>.,</a:t>
            </a:r>
            <a:r>
              <a:rPr lang="en-US" sz="1700" b="1" dirty="0">
                <a:latin typeface="Times New Roman" panose="02020603050405020304" pitchFamily="18" charset="0"/>
                <a:cs typeface="Times New Roman" panose="02020603050405020304" pitchFamily="18" charset="0"/>
              </a:rPr>
              <a:t> </a:t>
            </a:r>
            <a:r>
              <a:rPr lang="en-US" sz="1700" b="1" dirty="0" smtClean="0">
                <a:latin typeface="Times New Roman" panose="02020603050405020304" pitchFamily="18" charset="0"/>
                <a:cs typeface="Times New Roman" panose="02020603050405020304" pitchFamily="18" charset="0"/>
              </a:rPr>
              <a:t>1970,</a:t>
            </a:r>
            <a:r>
              <a:rPr lang="en-US" sz="1700" dirty="0">
                <a:latin typeface="Times New Roman" panose="02020603050405020304" pitchFamily="18" charset="0"/>
                <a:cs typeface="Times New Roman" panose="02020603050405020304" pitchFamily="18" charset="0"/>
              </a:rPr>
              <a:t> </a:t>
            </a:r>
            <a:r>
              <a:rPr lang="en-US" sz="1700" dirty="0" smtClean="0">
                <a:latin typeface="Times New Roman" panose="02020603050405020304" pitchFamily="18" charset="0"/>
                <a:cs typeface="Times New Roman" panose="02020603050405020304" pitchFamily="18" charset="0"/>
              </a:rPr>
              <a:t>19</a:t>
            </a:r>
            <a:r>
              <a:rPr lang="en-US" sz="1700" dirty="0">
                <a:latin typeface="Times New Roman" panose="02020603050405020304" pitchFamily="18" charset="0"/>
                <a:cs typeface="Times New Roman" panose="02020603050405020304" pitchFamily="18" charset="0"/>
              </a:rPr>
              <a:t>, 553–566</a:t>
            </a:r>
            <a:r>
              <a:rPr lang="en-US" sz="1700" dirty="0" smtClean="0">
                <a:latin typeface="Times New Roman" panose="02020603050405020304" pitchFamily="18" charset="0"/>
                <a:cs typeface="Times New Roman" panose="02020603050405020304" pitchFamily="18" charset="0"/>
              </a:rPr>
              <a:t>.</a:t>
            </a:r>
          </a:p>
          <a:p>
            <a:pPr algn="just"/>
            <a:r>
              <a:rPr lang="en-US" sz="1700" dirty="0" smtClean="0">
                <a:latin typeface="Times New Roman" panose="02020603050405020304" pitchFamily="18" charset="0"/>
                <a:cs typeface="Times New Roman" panose="02020603050405020304" pitchFamily="18" charset="0"/>
              </a:rPr>
              <a:t>[9] </a:t>
            </a:r>
            <a:r>
              <a:rPr lang="en-US" sz="1700" dirty="0">
                <a:latin typeface="Times New Roman" panose="02020603050405020304" pitchFamily="18" charset="0"/>
                <a:cs typeface="Times New Roman" panose="02020603050405020304" pitchFamily="18" charset="0"/>
              </a:rPr>
              <a:t>G</a:t>
            </a:r>
            <a:r>
              <a:rPr lang="en-US" sz="1700" dirty="0" smtClean="0">
                <a:latin typeface="Times New Roman" panose="02020603050405020304" pitchFamily="18" charset="0"/>
                <a:cs typeface="Times New Roman" panose="02020603050405020304" pitchFamily="18" charset="0"/>
              </a:rPr>
              <a:t>. </a:t>
            </a:r>
            <a:r>
              <a:rPr lang="en-US" sz="1700" dirty="0" err="1" smtClean="0">
                <a:latin typeface="Times New Roman" panose="02020603050405020304" pitchFamily="18" charset="0"/>
                <a:cs typeface="Times New Roman" panose="02020603050405020304" pitchFamily="18" charset="0"/>
              </a:rPr>
              <a:t>Frenking</a:t>
            </a:r>
            <a:r>
              <a:rPr lang="en-US" sz="1700" dirty="0">
                <a:latin typeface="Times New Roman" panose="02020603050405020304" pitchFamily="18" charset="0"/>
                <a:cs typeface="Times New Roman" panose="02020603050405020304" pitchFamily="18" charset="0"/>
              </a:rPr>
              <a:t>,</a:t>
            </a:r>
            <a:r>
              <a:rPr lang="en-US" sz="1700" dirty="0" smtClean="0">
                <a:latin typeface="Times New Roman" panose="02020603050405020304" pitchFamily="18" charset="0"/>
                <a:cs typeface="Times New Roman" panose="02020603050405020304" pitchFamily="18" charset="0"/>
              </a:rPr>
              <a:t> </a:t>
            </a:r>
            <a:r>
              <a:rPr lang="en-US" sz="1700" dirty="0">
                <a:latin typeface="Times New Roman" panose="02020603050405020304" pitchFamily="18" charset="0"/>
                <a:cs typeface="Times New Roman" panose="02020603050405020304" pitchFamily="18" charset="0"/>
              </a:rPr>
              <a:t>F. M. </a:t>
            </a:r>
            <a:r>
              <a:rPr lang="en-US" sz="1700" dirty="0" err="1" smtClean="0">
                <a:latin typeface="Times New Roman" panose="02020603050405020304" pitchFamily="18" charset="0"/>
                <a:cs typeface="Times New Roman" panose="02020603050405020304" pitchFamily="18" charset="0"/>
              </a:rPr>
              <a:t>Bickelhaupt</a:t>
            </a:r>
            <a:r>
              <a:rPr lang="en-US" sz="1700" dirty="0" smtClean="0">
                <a:latin typeface="Times New Roman" panose="02020603050405020304" pitchFamily="18" charset="0"/>
                <a:cs typeface="Times New Roman" panose="02020603050405020304" pitchFamily="18" charset="0"/>
              </a:rPr>
              <a:t>. in </a:t>
            </a:r>
            <a:r>
              <a:rPr lang="en-US" sz="1700" dirty="0">
                <a:latin typeface="Times New Roman" panose="02020603050405020304" pitchFamily="18" charset="0"/>
                <a:cs typeface="Times New Roman" panose="02020603050405020304" pitchFamily="18" charset="0"/>
              </a:rPr>
              <a:t>The Chemical Bond: Fundamental Aspects of Chemical Bonding, ed. </a:t>
            </a:r>
            <a:r>
              <a:rPr lang="en-US" sz="1700" dirty="0" err="1">
                <a:latin typeface="Times New Roman" panose="02020603050405020304" pitchFamily="18" charset="0"/>
                <a:cs typeface="Times New Roman" panose="02020603050405020304" pitchFamily="18" charset="0"/>
              </a:rPr>
              <a:t>Frenking</a:t>
            </a:r>
            <a:r>
              <a:rPr lang="en-US" sz="1700" dirty="0">
                <a:latin typeface="Times New Roman" panose="02020603050405020304" pitchFamily="18" charset="0"/>
                <a:cs typeface="Times New Roman" panose="02020603050405020304" pitchFamily="18" charset="0"/>
              </a:rPr>
              <a:t>, G. and Shaik, S. Wiley‐VCH </a:t>
            </a:r>
            <a:r>
              <a:rPr lang="en-US" sz="1700" dirty="0" err="1">
                <a:latin typeface="Times New Roman" panose="02020603050405020304" pitchFamily="18" charset="0"/>
                <a:cs typeface="Times New Roman" panose="02020603050405020304" pitchFamily="18" charset="0"/>
              </a:rPr>
              <a:t>Verlag</a:t>
            </a:r>
            <a:r>
              <a:rPr lang="en-US" sz="1700" dirty="0">
                <a:latin typeface="Times New Roman" panose="02020603050405020304" pitchFamily="18" charset="0"/>
                <a:cs typeface="Times New Roman" panose="02020603050405020304" pitchFamily="18" charset="0"/>
              </a:rPr>
              <a:t> GmbH &amp; Co. </a:t>
            </a:r>
            <a:r>
              <a:rPr lang="en-US" sz="1700" dirty="0" err="1">
                <a:latin typeface="Times New Roman" panose="02020603050405020304" pitchFamily="18" charset="0"/>
                <a:cs typeface="Times New Roman" panose="02020603050405020304" pitchFamily="18" charset="0"/>
              </a:rPr>
              <a:t>KGaA</a:t>
            </a:r>
            <a:r>
              <a:rPr lang="en-US" sz="1700" dirty="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2014</a:t>
            </a:r>
            <a:r>
              <a:rPr lang="en-US" sz="1700" dirty="0">
                <a:latin typeface="Times New Roman" panose="02020603050405020304" pitchFamily="18" charset="0"/>
                <a:cs typeface="Times New Roman" panose="02020603050405020304" pitchFamily="18" charset="0"/>
              </a:rPr>
              <a:t>, Chapter 4</a:t>
            </a:r>
            <a:r>
              <a:rPr lang="en-US" sz="1700" dirty="0" smtClean="0">
                <a:latin typeface="Times New Roman" panose="02020603050405020304" pitchFamily="18" charset="0"/>
                <a:cs typeface="Times New Roman" panose="02020603050405020304" pitchFamily="18" charset="0"/>
              </a:rPr>
              <a:t>.</a:t>
            </a:r>
          </a:p>
          <a:p>
            <a:pPr algn="just"/>
            <a:r>
              <a:rPr lang="en-US" sz="1700" dirty="0" smtClean="0">
                <a:latin typeface="Times New Roman" panose="02020603050405020304" pitchFamily="18" charset="0"/>
                <a:cs typeface="Times New Roman" panose="02020603050405020304" pitchFamily="18" charset="0"/>
              </a:rPr>
              <a:t>[10] </a:t>
            </a:r>
            <a:r>
              <a:rPr lang="en-US" sz="1700" dirty="0">
                <a:latin typeface="Times New Roman" panose="02020603050405020304" pitchFamily="18" charset="0"/>
                <a:cs typeface="Times New Roman" panose="02020603050405020304" pitchFamily="18" charset="0"/>
              </a:rPr>
              <a:t>S. </a:t>
            </a:r>
            <a:r>
              <a:rPr lang="en-US" sz="1700" dirty="0" err="1">
                <a:latin typeface="Times New Roman" panose="02020603050405020304" pitchFamily="18" charset="0"/>
                <a:cs typeface="Times New Roman" panose="02020603050405020304" pitchFamily="18" charset="0"/>
              </a:rPr>
              <a:t>Salehzadeh</a:t>
            </a:r>
            <a:r>
              <a:rPr lang="en-US" sz="1700" dirty="0">
                <a:latin typeface="Times New Roman" panose="02020603050405020304" pitchFamily="18" charset="0"/>
                <a:cs typeface="Times New Roman" panose="02020603050405020304" pitchFamily="18" charset="0"/>
              </a:rPr>
              <a:t>, F. </a:t>
            </a:r>
            <a:r>
              <a:rPr lang="en-US" sz="1700" dirty="0" err="1">
                <a:latin typeface="Times New Roman" panose="02020603050405020304" pitchFamily="18" charset="0"/>
                <a:cs typeface="Times New Roman" panose="02020603050405020304" pitchFamily="18" charset="0"/>
              </a:rPr>
              <a:t>Maleki</a:t>
            </a:r>
            <a:r>
              <a:rPr lang="en-US" sz="1700" dirty="0">
                <a:latin typeface="Times New Roman" panose="02020603050405020304" pitchFamily="18" charset="0"/>
                <a:cs typeface="Times New Roman" panose="02020603050405020304" pitchFamily="18" charset="0"/>
              </a:rPr>
              <a:t> , </a:t>
            </a:r>
            <a:r>
              <a:rPr lang="en-US" sz="1700" i="1" dirty="0">
                <a:latin typeface="Times New Roman" panose="02020603050405020304" pitchFamily="18" charset="0"/>
                <a:cs typeface="Times New Roman" panose="02020603050405020304" pitchFamily="18" charset="0"/>
              </a:rPr>
              <a:t>Journal of Computational Chemistry</a:t>
            </a:r>
            <a:r>
              <a:rPr lang="en-US" sz="1700" dirty="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2016</a:t>
            </a:r>
            <a:r>
              <a:rPr lang="en-US" sz="1700" dirty="0">
                <a:latin typeface="Times New Roman" panose="02020603050405020304" pitchFamily="18" charset="0"/>
                <a:cs typeface="Times New Roman" panose="02020603050405020304" pitchFamily="18" charset="0"/>
              </a:rPr>
              <a:t>, 37, 2799</a:t>
            </a:r>
            <a:r>
              <a:rPr lang="en-US" sz="1700" dirty="0" smtClean="0">
                <a:latin typeface="Times New Roman" panose="02020603050405020304" pitchFamily="18" charset="0"/>
                <a:cs typeface="Times New Roman" panose="02020603050405020304" pitchFamily="18" charset="0"/>
              </a:rPr>
              <a:t>.</a:t>
            </a:r>
            <a:endParaRPr lang="en-US" sz="1700" dirty="0">
              <a:latin typeface="Times New Roman" panose="02020603050405020304" pitchFamily="18" charset="0"/>
              <a:cs typeface="Times New Roman" panose="02020603050405020304" pitchFamily="18" charset="0"/>
            </a:endParaRPr>
          </a:p>
          <a:p>
            <a:pPr algn="just" rtl="1"/>
            <a:endParaRPr lang="en-US" sz="17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 xmlns:p14="http://schemas.microsoft.com/office/powerpoint/2010/main" val="4242485466"/>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765</TotalTime>
  <Words>1250</Words>
  <Application>Microsoft Office PowerPoint</Application>
  <PresentationFormat>Custom</PresentationFormat>
  <Paragraphs>98</Paragraphs>
  <Slides>9</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Arial</vt:lpstr>
      <vt:lpstr>Trebuchet MS</vt:lpstr>
      <vt:lpstr>B Titr</vt:lpstr>
      <vt:lpstr>B Nazanin</vt:lpstr>
      <vt:lpstr>Arial Rounded MT Bold</vt:lpstr>
      <vt:lpstr>B Zar</vt:lpstr>
      <vt:lpstr>Times New Roman</vt:lpstr>
      <vt:lpstr>Calibri</vt:lpstr>
      <vt:lpstr>Andalus</vt:lpstr>
      <vt:lpstr>Berlin</vt:lpstr>
      <vt:lpstr>یک مطالعه تئوری بر روی کمپلکسهای نیکل، پالادیوم و پلاتین (II) حاوی لیگاند η5-C60R5  </vt:lpstr>
      <vt:lpstr>چکیده</vt:lpstr>
      <vt:lpstr>مقدمه</vt:lpstr>
      <vt:lpstr>روش‌ انجام تحقیق</vt:lpstr>
      <vt:lpstr>نتایج</vt:lpstr>
      <vt:lpstr>Slide 6</vt:lpstr>
      <vt:lpstr>Slide 7</vt:lpstr>
      <vt:lpstr>بحث و نتیجه‌گیری</vt:lpstr>
      <vt:lpstr>منابع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Dr-Salehzadeh</cp:lastModifiedBy>
  <cp:revision>55</cp:revision>
  <dcterms:created xsi:type="dcterms:W3CDTF">2020-11-15T07:43:14Z</dcterms:created>
  <dcterms:modified xsi:type="dcterms:W3CDTF">2020-12-01T14:19:27Z</dcterms:modified>
</cp:coreProperties>
</file>