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23" r:id="rId1"/>
  </p:sldMasterIdLst>
  <p:notesMasterIdLst>
    <p:notesMasterId r:id="rId9"/>
  </p:notesMasterIdLst>
  <p:sldIdLst>
    <p:sldId id="256" r:id="rId2"/>
    <p:sldId id="258" r:id="rId3"/>
    <p:sldId id="257" r:id="rId4"/>
    <p:sldId id="259" r:id="rId5"/>
    <p:sldId id="262" r:id="rId6"/>
    <p:sldId id="263" r:id="rId7"/>
    <p:sldId id="261" r:id="rId8"/>
  </p:sldIdLst>
  <p:sldSz cx="12192000" cy="6858000"/>
  <p:notesSz cx="6858000" cy="9144000"/>
  <p:embeddedFontLst>
    <p:embeddedFont>
      <p:font typeface="Trebuchet MS" pitchFamily="34" charset="0"/>
      <p:regular r:id="rId10"/>
      <p:bold r:id="rId11"/>
      <p:italic r:id="rId12"/>
      <p:boldItalic r:id="rId13"/>
    </p:embeddedFont>
    <p:embeddedFont>
      <p:font typeface="B Nazanin" pitchFamily="2" charset="-78"/>
      <p:regular r:id="rId14"/>
      <p:bold r:id="rId15"/>
    </p:embeddedFont>
    <p:embeddedFont>
      <p:font typeface="Arial Rounded MT Bold" pitchFamily="34" charset="0"/>
      <p:regular r:id="rId16"/>
    </p:embeddedFont>
    <p:embeddedFont>
      <p:font typeface="B Zar" pitchFamily="2" charset="-78"/>
      <p:regular r:id="rId17"/>
      <p:bold r:id="rId18"/>
    </p:embeddedFont>
    <p:embeddedFont>
      <p:font typeface="Calibri" pitchFamily="34" charset="0"/>
      <p:regular r:id="rId19"/>
      <p:bold r:id="rId20"/>
      <p:italic r:id="rId21"/>
      <p:boldItalic r:id="rId22"/>
    </p:embeddedFont>
    <p:embeddedFont>
      <p:font typeface="Comic Sans MS" pitchFamily="66" charset="0"/>
      <p:regular r:id="rId23"/>
      <p:bold r:id="rId24"/>
    </p:embeddedFont>
    <p:embeddedFont>
      <p:font typeface="Sylfaen" pitchFamily="18" charset="0"/>
      <p:regular r:id="rId25"/>
    </p:embeddedFont>
  </p:embeddedFontLst>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4" autoAdjust="0"/>
    <p:restoredTop sz="94434" autoAdjust="0"/>
  </p:normalViewPr>
  <p:slideViewPr>
    <p:cSldViewPr snapToGrid="0">
      <p:cViewPr varScale="1">
        <p:scale>
          <a:sx n="86" d="100"/>
          <a:sy n="86" d="100"/>
        </p:scale>
        <p:origin x="-696"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EE17-7F80-4A3C-99C4-330F4864B418}" type="datetimeFigureOut">
              <a:rPr lang="en-US" smtClean="0"/>
              <a:pPr/>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D427-F871-4E49-89D3-6FE69923B566}" type="slidenum">
              <a:rPr lang="en-US" smtClean="0"/>
              <a:pPr/>
              <a:t>‹#›</a:t>
            </a:fld>
            <a:endParaRPr lang="en-US"/>
          </a:p>
        </p:txBody>
      </p:sp>
    </p:spTree>
    <p:extLst>
      <p:ext uri="{BB962C8B-B14F-4D97-AF65-F5344CB8AC3E}">
        <p14:creationId xmlns="" xmlns:p14="http://schemas.microsoft.com/office/powerpoint/2010/main" val="58030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pPr/>
              <a:t>1</a:t>
            </a:fld>
            <a:endParaRPr lang="en-US"/>
          </a:p>
        </p:txBody>
      </p:sp>
    </p:spTree>
    <p:extLst>
      <p:ext uri="{BB962C8B-B14F-4D97-AF65-F5344CB8AC3E}">
        <p14:creationId xmlns="" xmlns:p14="http://schemas.microsoft.com/office/powerpoint/2010/main" val="226780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pPr/>
              <a:t>2</a:t>
            </a:fld>
            <a:endParaRPr lang="en-US"/>
          </a:p>
        </p:txBody>
      </p:sp>
    </p:spTree>
    <p:extLst>
      <p:ext uri="{BB962C8B-B14F-4D97-AF65-F5344CB8AC3E}">
        <p14:creationId xmlns="" xmlns:p14="http://schemas.microsoft.com/office/powerpoint/2010/main" val="269224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pPr/>
              <a:t>3</a:t>
            </a:fld>
            <a:endParaRPr lang="en-US"/>
          </a:p>
        </p:txBody>
      </p:sp>
    </p:spTree>
    <p:extLst>
      <p:ext uri="{BB962C8B-B14F-4D97-AF65-F5344CB8AC3E}">
        <p14:creationId xmlns="" xmlns:p14="http://schemas.microsoft.com/office/powerpoint/2010/main" val="402299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pPr/>
              <a:t>4</a:t>
            </a:fld>
            <a:endParaRPr lang="en-US"/>
          </a:p>
        </p:txBody>
      </p:sp>
    </p:spTree>
    <p:extLst>
      <p:ext uri="{BB962C8B-B14F-4D97-AF65-F5344CB8AC3E}">
        <p14:creationId xmlns="" xmlns:p14="http://schemas.microsoft.com/office/powerpoint/2010/main" val="258165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pPr/>
              <a:t>5</a:t>
            </a:fld>
            <a:endParaRPr lang="en-US"/>
          </a:p>
        </p:txBody>
      </p:sp>
    </p:spTree>
    <p:extLst>
      <p:ext uri="{BB962C8B-B14F-4D97-AF65-F5344CB8AC3E}">
        <p14:creationId xmlns="" xmlns:p14="http://schemas.microsoft.com/office/powerpoint/2010/main" val="425861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pPr/>
              <a:t>6</a:t>
            </a:fld>
            <a:endParaRPr lang="en-US"/>
          </a:p>
        </p:txBody>
      </p:sp>
    </p:spTree>
    <p:extLst>
      <p:ext uri="{BB962C8B-B14F-4D97-AF65-F5344CB8AC3E}">
        <p14:creationId xmlns="" xmlns:p14="http://schemas.microsoft.com/office/powerpoint/2010/main" val="156997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0DD427-F871-4E49-89D3-6FE69923B566}" type="slidenum">
              <a:rPr lang="en-US" smtClean="0"/>
              <a:pPr/>
              <a:t>7</a:t>
            </a:fld>
            <a:endParaRPr lang="en-US"/>
          </a:p>
        </p:txBody>
      </p:sp>
    </p:spTree>
    <p:extLst>
      <p:ext uri="{BB962C8B-B14F-4D97-AF65-F5344CB8AC3E}">
        <p14:creationId xmlns="" xmlns:p14="http://schemas.microsoft.com/office/powerpoint/2010/main" val="315591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149362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146916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135632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 xmlns:p14="http://schemas.microsoft.com/office/powerpoint/2010/main" val="247255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64169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2641477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238266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59746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96CB90-7519-4060-AACF-E6C7D66C390D}" type="datetimeFigureOut">
              <a:rPr lang="en-US" smtClean="0"/>
              <a:pPr/>
              <a:t>12/1/2020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39848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352817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99355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6CB90-7519-4060-AACF-E6C7D66C390D}"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148363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6CB90-7519-4060-AACF-E6C7D66C390D}" type="datetimeFigureOut">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1570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6CB90-7519-4060-AACF-E6C7D66C390D}" type="datetimeFigureOut">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87690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96CB90-7519-4060-AACF-E6C7D66C390D}" type="datetimeFigureOut">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191870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130305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24295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96CB90-7519-4060-AACF-E6C7D66C390D}" type="datetimeFigureOut">
              <a:rPr lang="en-US" smtClean="0"/>
              <a:pPr/>
              <a:t>12/1/2020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1450388822"/>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leh@basu.ac.i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580C37-076B-46AE-AD2F-2EA9B508B72E}"/>
              </a:ext>
            </a:extLst>
          </p:cNvPr>
          <p:cNvSpPr>
            <a:spLocks noGrp="1"/>
          </p:cNvSpPr>
          <p:nvPr>
            <p:ph type="ctrTitle"/>
          </p:nvPr>
        </p:nvSpPr>
        <p:spPr>
          <a:xfrm>
            <a:off x="354006" y="2509284"/>
            <a:ext cx="8474976" cy="1424356"/>
          </a:xfrm>
        </p:spPr>
        <p:txBody>
          <a:bodyPr>
            <a:normAutofit/>
          </a:bodyPr>
          <a:lstStyle/>
          <a:p>
            <a:pPr rtl="1">
              <a:lnSpc>
                <a:spcPct val="150000"/>
              </a:lnSpc>
            </a:pPr>
            <a:r>
              <a:rPr lang="fa-IR" sz="2400" dirty="0" smtClean="0">
                <a:cs typeface="B Nazanin" panose="00000400000000000000" pitchFamily="2" charset="-78"/>
              </a:rPr>
              <a:t>مطالعه </a:t>
            </a:r>
            <a:r>
              <a:rPr lang="fa-IR" sz="2400" dirty="0" smtClean="0">
                <a:cs typeface="B Nazanin" panose="00000400000000000000" pitchFamily="2" charset="-78"/>
              </a:rPr>
              <a:t>تئور</a:t>
            </a:r>
            <a:r>
              <a:rPr lang="en-US" sz="2400" dirty="0" smtClean="0">
                <a:cs typeface="B Nazanin" panose="00000400000000000000" pitchFamily="2" charset="-78"/>
              </a:rPr>
              <a:t> </a:t>
            </a:r>
            <a:r>
              <a:rPr lang="fa-IR" sz="2400" dirty="0" smtClean="0">
                <a:cs typeface="B Nazanin" panose="00000400000000000000" pitchFamily="2" charset="-78"/>
              </a:rPr>
              <a:t> اثر همیاری </a:t>
            </a:r>
            <a:r>
              <a:rPr lang="fa-IR" sz="2400" dirty="0" smtClean="0">
                <a:cs typeface="B Nazanin" panose="00000400000000000000" pitchFamily="2" charset="-78"/>
              </a:rPr>
              <a:t>بین برهمکنش های </a:t>
            </a:r>
            <a:r>
              <a:rPr lang="en-US" sz="2400" dirty="0" smtClean="0">
                <a:cs typeface="B Nazanin" panose="00000400000000000000" pitchFamily="2" charset="-78"/>
              </a:rPr>
              <a:t> </a:t>
            </a:r>
            <a:r>
              <a:rPr lang="en-US" sz="2400" dirty="0" err="1" smtClean="0"/>
              <a:t>Te</a:t>
            </a:r>
            <a:r>
              <a:rPr lang="en-US" sz="2400" dirty="0" smtClean="0"/>
              <a:t>…</a:t>
            </a:r>
            <a:r>
              <a:rPr lang="el-GR" sz="2400" dirty="0" smtClean="0"/>
              <a:t>π</a:t>
            </a:r>
            <a:r>
              <a:rPr lang="fa-IR" sz="2400" dirty="0" smtClean="0">
                <a:cs typeface="B Nazanin" panose="00000400000000000000" pitchFamily="2" charset="-78"/>
              </a:rPr>
              <a:t>و </a:t>
            </a:r>
            <a:br>
              <a:rPr lang="fa-IR" sz="2400" dirty="0" smtClean="0">
                <a:cs typeface="B Nazanin" panose="00000400000000000000" pitchFamily="2" charset="-78"/>
              </a:rPr>
            </a:br>
            <a:r>
              <a:rPr lang="en-US" sz="2400" dirty="0" smtClean="0"/>
              <a:t>…</a:t>
            </a:r>
            <a:r>
              <a:rPr lang="el-GR" sz="2400" dirty="0" smtClean="0"/>
              <a:t> π</a:t>
            </a:r>
            <a:r>
              <a:rPr lang="fa-IR" sz="2400" dirty="0" smtClean="0">
                <a:cs typeface="B Nazanin" panose="00000400000000000000" pitchFamily="2" charset="-78"/>
              </a:rPr>
              <a:t>کاتیون در سیستم های</a:t>
            </a:r>
            <a:r>
              <a:rPr lang="en-US" sz="2400" dirty="0" smtClean="0">
                <a:cs typeface="B Nazanin" panose="00000400000000000000" pitchFamily="2" charset="-78"/>
              </a:rPr>
              <a:t>   </a:t>
            </a:r>
            <a:r>
              <a:rPr lang="en-US" sz="2400" dirty="0" smtClean="0"/>
              <a:t>TeR</a:t>
            </a:r>
            <a:r>
              <a:rPr lang="en-US" sz="2400" baseline="-25000" dirty="0" smtClean="0"/>
              <a:t>2</a:t>
            </a:r>
            <a:r>
              <a:rPr lang="en-US" sz="2400" dirty="0" smtClean="0"/>
              <a:t>…C</a:t>
            </a:r>
            <a:r>
              <a:rPr lang="en-US" sz="2400" baseline="-25000" dirty="0" smtClean="0"/>
              <a:t>6</a:t>
            </a:r>
            <a:r>
              <a:rPr lang="en-US" sz="2400" dirty="0" smtClean="0"/>
              <a:t>H</a:t>
            </a:r>
            <a:r>
              <a:rPr lang="en-US" sz="2400" baseline="-25000" dirty="0" smtClean="0"/>
              <a:t>6</a:t>
            </a:r>
            <a:r>
              <a:rPr lang="en-US" sz="2400" dirty="0" smtClean="0"/>
              <a:t>…M</a:t>
            </a:r>
            <a:r>
              <a:rPr lang="en-US" sz="2400" dirty="0" smtClean="0">
                <a:cs typeface="B Nazanin" panose="00000400000000000000" pitchFamily="2" charset="-78"/>
              </a:rPr>
              <a:t> </a:t>
            </a:r>
            <a:r>
              <a:rPr lang="fa-IR" sz="2400" dirty="0" smtClean="0">
                <a:cs typeface="B Nazanin" panose="00000400000000000000" pitchFamily="2" charset="-78"/>
              </a:rPr>
              <a:t>  </a:t>
            </a:r>
            <a:r>
              <a:rPr lang="en-US" sz="2400" dirty="0" smtClean="0">
                <a:cs typeface="B Nazanin" panose="00000400000000000000" pitchFamily="2" charset="-78"/>
              </a:rPr>
              <a:t>(R=CH</a:t>
            </a:r>
            <a:r>
              <a:rPr lang="en-US" sz="2400" baseline="-25000" dirty="0" smtClean="0"/>
              <a:t>3</a:t>
            </a:r>
            <a:r>
              <a:rPr lang="en-US" sz="2400" dirty="0" smtClean="0">
                <a:cs typeface="B Nazanin" panose="00000400000000000000" pitchFamily="2" charset="-78"/>
              </a:rPr>
              <a:t>, F ; M=Li</a:t>
            </a:r>
            <a:r>
              <a:rPr lang="en-US" sz="2400" baseline="30000" dirty="0" smtClean="0">
                <a:cs typeface="B Nazanin" panose="00000400000000000000" pitchFamily="2" charset="-78"/>
              </a:rPr>
              <a:t>+</a:t>
            </a:r>
            <a:r>
              <a:rPr lang="en-US" sz="2400" dirty="0" smtClean="0">
                <a:cs typeface="B Nazanin" panose="00000400000000000000" pitchFamily="2" charset="-78"/>
              </a:rPr>
              <a:t>-Cs</a:t>
            </a:r>
            <a:r>
              <a:rPr lang="en-US" sz="2400" baseline="30000" dirty="0">
                <a:cs typeface="B Nazanin" panose="00000400000000000000" pitchFamily="2" charset="-78"/>
              </a:rPr>
              <a:t>+</a:t>
            </a:r>
            <a:r>
              <a:rPr lang="en-US" sz="2400" dirty="0" smtClean="0">
                <a:cs typeface="B Nazanin" panose="00000400000000000000" pitchFamily="2" charset="-78"/>
              </a:rPr>
              <a:t>)</a:t>
            </a:r>
            <a:endParaRPr lang="en-US" sz="2400" dirty="0">
              <a:cs typeface="B Nazanin" panose="00000400000000000000" pitchFamily="2" charset="-78"/>
            </a:endParaRPr>
          </a:p>
        </p:txBody>
      </p:sp>
      <p:sp>
        <p:nvSpPr>
          <p:cNvPr id="3" name="Subtitle 2">
            <a:extLst>
              <a:ext uri="{FF2B5EF4-FFF2-40B4-BE49-F238E27FC236}">
                <a16:creationId xmlns="" xmlns:a16="http://schemas.microsoft.com/office/drawing/2014/main" id="{F1274B40-854A-4A80-BBAD-623C137424D1}"/>
              </a:ext>
            </a:extLst>
          </p:cNvPr>
          <p:cNvSpPr>
            <a:spLocks noGrp="1"/>
          </p:cNvSpPr>
          <p:nvPr>
            <p:ph type="subTitle" idx="1"/>
          </p:nvPr>
        </p:nvSpPr>
        <p:spPr>
          <a:xfrm>
            <a:off x="1044363" y="4688455"/>
            <a:ext cx="7920689" cy="1117687"/>
          </a:xfrm>
        </p:spPr>
        <p:txBody>
          <a:bodyPr>
            <a:normAutofit/>
          </a:bodyPr>
          <a:lstStyle/>
          <a:p>
            <a:pPr marL="342900" indent="-342900" algn="just" rtl="1">
              <a:buFont typeface="Arial" panose="020B0604020202020204" pitchFamily="34" charset="0"/>
              <a:buChar char="•"/>
            </a:pPr>
            <a:r>
              <a:rPr lang="fa-IR" b="1" dirty="0" smtClean="0">
                <a:cs typeface="B Nazanin" panose="00000400000000000000" pitchFamily="2" charset="-78"/>
              </a:rPr>
              <a:t>صادق صالح زاده دانشگاه بوعلی سینا</a:t>
            </a:r>
          </a:p>
          <a:p>
            <a:pPr marL="342900" indent="-342900" algn="just" rtl="1">
              <a:buFont typeface="Arial" panose="020B0604020202020204" pitchFamily="34" charset="0"/>
              <a:buChar char="•"/>
            </a:pPr>
            <a:r>
              <a:rPr lang="fa-IR" b="1" dirty="0" smtClean="0">
                <a:cs typeface="B Nazanin" panose="00000400000000000000" pitchFamily="2" charset="-78"/>
              </a:rPr>
              <a:t>نسرین کریمی آرام دانشگاه بوعلی سینا</a:t>
            </a:r>
          </a:p>
        </p:txBody>
      </p:sp>
      <p:sp>
        <p:nvSpPr>
          <p:cNvPr id="13" name="TextBox 12">
            <a:extLst>
              <a:ext uri="{FF2B5EF4-FFF2-40B4-BE49-F238E27FC236}">
                <a16:creationId xmlns="" xmlns:a16="http://schemas.microsoft.com/office/drawing/2014/main" id="{02AD0DFD-457D-4A68-9595-602EA6599C5E}"/>
              </a:ext>
            </a:extLst>
          </p:cNvPr>
          <p:cNvSpPr txBox="1"/>
          <p:nvPr/>
        </p:nvSpPr>
        <p:spPr>
          <a:xfrm>
            <a:off x="9422250" y="2672780"/>
            <a:ext cx="2519916" cy="1569660"/>
          </a:xfrm>
          <a:prstGeom prst="rect">
            <a:avLst/>
          </a:prstGeom>
          <a:noFill/>
        </p:spPr>
        <p:txBody>
          <a:bodyPr wrap="square" rtlCol="0">
            <a:spAutoFit/>
          </a:bodyPr>
          <a:lstStyle/>
          <a:p>
            <a:pPr algn="ctr" rtl="1"/>
            <a:r>
              <a:rPr lang="fa-IR" sz="2400" dirty="0">
                <a:cs typeface="B Nazanin" panose="00000400000000000000" pitchFamily="2" charset="-78"/>
              </a:rPr>
              <a:t>گروه آموزشی </a:t>
            </a:r>
            <a:r>
              <a:rPr lang="fa-IR" sz="2400" dirty="0" smtClean="0">
                <a:cs typeface="B Nazanin" panose="00000400000000000000" pitchFamily="2" charset="-78"/>
              </a:rPr>
              <a:t>شیمی،</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a:t>
            </a:r>
            <a:r>
              <a:rPr lang="fa-IR" sz="2400" dirty="0" smtClean="0">
                <a:cs typeface="B Nazanin" panose="00000400000000000000" pitchFamily="2" charset="-78"/>
              </a:rPr>
              <a:t>دانشکده شیمی،</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دانشگاه بوعلی‌سینا، </a:t>
            </a:r>
            <a:br>
              <a:rPr lang="fa-IR" sz="2400" dirty="0">
                <a:cs typeface="B Nazanin" panose="00000400000000000000" pitchFamily="2" charset="-78"/>
              </a:rPr>
            </a:br>
            <a:r>
              <a:rPr lang="fa-IR" sz="2400" dirty="0">
                <a:cs typeface="B Nazanin" panose="00000400000000000000" pitchFamily="2" charset="-78"/>
              </a:rPr>
              <a:t>همدان</a:t>
            </a:r>
            <a:endParaRPr lang="en-US" sz="2400" dirty="0">
              <a:cs typeface="B Nazanin" panose="00000400000000000000" pitchFamily="2" charset="-78"/>
            </a:endParaRPr>
          </a:p>
        </p:txBody>
      </p:sp>
      <p:sp>
        <p:nvSpPr>
          <p:cNvPr id="14" name="TextBox 13">
            <a:extLst>
              <a:ext uri="{FF2B5EF4-FFF2-40B4-BE49-F238E27FC236}">
                <a16:creationId xmlns="" xmlns:a16="http://schemas.microsoft.com/office/drawing/2014/main" id="{E2FD5A40-0FFD-473C-AC41-AF223B157677}"/>
              </a:ext>
            </a:extLst>
          </p:cNvPr>
          <p:cNvSpPr txBox="1"/>
          <p:nvPr/>
        </p:nvSpPr>
        <p:spPr>
          <a:xfrm>
            <a:off x="8965052" y="5951446"/>
            <a:ext cx="2977114" cy="584775"/>
          </a:xfrm>
          <a:prstGeom prst="rect">
            <a:avLst/>
          </a:prstGeom>
          <a:noFill/>
        </p:spPr>
        <p:txBody>
          <a:bodyPr wrap="square" rtlCol="0">
            <a:spAutoFit/>
          </a:bodyPr>
          <a:lstStyle/>
          <a:p>
            <a:pPr algn="ctr" rtl="1"/>
            <a:r>
              <a:rPr lang="en-US" sz="1600" i="1" dirty="0"/>
              <a:t>ssalehzadeh@gmail.ir; </a:t>
            </a:r>
            <a:r>
              <a:rPr lang="en-US" sz="1600" i="1" u="sng" dirty="0">
                <a:hlinkClick r:id="rId3"/>
              </a:rPr>
              <a:t>saleh@basu.ac.ir</a:t>
            </a:r>
            <a:endParaRPr lang="en-US" sz="1600" dirty="0">
              <a:latin typeface="Arial Rounded MT Bold" panose="020F0704030504030204" pitchFamily="34" charset="0"/>
            </a:endParaRPr>
          </a:p>
        </p:txBody>
      </p:sp>
      <p:pic>
        <p:nvPicPr>
          <p:cNvPr id="21" name="Picture 20">
            <a:extLst>
              <a:ext uri="{FF2B5EF4-FFF2-40B4-BE49-F238E27FC236}">
                <a16:creationId xmlns="" xmlns:a16="http://schemas.microsoft.com/office/drawing/2014/main" id="{3033B143-BBFB-4D7E-A1DD-E12A3ABA4528}"/>
              </a:ext>
            </a:extLst>
          </p:cNvPr>
          <p:cNvPicPr>
            <a:picLocks noChangeAspect="1"/>
          </p:cNvPicPr>
          <p:nvPr/>
        </p:nvPicPr>
        <p:blipFill rotWithShape="1">
          <a:blip r:embed="rId4">
            <a:extLst>
              <a:ext uri="{28A0092B-C50C-407E-A947-70E740481C1C}">
                <a14:useLocalDpi xmlns="" xmlns:a14="http://schemas.microsoft.com/office/drawing/2010/main" val="0"/>
              </a:ext>
            </a:extLst>
          </a:blip>
          <a:srcRect l="21315" r="27240"/>
          <a:stretch/>
        </p:blipFill>
        <p:spPr>
          <a:xfrm>
            <a:off x="249834" y="152864"/>
            <a:ext cx="2424531" cy="2356420"/>
          </a:xfrm>
          <a:prstGeom prst="rect">
            <a:avLst/>
          </a:prstGeom>
        </p:spPr>
      </p:pic>
      <p:pic>
        <p:nvPicPr>
          <p:cNvPr id="5" name="Picture 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9993438" y="356710"/>
            <a:ext cx="1948728" cy="1948728"/>
          </a:xfrm>
          <a:prstGeom prst="rect">
            <a:avLst/>
          </a:prstGeom>
        </p:spPr>
      </p:pic>
    </p:spTree>
    <p:extLst>
      <p:ext uri="{BB962C8B-B14F-4D97-AF65-F5344CB8AC3E}">
        <p14:creationId xmlns="" xmlns:p14="http://schemas.microsoft.com/office/powerpoint/2010/main" val="2258103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چکیده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82137" y="1990879"/>
            <a:ext cx="11233551" cy="3509169"/>
          </a:xfrm>
        </p:spPr>
        <p:txBody>
          <a:bodyPr>
            <a:noAutofit/>
          </a:bodyPr>
          <a:lstStyle/>
          <a:p>
            <a:pPr marL="0" indent="0" algn="just" rtl="1">
              <a:lnSpc>
                <a:spcPct val="150000"/>
              </a:lnSpc>
              <a:spcBef>
                <a:spcPts val="600"/>
              </a:spcBef>
              <a:spcAft>
                <a:spcPts val="1200"/>
              </a:spcAft>
              <a:buNone/>
            </a:pPr>
            <a:endParaRPr lang="en-US" sz="2000" dirty="0">
              <a:solidFill>
                <a:schemeClr val="bg1"/>
              </a:solidFill>
            </a:endParaRPr>
          </a:p>
          <a:p>
            <a:pPr marL="0" indent="0" algn="just" rtl="1">
              <a:lnSpc>
                <a:spcPct val="100000"/>
              </a:lnSpc>
              <a:spcBef>
                <a:spcPts val="600"/>
              </a:spcBef>
              <a:spcAft>
                <a:spcPts val="1200"/>
              </a:spcAft>
              <a:buNone/>
            </a:pPr>
            <a:endParaRPr lang="fa-IR" sz="2000" dirty="0" smtClean="0">
              <a:cs typeface="B Nazanin" panose="00000400000000000000" pitchFamily="2" charset="-78"/>
            </a:endParaRPr>
          </a:p>
          <a:p>
            <a:pPr marL="0" indent="0" algn="just" rtl="1">
              <a:lnSpc>
                <a:spcPct val="100000"/>
              </a:lnSpc>
              <a:spcBef>
                <a:spcPts val="600"/>
              </a:spcBef>
              <a:spcAft>
                <a:spcPts val="1200"/>
              </a:spcAft>
              <a:buNone/>
            </a:pPr>
            <a:r>
              <a:rPr lang="ar-SA" sz="2000"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rPr>
              <a:t>. </a:t>
            </a:r>
            <a:endParaRPr lang="fa-IR" sz="2000" dirty="0" smtClean="0">
              <a:cs typeface="B Nazanin" panose="00000400000000000000" pitchFamily="2" charset="-78"/>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27740" y="653850"/>
            <a:ext cx="1265786" cy="1265786"/>
          </a:xfrm>
          <a:prstGeom prst="rect">
            <a:avLst/>
          </a:prstGeom>
        </p:spPr>
      </p:pic>
      <p:sp>
        <p:nvSpPr>
          <p:cNvPr id="3" name="TextBox 2"/>
          <p:cNvSpPr txBox="1"/>
          <p:nvPr/>
        </p:nvSpPr>
        <p:spPr>
          <a:xfrm>
            <a:off x="528030" y="2279178"/>
            <a:ext cx="11087658" cy="3323987"/>
          </a:xfrm>
          <a:prstGeom prst="rect">
            <a:avLst/>
          </a:prstGeom>
          <a:noFill/>
        </p:spPr>
        <p:txBody>
          <a:bodyPr wrap="square" rtlCol="1">
            <a:spAutoFit/>
          </a:bodyPr>
          <a:lstStyle/>
          <a:p>
            <a:pPr algn="just" rtl="1">
              <a:lnSpc>
                <a:spcPct val="150000"/>
              </a:lnSpc>
            </a:pPr>
            <a:r>
              <a:rPr lang="fa-IR" sz="20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اتم </a:t>
            </a:r>
            <a:r>
              <a:rPr lang="fa-IR" sz="2000" dirty="0">
                <a:solidFill>
                  <a:schemeClr val="bg1"/>
                </a:solidFill>
                <a:latin typeface="Calibri" panose="020F0502020204030204" pitchFamily="34" charset="0"/>
                <a:ea typeface="Calibri" panose="020F0502020204030204" pitchFamily="34" charset="0"/>
                <a:cs typeface="B Nazanin" panose="00000400000000000000" pitchFamily="2" charset="-78"/>
              </a:rPr>
              <a:t>تلوریم سنگین ترین عنصر غیر رادیواکتیو گروه کالکوژن ها است به همین دلیل در مطالعات زیستی کمتر به آن پرداخته شده </a:t>
            </a:r>
            <a:r>
              <a:rPr lang="fa-IR" sz="20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است. </a:t>
            </a:r>
            <a:r>
              <a:rPr lang="fa-IR" sz="2000" dirty="0" smtClean="0">
                <a:solidFill>
                  <a:schemeClr val="bg1"/>
                </a:solidFill>
                <a:cs typeface="B Nazanin" panose="00000400000000000000" pitchFamily="2" charset="-78"/>
              </a:rPr>
              <a:t>دراین پروژه، ماهیت و قدرت برهمکنش های غیرکوالانسی بین ملکلولی </a:t>
            </a:r>
            <a:r>
              <a:rPr lang="en-US" sz="2000" dirty="0" err="1" smtClean="0">
                <a:solidFill>
                  <a:schemeClr val="bg1"/>
                </a:solidFill>
                <a:cs typeface="B Nazanin" panose="00000400000000000000" pitchFamily="2" charset="-78"/>
              </a:rPr>
              <a:t>Te</a:t>
            </a:r>
            <a:r>
              <a:rPr lang="en-US" sz="2000" dirty="0" smtClean="0">
                <a:solidFill>
                  <a:schemeClr val="bg1"/>
                </a:solidFill>
                <a:cs typeface="B Nazanin" panose="00000400000000000000" pitchFamily="2" charset="-78"/>
              </a:rPr>
              <a:t>…</a:t>
            </a:r>
            <a:r>
              <a:rPr lang="el-GR" sz="2000" dirty="0">
                <a:cs typeface="B Nazanin" panose="00000400000000000000" pitchFamily="2" charset="-78"/>
              </a:rPr>
              <a:t> </a:t>
            </a:r>
            <a:r>
              <a:rPr lang="el-GR" sz="2000" dirty="0" smtClean="0">
                <a:solidFill>
                  <a:schemeClr val="bg1"/>
                </a:solidFill>
                <a:cs typeface="B Nazanin" panose="00000400000000000000" pitchFamily="2" charset="-78"/>
              </a:rPr>
              <a:t>π</a:t>
            </a:r>
            <a:r>
              <a:rPr lang="fa-IR" sz="2000" dirty="0" smtClean="0">
                <a:solidFill>
                  <a:schemeClr val="bg1"/>
                </a:solidFill>
                <a:cs typeface="B Nazanin" panose="00000400000000000000" pitchFamily="2" charset="-78"/>
              </a:rPr>
              <a:t>وکاتیون...</a:t>
            </a:r>
            <a:r>
              <a:rPr lang="el-GR" sz="2000" dirty="0" smtClean="0">
                <a:solidFill>
                  <a:schemeClr val="bg1"/>
                </a:solidFill>
                <a:cs typeface="B Nazanin" panose="00000400000000000000" pitchFamily="2" charset="-78"/>
              </a:rPr>
              <a:t>π</a:t>
            </a:r>
            <a:r>
              <a:rPr lang="fa-IR" sz="2000" dirty="0">
                <a:solidFill>
                  <a:schemeClr val="bg1"/>
                </a:solidFill>
                <a:cs typeface="B Nazanin" panose="00000400000000000000" pitchFamily="2" charset="-78"/>
              </a:rPr>
              <a:t> </a:t>
            </a:r>
            <a:r>
              <a:rPr lang="fa-IR" sz="2000" dirty="0" smtClean="0">
                <a:solidFill>
                  <a:schemeClr val="bg1"/>
                </a:solidFill>
                <a:cs typeface="B Nazanin" panose="00000400000000000000" pitchFamily="2" charset="-78"/>
              </a:rPr>
              <a:t>در تعدادی از کمپلکس های حاوی این برهمکنش ها </a:t>
            </a:r>
            <a:r>
              <a:rPr lang="fa-IR" sz="2000" dirty="0">
                <a:solidFill>
                  <a:schemeClr val="bg1"/>
                </a:solidFill>
                <a:cs typeface="B Nazanin" panose="00000400000000000000" pitchFamily="2" charset="-78"/>
              </a:rPr>
              <a:t>مورد بررسی قرار گرفت</a:t>
            </a:r>
            <a:r>
              <a:rPr lang="fa-IR" sz="2000" b="1" dirty="0" smtClean="0">
                <a:solidFill>
                  <a:schemeClr val="bg1"/>
                </a:solidFill>
                <a:cs typeface="B Nazanin" panose="00000400000000000000" pitchFamily="2" charset="-78"/>
              </a:rPr>
              <a:t>. </a:t>
            </a:r>
            <a:r>
              <a:rPr lang="fa-IR" sz="2000" dirty="0" smtClean="0">
                <a:solidFill>
                  <a:schemeClr val="bg1"/>
                </a:solidFill>
                <a:cs typeface="B Nazanin" panose="00000400000000000000" pitchFamily="2" charset="-78"/>
              </a:rPr>
              <a:t>حضور</a:t>
            </a:r>
            <a:r>
              <a:rPr lang="fa-IR" sz="2000" b="1" dirty="0" smtClean="0">
                <a:solidFill>
                  <a:schemeClr val="bg1"/>
                </a:solidFill>
                <a:cs typeface="B Nazanin" panose="00000400000000000000" pitchFamily="2" charset="-78"/>
              </a:rPr>
              <a:t> </a:t>
            </a:r>
            <a:r>
              <a:rPr lang="fa-IR" sz="2000" dirty="0" smtClean="0">
                <a:solidFill>
                  <a:schemeClr val="bg1"/>
                </a:solidFill>
                <a:cs typeface="B Nazanin" panose="00000400000000000000" pitchFamily="2" charset="-78"/>
              </a:rPr>
              <a:t>گروه های الکترون دهنده و الکترون کشنده بر روی اتم تلوریم و همچنین تغییر در مقدار انرژی برهمکنش با تغییر کاتیون های مختلف بررسی شد. با توجه به اهمیت فراون برهمکنش های</a:t>
            </a:r>
            <a:r>
              <a:rPr lang="fa-IR" sz="2000" dirty="0">
                <a:solidFill>
                  <a:schemeClr val="bg1"/>
                </a:solidFill>
                <a:cs typeface="B Nazanin" panose="00000400000000000000" pitchFamily="2" charset="-78"/>
              </a:rPr>
              <a:t> </a:t>
            </a:r>
            <a:r>
              <a:rPr lang="fa-IR" sz="2000" dirty="0" smtClean="0">
                <a:solidFill>
                  <a:schemeClr val="bg1"/>
                </a:solidFill>
                <a:cs typeface="B Nazanin" panose="00000400000000000000" pitchFamily="2" charset="-78"/>
              </a:rPr>
              <a:t>کاتیون</a:t>
            </a:r>
            <a:r>
              <a:rPr lang="fa-IR" sz="2000" dirty="0">
                <a:solidFill>
                  <a:schemeClr val="bg1"/>
                </a:solidFill>
                <a:cs typeface="B Nazanin" panose="00000400000000000000" pitchFamily="2" charset="-78"/>
              </a:rPr>
              <a:t>...</a:t>
            </a:r>
            <a:r>
              <a:rPr lang="el-GR" sz="2000" dirty="0">
                <a:solidFill>
                  <a:schemeClr val="bg1"/>
                </a:solidFill>
                <a:cs typeface="B Nazanin" panose="00000400000000000000" pitchFamily="2" charset="-78"/>
              </a:rPr>
              <a:t>π</a:t>
            </a:r>
            <a:r>
              <a:rPr lang="fa-IR" sz="2000" dirty="0">
                <a:solidFill>
                  <a:schemeClr val="bg1"/>
                </a:solidFill>
                <a:cs typeface="B Nazanin" panose="00000400000000000000" pitchFamily="2" charset="-78"/>
              </a:rPr>
              <a:t> </a:t>
            </a:r>
            <a:r>
              <a:rPr lang="fa-IR" sz="2000" dirty="0" smtClean="0">
                <a:solidFill>
                  <a:schemeClr val="bg1"/>
                </a:solidFill>
                <a:cs typeface="B Nazanin" panose="00000400000000000000" pitchFamily="2" charset="-78"/>
              </a:rPr>
              <a:t>در شیمی ابرملکولی، تاثیر برهمکنش قوی کاتیون</a:t>
            </a:r>
            <a:r>
              <a:rPr lang="fa-IR" sz="2000" dirty="0">
                <a:solidFill>
                  <a:schemeClr val="bg1"/>
                </a:solidFill>
                <a:cs typeface="B Nazanin" panose="00000400000000000000" pitchFamily="2" charset="-78"/>
              </a:rPr>
              <a:t>...</a:t>
            </a:r>
            <a:r>
              <a:rPr lang="el-GR" sz="2000" dirty="0" smtClean="0">
                <a:solidFill>
                  <a:schemeClr val="bg1"/>
                </a:solidFill>
                <a:cs typeface="B Nazanin" panose="00000400000000000000" pitchFamily="2" charset="-78"/>
              </a:rPr>
              <a:t>π</a:t>
            </a:r>
            <a:r>
              <a:rPr lang="fa-IR" sz="2000" dirty="0" smtClean="0">
                <a:solidFill>
                  <a:schemeClr val="bg1"/>
                </a:solidFill>
                <a:cs typeface="B Nazanin" panose="00000400000000000000" pitchFamily="2" charset="-78"/>
              </a:rPr>
              <a:t> بر روی برهمکنش ضعیف</a:t>
            </a:r>
            <a:r>
              <a:rPr lang="en-US" sz="2000" dirty="0" err="1" smtClean="0">
                <a:solidFill>
                  <a:schemeClr val="bg1"/>
                </a:solidFill>
                <a:cs typeface="B Nazanin" panose="00000400000000000000" pitchFamily="2" charset="-78"/>
              </a:rPr>
              <a:t>Te</a:t>
            </a:r>
            <a:r>
              <a:rPr lang="en-US" sz="2000" dirty="0">
                <a:solidFill>
                  <a:schemeClr val="bg1"/>
                </a:solidFill>
                <a:cs typeface="B Nazanin" panose="00000400000000000000" pitchFamily="2" charset="-78"/>
              </a:rPr>
              <a:t>…</a:t>
            </a:r>
            <a:r>
              <a:rPr lang="el-GR" sz="2000" dirty="0">
                <a:cs typeface="B Nazanin" panose="00000400000000000000" pitchFamily="2" charset="-78"/>
              </a:rPr>
              <a:t> </a:t>
            </a:r>
            <a:r>
              <a:rPr lang="el-GR" sz="2000" dirty="0" smtClean="0">
                <a:solidFill>
                  <a:schemeClr val="bg1"/>
                </a:solidFill>
                <a:cs typeface="B Nazanin" panose="00000400000000000000" pitchFamily="2" charset="-78"/>
              </a:rPr>
              <a:t>π</a:t>
            </a:r>
            <a:r>
              <a:rPr lang="en-US" sz="2000" dirty="0" smtClean="0">
                <a:solidFill>
                  <a:schemeClr val="bg1"/>
                </a:solidFill>
                <a:cs typeface="B Nazanin" panose="00000400000000000000" pitchFamily="2" charset="-78"/>
              </a:rPr>
              <a:t> </a:t>
            </a:r>
            <a:r>
              <a:rPr lang="fa-IR" sz="2000" dirty="0" smtClean="0">
                <a:solidFill>
                  <a:schemeClr val="bg1"/>
                </a:solidFill>
                <a:cs typeface="B Nazanin" panose="00000400000000000000" pitchFamily="2" charset="-78"/>
              </a:rPr>
              <a:t>به صورت تئوری مطالعه شد. بدین منظور سیستم سه جزئی </a:t>
            </a:r>
            <a:r>
              <a:rPr lang="en-US" sz="2000" dirty="0" smtClean="0">
                <a:solidFill>
                  <a:schemeClr val="bg1"/>
                </a:solidFill>
                <a:cs typeface="B Nazanin" panose="00000400000000000000" pitchFamily="2" charset="-78"/>
              </a:rPr>
              <a:t>TeR</a:t>
            </a:r>
            <a:r>
              <a:rPr lang="en-US" sz="2000" baseline="-25000" dirty="0" smtClean="0">
                <a:solidFill>
                  <a:schemeClr val="bg1"/>
                </a:solidFill>
                <a:cs typeface="B Nazanin" panose="00000400000000000000" pitchFamily="2" charset="-78"/>
              </a:rPr>
              <a:t>2</a:t>
            </a:r>
            <a:r>
              <a:rPr lang="en-US" sz="2000" dirty="0" smtClean="0">
                <a:solidFill>
                  <a:schemeClr val="bg1"/>
                </a:solidFill>
                <a:cs typeface="B Nazanin" panose="00000400000000000000" pitchFamily="2" charset="-78"/>
              </a:rPr>
              <a:t>…C</a:t>
            </a:r>
            <a:r>
              <a:rPr lang="en-US" sz="2000" baseline="-25000" dirty="0">
                <a:solidFill>
                  <a:schemeClr val="bg1"/>
                </a:solidFill>
                <a:cs typeface="B Nazanin" panose="00000400000000000000" pitchFamily="2" charset="-78"/>
              </a:rPr>
              <a:t>6</a:t>
            </a:r>
            <a:r>
              <a:rPr lang="en-US" sz="2000" dirty="0" smtClean="0">
                <a:solidFill>
                  <a:schemeClr val="bg1"/>
                </a:solidFill>
                <a:cs typeface="B Nazanin" panose="00000400000000000000" pitchFamily="2" charset="-78"/>
              </a:rPr>
              <a:t>H</a:t>
            </a:r>
            <a:r>
              <a:rPr lang="en-US" sz="2000" baseline="-25000" dirty="0">
                <a:solidFill>
                  <a:schemeClr val="bg1"/>
                </a:solidFill>
                <a:cs typeface="B Nazanin" panose="00000400000000000000" pitchFamily="2" charset="-78"/>
              </a:rPr>
              <a:t>6</a:t>
            </a:r>
            <a:r>
              <a:rPr lang="en-US" sz="2000" dirty="0" smtClean="0">
                <a:solidFill>
                  <a:schemeClr val="bg1"/>
                </a:solidFill>
                <a:cs typeface="B Nazanin" panose="00000400000000000000" pitchFamily="2" charset="-78"/>
              </a:rPr>
              <a:t>…M (M=Li</a:t>
            </a:r>
            <a:r>
              <a:rPr lang="en-US" sz="2000" baseline="30000" dirty="0" smtClean="0">
                <a:solidFill>
                  <a:schemeClr val="bg1"/>
                </a:solidFill>
                <a:cs typeface="B Nazanin" panose="00000400000000000000" pitchFamily="2" charset="-78"/>
              </a:rPr>
              <a:t>+</a:t>
            </a:r>
            <a:r>
              <a:rPr lang="en-US" sz="2000" dirty="0" smtClean="0">
                <a:solidFill>
                  <a:schemeClr val="bg1"/>
                </a:solidFill>
                <a:cs typeface="B Nazanin" panose="00000400000000000000" pitchFamily="2" charset="-78"/>
              </a:rPr>
              <a:t>-Cs</a:t>
            </a:r>
            <a:r>
              <a:rPr lang="en-US" sz="2000" baseline="30000" dirty="0" smtClean="0">
                <a:solidFill>
                  <a:schemeClr val="bg1"/>
                </a:solidFill>
                <a:cs typeface="B Nazanin" panose="00000400000000000000" pitchFamily="2" charset="-78"/>
              </a:rPr>
              <a:t>+</a:t>
            </a:r>
            <a:r>
              <a:rPr lang="en-US" sz="2000" dirty="0" smtClean="0">
                <a:solidFill>
                  <a:schemeClr val="bg1"/>
                </a:solidFill>
                <a:cs typeface="B Nazanin" panose="00000400000000000000" pitchFamily="2" charset="-78"/>
              </a:rPr>
              <a:t>; R=CH</a:t>
            </a:r>
            <a:r>
              <a:rPr lang="en-US" sz="2000" baseline="-25000" dirty="0" smtClean="0">
                <a:solidFill>
                  <a:schemeClr val="bg1"/>
                </a:solidFill>
                <a:cs typeface="B Nazanin" panose="00000400000000000000" pitchFamily="2" charset="-78"/>
              </a:rPr>
              <a:t>3</a:t>
            </a:r>
            <a:r>
              <a:rPr lang="en-US" sz="2000" dirty="0" smtClean="0">
                <a:solidFill>
                  <a:schemeClr val="bg1"/>
                </a:solidFill>
                <a:cs typeface="B Nazanin" panose="00000400000000000000" pitchFamily="2" charset="-78"/>
              </a:rPr>
              <a:t>, F)</a:t>
            </a:r>
            <a:r>
              <a:rPr lang="fa-IR" sz="2000" dirty="0" smtClean="0">
                <a:solidFill>
                  <a:schemeClr val="bg1"/>
                </a:solidFill>
                <a:cs typeface="B Nazanin" panose="00000400000000000000" pitchFamily="2" charset="-78"/>
              </a:rPr>
              <a:t> مورد بررسی قرار گرفت. مقادیر انرژی پایداری گزارش شده در این سیستم ها حاکی از قدرت بیشتر برهمکنش </a:t>
            </a:r>
            <a:r>
              <a:rPr lang="fa-IR" sz="2000" dirty="0">
                <a:solidFill>
                  <a:schemeClr val="bg1"/>
                </a:solidFill>
                <a:cs typeface="B Nazanin" panose="00000400000000000000" pitchFamily="2" charset="-78"/>
              </a:rPr>
              <a:t>کاتیون...</a:t>
            </a:r>
            <a:r>
              <a:rPr lang="el-GR" sz="2000" dirty="0">
                <a:solidFill>
                  <a:schemeClr val="bg1"/>
                </a:solidFill>
                <a:cs typeface="B Nazanin" panose="00000400000000000000" pitchFamily="2" charset="-78"/>
              </a:rPr>
              <a:t>π</a:t>
            </a:r>
            <a:r>
              <a:rPr lang="fa-IR" sz="2000" dirty="0">
                <a:solidFill>
                  <a:schemeClr val="bg1"/>
                </a:solidFill>
                <a:cs typeface="B Nazanin" panose="00000400000000000000" pitchFamily="2" charset="-78"/>
              </a:rPr>
              <a:t> </a:t>
            </a:r>
            <a:r>
              <a:rPr lang="fa-IR" sz="2000" dirty="0" smtClean="0">
                <a:solidFill>
                  <a:schemeClr val="bg1"/>
                </a:solidFill>
                <a:cs typeface="B Nazanin" panose="00000400000000000000" pitchFamily="2" charset="-78"/>
              </a:rPr>
              <a:t> نسبت به برهمکنش </a:t>
            </a:r>
            <a:r>
              <a:rPr lang="en-US" sz="2000" dirty="0" err="1">
                <a:solidFill>
                  <a:schemeClr val="bg1"/>
                </a:solidFill>
                <a:cs typeface="B Nazanin" panose="00000400000000000000" pitchFamily="2" charset="-78"/>
              </a:rPr>
              <a:t>Te</a:t>
            </a:r>
            <a:r>
              <a:rPr lang="en-US" sz="2000" dirty="0">
                <a:solidFill>
                  <a:schemeClr val="bg1"/>
                </a:solidFill>
                <a:cs typeface="B Nazanin" panose="00000400000000000000" pitchFamily="2" charset="-78"/>
              </a:rPr>
              <a:t>…</a:t>
            </a:r>
            <a:r>
              <a:rPr lang="el-GR" sz="2000" dirty="0">
                <a:cs typeface="B Nazanin" panose="00000400000000000000" pitchFamily="2" charset="-78"/>
              </a:rPr>
              <a:t> </a:t>
            </a:r>
            <a:r>
              <a:rPr lang="el-GR" sz="2000" dirty="0" smtClean="0">
                <a:solidFill>
                  <a:schemeClr val="bg1"/>
                </a:solidFill>
                <a:cs typeface="B Nazanin" panose="00000400000000000000" pitchFamily="2" charset="-78"/>
              </a:rPr>
              <a:t>π</a:t>
            </a:r>
            <a:r>
              <a:rPr lang="fa-IR" sz="2000" dirty="0" smtClean="0">
                <a:solidFill>
                  <a:schemeClr val="bg1"/>
                </a:solidFill>
                <a:cs typeface="B Nazanin" panose="00000400000000000000" pitchFamily="2" charset="-78"/>
              </a:rPr>
              <a:t> است.</a:t>
            </a:r>
            <a:endParaRPr lang="fa-IR" sz="2000" dirty="0">
              <a:solidFill>
                <a:schemeClr val="bg1"/>
              </a:solidFill>
              <a:cs typeface="B Nazanin" panose="00000400000000000000" pitchFamily="2" charset="-78"/>
            </a:endParaRPr>
          </a:p>
        </p:txBody>
      </p:sp>
      <p:sp>
        <p:nvSpPr>
          <p:cNvPr id="5" name="TextBox 4"/>
          <p:cNvSpPr txBox="1"/>
          <p:nvPr/>
        </p:nvSpPr>
        <p:spPr>
          <a:xfrm>
            <a:off x="528030" y="6032310"/>
            <a:ext cx="10781732" cy="400110"/>
          </a:xfrm>
          <a:prstGeom prst="rect">
            <a:avLst/>
          </a:prstGeom>
          <a:noFill/>
        </p:spPr>
        <p:txBody>
          <a:bodyPr wrap="square" rtlCol="1">
            <a:spAutoFit/>
          </a:bodyPr>
          <a:lstStyle/>
          <a:p>
            <a:pPr algn="r" rtl="1"/>
            <a:r>
              <a:rPr lang="fa-IR" sz="2000" dirty="0">
                <a:solidFill>
                  <a:schemeClr val="bg1"/>
                </a:solidFill>
                <a:cs typeface="B Nazanin" panose="00000400000000000000" pitchFamily="2" charset="-78"/>
              </a:rPr>
              <a:t>کلمات کلیدی: انرژی برهمکنش، </a:t>
            </a:r>
            <a:r>
              <a:rPr lang="fa-IR" sz="2000" dirty="0" smtClean="0">
                <a:solidFill>
                  <a:schemeClr val="bg1"/>
                </a:solidFill>
                <a:cs typeface="B Nazanin" panose="00000400000000000000" pitchFamily="2" charset="-78"/>
              </a:rPr>
              <a:t>ابرملکول، برهمکنش </a:t>
            </a:r>
            <a:r>
              <a:rPr lang="fa-IR" sz="2000" dirty="0">
                <a:solidFill>
                  <a:schemeClr val="bg1"/>
                </a:solidFill>
                <a:cs typeface="B Nazanin" panose="00000400000000000000" pitchFamily="2" charset="-78"/>
              </a:rPr>
              <a:t>کاتیون...</a:t>
            </a:r>
            <a:r>
              <a:rPr lang="el-GR" sz="2000" dirty="0">
                <a:solidFill>
                  <a:schemeClr val="bg1"/>
                </a:solidFill>
                <a:cs typeface="B Nazanin" panose="00000400000000000000" pitchFamily="2" charset="-78"/>
              </a:rPr>
              <a:t>π</a:t>
            </a:r>
            <a:r>
              <a:rPr lang="fa-IR" sz="2000" dirty="0">
                <a:solidFill>
                  <a:schemeClr val="bg1"/>
                </a:solidFill>
                <a:cs typeface="B Nazanin" panose="00000400000000000000" pitchFamily="2" charset="-78"/>
              </a:rPr>
              <a:t> ، برهمکنش.</a:t>
            </a:r>
            <a:r>
              <a:rPr lang="el-GR" sz="2000" dirty="0">
                <a:solidFill>
                  <a:schemeClr val="bg1"/>
                </a:solidFill>
                <a:cs typeface="B Nazanin" panose="00000400000000000000" pitchFamily="2" charset="-78"/>
              </a:rPr>
              <a:t>π</a:t>
            </a:r>
            <a:r>
              <a:rPr lang="fa-IR" sz="2000" dirty="0">
                <a:solidFill>
                  <a:schemeClr val="bg1"/>
                </a:solidFill>
                <a:cs typeface="B Nazanin" panose="00000400000000000000" pitchFamily="2" charset="-78"/>
              </a:rPr>
              <a:t> </a:t>
            </a:r>
            <a:r>
              <a:rPr lang="en-US" sz="2000" dirty="0">
                <a:solidFill>
                  <a:schemeClr val="bg1"/>
                </a:solidFill>
                <a:cs typeface="B Nazanin" panose="00000400000000000000" pitchFamily="2" charset="-78"/>
              </a:rPr>
              <a:t> </a:t>
            </a:r>
            <a:r>
              <a:rPr lang="en-US" sz="2000" dirty="0" smtClean="0">
                <a:solidFill>
                  <a:schemeClr val="bg1"/>
                </a:solidFill>
                <a:cs typeface="B Nazanin" panose="00000400000000000000" pitchFamily="2" charset="-78"/>
              </a:rPr>
              <a:t> </a:t>
            </a:r>
            <a:r>
              <a:rPr lang="en-US" sz="2000" dirty="0" err="1">
                <a:solidFill>
                  <a:schemeClr val="bg1"/>
                </a:solidFill>
                <a:cs typeface="B Nazanin" panose="00000400000000000000" pitchFamily="2" charset="-78"/>
              </a:rPr>
              <a:t>Te</a:t>
            </a:r>
            <a:r>
              <a:rPr lang="en-US" sz="2000" dirty="0">
                <a:solidFill>
                  <a:schemeClr val="bg1"/>
                </a:solidFill>
                <a:cs typeface="B Nazanin" panose="00000400000000000000" pitchFamily="2" charset="-78"/>
              </a:rPr>
              <a:t> …</a:t>
            </a:r>
            <a:endParaRPr lang="fa-IR" sz="2000" dirty="0">
              <a:solidFill>
                <a:schemeClr val="bg1"/>
              </a:solidFill>
              <a:cs typeface="B Nazanin" panose="00000400000000000000" pitchFamily="2" charset="-78"/>
            </a:endParaRPr>
          </a:p>
        </p:txBody>
      </p:sp>
    </p:spTree>
    <p:extLst>
      <p:ext uri="{BB962C8B-B14F-4D97-AF65-F5344CB8AC3E}">
        <p14:creationId xmlns="" xmlns:p14="http://schemas.microsoft.com/office/powerpoint/2010/main" val="253666686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27545" y="2325298"/>
            <a:ext cx="11665981" cy="3258709"/>
          </a:xfrm>
        </p:spPr>
        <p:txBody>
          <a:bodyPr>
            <a:normAutofit lnSpcReduction="10000"/>
          </a:bodyPr>
          <a:lstStyle/>
          <a:p>
            <a:pPr marL="0" indent="0" algn="just" rtl="1">
              <a:lnSpc>
                <a:spcPct val="150000"/>
              </a:lnSpc>
              <a:buNone/>
            </a:pPr>
            <a:r>
              <a:rPr lang="fa-IR" sz="2000" dirty="0" smtClean="0">
                <a:solidFill>
                  <a:schemeClr val="bg1"/>
                </a:solidFill>
                <a:cs typeface="B Nazanin" panose="00000400000000000000" pitchFamily="2" charset="-78"/>
              </a:rPr>
              <a:t>برهمکنش های غیر کوالانسی نخستین بار توسط جونز دیدریک واندروالس برای کمک به نوآرایی معادله حالت گاز ایده آل بیان شد. این برهمکنش ها در حفظ ساختار های سه بعدی ملکول های بزرگ مانند پروتئین ها و اسید های نکلوئیک بسیار مهم هستند [1]. براساس جدید ترین مطالعات صورت گرفته، گاهی اوقات فرآیند های خود تجمعی ابر ملکول ها بر اساس برهمکنش </a:t>
            </a:r>
            <a:r>
              <a:rPr lang="en-US" sz="2000" dirty="0" err="1" smtClean="0">
                <a:solidFill>
                  <a:schemeClr val="bg1"/>
                </a:solidFill>
                <a:cs typeface="B Nazanin" panose="00000400000000000000" pitchFamily="2" charset="-78"/>
              </a:rPr>
              <a:t>lp</a:t>
            </a:r>
            <a:r>
              <a:rPr lang="en-US" sz="2000" dirty="0" smtClean="0">
                <a:solidFill>
                  <a:schemeClr val="bg1"/>
                </a:solidFill>
                <a:cs typeface="B Nazanin" panose="00000400000000000000" pitchFamily="2" charset="-78"/>
              </a:rPr>
              <a:t>…</a:t>
            </a:r>
            <a:r>
              <a:rPr lang="el-GR" sz="2000" dirty="0" smtClean="0">
                <a:solidFill>
                  <a:schemeClr val="bg1"/>
                </a:solidFill>
                <a:cs typeface="B Nazanin" panose="00000400000000000000" pitchFamily="2" charset="-78"/>
              </a:rPr>
              <a:t>π</a:t>
            </a:r>
            <a:r>
              <a:rPr lang="fa-IR" sz="2000" dirty="0" smtClean="0">
                <a:solidFill>
                  <a:schemeClr val="bg1"/>
                </a:solidFill>
                <a:cs typeface="B Nazanin" panose="00000400000000000000" pitchFamily="2" charset="-78"/>
              </a:rPr>
              <a:t> صورت می گیرد[3,2]. در سال 2000 زوکرمن و هایدوک دو حالت از فرآیندهای خود تجمعی براساس برهمکنش</a:t>
            </a:r>
            <a:r>
              <a:rPr lang="en-US" sz="2000" dirty="0" err="1" smtClean="0">
                <a:solidFill>
                  <a:schemeClr val="bg1"/>
                </a:solidFill>
                <a:cs typeface="B Nazanin" panose="00000400000000000000" pitchFamily="2" charset="-78"/>
              </a:rPr>
              <a:t>Te</a:t>
            </a:r>
            <a:r>
              <a:rPr lang="en-US" sz="2000" dirty="0" smtClean="0">
                <a:solidFill>
                  <a:schemeClr val="bg1"/>
                </a:solidFill>
                <a:cs typeface="B Nazanin" panose="00000400000000000000" pitchFamily="2" charset="-78"/>
              </a:rPr>
              <a:t>…</a:t>
            </a:r>
            <a:r>
              <a:rPr lang="el-GR" sz="2000" dirty="0" smtClean="0">
                <a:solidFill>
                  <a:schemeClr val="bg1"/>
                </a:solidFill>
                <a:cs typeface="B Nazanin" panose="00000400000000000000" pitchFamily="2" charset="-78"/>
              </a:rPr>
              <a:t>π</a:t>
            </a:r>
            <a:r>
              <a:rPr lang="en-US" sz="2000" dirty="0" smtClean="0">
                <a:solidFill>
                  <a:schemeClr val="bg1"/>
                </a:solidFill>
                <a:cs typeface="B Nazanin" panose="00000400000000000000" pitchFamily="2" charset="-78"/>
              </a:rPr>
              <a:t> </a:t>
            </a:r>
            <a:r>
              <a:rPr lang="fa-IR" sz="2000" dirty="0">
                <a:solidFill>
                  <a:schemeClr val="bg1"/>
                </a:solidFill>
                <a:cs typeface="B Nazanin" panose="00000400000000000000" pitchFamily="2" charset="-78"/>
              </a:rPr>
              <a:t> </a:t>
            </a:r>
            <a:r>
              <a:rPr lang="fa-IR" sz="2000" dirty="0" smtClean="0">
                <a:solidFill>
                  <a:schemeClr val="bg1"/>
                </a:solidFill>
                <a:cs typeface="B Nazanin" panose="00000400000000000000" pitchFamily="2" charset="-78"/>
              </a:rPr>
              <a:t>را که منجر به آرایش دیمری و حلقه مانند سوپراملکول ها می شود را گزارش کردند. برهمکنش </a:t>
            </a:r>
            <a:r>
              <a:rPr lang="fa-IR" sz="2000" dirty="0">
                <a:solidFill>
                  <a:schemeClr val="bg1"/>
                </a:solidFill>
                <a:cs typeface="B Nazanin" panose="00000400000000000000" pitchFamily="2" charset="-78"/>
              </a:rPr>
              <a:t>کاتیون...</a:t>
            </a:r>
            <a:r>
              <a:rPr lang="el-GR" sz="2000" dirty="0">
                <a:solidFill>
                  <a:schemeClr val="bg1"/>
                </a:solidFill>
                <a:cs typeface="B Nazanin" panose="00000400000000000000" pitchFamily="2" charset="-78"/>
              </a:rPr>
              <a:t>π</a:t>
            </a:r>
            <a:r>
              <a:rPr lang="fa-IR" sz="2000" dirty="0">
                <a:solidFill>
                  <a:schemeClr val="bg1"/>
                </a:solidFill>
                <a:cs typeface="B Nazanin" panose="00000400000000000000" pitchFamily="2" charset="-78"/>
              </a:rPr>
              <a:t> </a:t>
            </a:r>
            <a:r>
              <a:rPr lang="fa-IR" sz="2000" dirty="0" smtClean="0">
                <a:solidFill>
                  <a:schemeClr val="bg1"/>
                </a:solidFill>
                <a:cs typeface="B Nazanin" panose="00000400000000000000" pitchFamily="2" charset="-78"/>
              </a:rPr>
              <a:t>نیز یک برهمکنش غیر کوالانسی بین یک وجه از یک سیستم </a:t>
            </a:r>
            <a:r>
              <a:rPr lang="el-GR" sz="2000" dirty="0" smtClean="0">
                <a:solidFill>
                  <a:schemeClr val="bg1"/>
                </a:solidFill>
                <a:cs typeface="B Nazanin" panose="00000400000000000000" pitchFamily="2" charset="-78"/>
              </a:rPr>
              <a:t>π</a:t>
            </a:r>
            <a:r>
              <a:rPr lang="fa-IR" sz="2000" dirty="0" smtClean="0">
                <a:solidFill>
                  <a:schemeClr val="bg1"/>
                </a:solidFill>
                <a:cs typeface="B Nazanin" panose="00000400000000000000" pitchFamily="2" charset="-78"/>
              </a:rPr>
              <a:t> غنی از الکترون مانند: بنزن، اتیلن، استیلن و یک کاتیون مجاور با آن است[4]. در این کار ما سعی کردیم اثر همیاری بین برهمکنش های </a:t>
            </a:r>
            <a:r>
              <a:rPr lang="en-US" sz="2000" dirty="0" err="1">
                <a:solidFill>
                  <a:schemeClr val="bg1"/>
                </a:solidFill>
                <a:cs typeface="B Nazanin" panose="00000400000000000000" pitchFamily="2" charset="-78"/>
              </a:rPr>
              <a:t>Te</a:t>
            </a:r>
            <a:r>
              <a:rPr lang="en-US" sz="2000" dirty="0">
                <a:solidFill>
                  <a:schemeClr val="bg1"/>
                </a:solidFill>
                <a:cs typeface="B Nazanin" panose="00000400000000000000" pitchFamily="2" charset="-78"/>
              </a:rPr>
              <a:t>…</a:t>
            </a:r>
            <a:r>
              <a:rPr lang="el-GR" sz="2000" dirty="0" smtClean="0">
                <a:solidFill>
                  <a:schemeClr val="bg1"/>
                </a:solidFill>
                <a:cs typeface="B Nazanin" panose="00000400000000000000" pitchFamily="2" charset="-78"/>
              </a:rPr>
              <a:t>π</a:t>
            </a:r>
            <a:r>
              <a:rPr lang="fa-IR" sz="2000" dirty="0" smtClean="0">
                <a:solidFill>
                  <a:schemeClr val="bg1"/>
                </a:solidFill>
                <a:cs typeface="B Nazanin" panose="00000400000000000000" pitchFamily="2" charset="-78"/>
              </a:rPr>
              <a:t> و </a:t>
            </a:r>
            <a:r>
              <a:rPr lang="fa-IR" sz="2000" dirty="0">
                <a:solidFill>
                  <a:schemeClr val="bg1"/>
                </a:solidFill>
                <a:cs typeface="B Nazanin" panose="00000400000000000000" pitchFamily="2" charset="-78"/>
              </a:rPr>
              <a:t>کاتیون...</a:t>
            </a:r>
            <a:r>
              <a:rPr lang="el-GR" sz="2000" dirty="0">
                <a:solidFill>
                  <a:schemeClr val="bg1"/>
                </a:solidFill>
                <a:cs typeface="B Nazanin" panose="00000400000000000000" pitchFamily="2" charset="-78"/>
              </a:rPr>
              <a:t>π</a:t>
            </a:r>
            <a:r>
              <a:rPr lang="fa-IR" sz="2000" dirty="0">
                <a:solidFill>
                  <a:schemeClr val="bg1"/>
                </a:solidFill>
                <a:cs typeface="B Nazanin" panose="00000400000000000000" pitchFamily="2" charset="-78"/>
              </a:rPr>
              <a:t> </a:t>
            </a:r>
            <a:r>
              <a:rPr lang="fa-IR" sz="2000" dirty="0" smtClean="0">
                <a:solidFill>
                  <a:schemeClr val="bg1"/>
                </a:solidFill>
                <a:cs typeface="B Nazanin" panose="00000400000000000000" pitchFamily="2" charset="-78"/>
              </a:rPr>
              <a:t>رادر سیستم های سه جزئی </a:t>
            </a:r>
            <a:r>
              <a:rPr lang="en-US" sz="2000" dirty="0" smtClean="0">
                <a:solidFill>
                  <a:schemeClr val="bg1"/>
                </a:solidFill>
                <a:cs typeface="B Nazanin" panose="00000400000000000000" pitchFamily="2" charset="-78"/>
              </a:rPr>
              <a:t>TeR</a:t>
            </a:r>
            <a:r>
              <a:rPr lang="en-US" sz="2000" baseline="-25000" dirty="0" smtClean="0">
                <a:solidFill>
                  <a:schemeClr val="bg1"/>
                </a:solidFill>
                <a:cs typeface="B Nazanin" panose="00000400000000000000" pitchFamily="2" charset="-78"/>
              </a:rPr>
              <a:t>2</a:t>
            </a:r>
            <a:r>
              <a:rPr lang="en-US" sz="2000" dirty="0" smtClean="0">
                <a:solidFill>
                  <a:schemeClr val="bg1"/>
                </a:solidFill>
                <a:cs typeface="B Nazanin" panose="00000400000000000000" pitchFamily="2" charset="-78"/>
              </a:rPr>
              <a:t>…C</a:t>
            </a:r>
            <a:r>
              <a:rPr lang="en-US" sz="2000" baseline="-25000" dirty="0" smtClean="0">
                <a:solidFill>
                  <a:schemeClr val="bg1"/>
                </a:solidFill>
                <a:cs typeface="B Nazanin" panose="00000400000000000000" pitchFamily="2" charset="-78"/>
              </a:rPr>
              <a:t>6</a:t>
            </a:r>
            <a:r>
              <a:rPr lang="en-US" sz="2000" dirty="0" smtClean="0">
                <a:solidFill>
                  <a:schemeClr val="bg1"/>
                </a:solidFill>
                <a:cs typeface="B Nazanin" panose="00000400000000000000" pitchFamily="2" charset="-78"/>
              </a:rPr>
              <a:t>H</a:t>
            </a:r>
            <a:r>
              <a:rPr lang="en-US" sz="2000" baseline="-25000" dirty="0" smtClean="0">
                <a:solidFill>
                  <a:schemeClr val="bg1"/>
                </a:solidFill>
                <a:cs typeface="B Nazanin" panose="00000400000000000000" pitchFamily="2" charset="-78"/>
              </a:rPr>
              <a:t>6</a:t>
            </a:r>
            <a:r>
              <a:rPr lang="en-US" sz="2000" dirty="0" smtClean="0">
                <a:solidFill>
                  <a:schemeClr val="bg1"/>
                </a:solidFill>
                <a:cs typeface="B Nazanin" panose="00000400000000000000" pitchFamily="2" charset="-78"/>
              </a:rPr>
              <a:t>…M</a:t>
            </a:r>
            <a:r>
              <a:rPr lang="fa-IR" sz="2000" dirty="0" smtClean="0">
                <a:solidFill>
                  <a:schemeClr val="bg1"/>
                </a:solidFill>
                <a:cs typeface="B Nazanin" panose="00000400000000000000" pitchFamily="2" charset="-78"/>
              </a:rPr>
              <a:t> </a:t>
            </a:r>
            <a:r>
              <a:rPr lang="en-US" sz="2000" dirty="0">
                <a:solidFill>
                  <a:schemeClr val="bg1"/>
                </a:solidFill>
                <a:cs typeface="B Nazanin" panose="00000400000000000000" pitchFamily="2" charset="-78"/>
              </a:rPr>
              <a:t>M=Li</a:t>
            </a:r>
            <a:r>
              <a:rPr lang="en-US" sz="2000" baseline="30000" dirty="0">
                <a:solidFill>
                  <a:schemeClr val="bg1"/>
                </a:solidFill>
                <a:cs typeface="B Nazanin" panose="00000400000000000000" pitchFamily="2" charset="-78"/>
              </a:rPr>
              <a:t>+</a:t>
            </a:r>
            <a:r>
              <a:rPr lang="en-US" sz="2000" dirty="0">
                <a:solidFill>
                  <a:schemeClr val="bg1"/>
                </a:solidFill>
                <a:cs typeface="B Nazanin" panose="00000400000000000000" pitchFamily="2" charset="-78"/>
              </a:rPr>
              <a:t>-</a:t>
            </a:r>
            <a:r>
              <a:rPr lang="en-US" sz="2000" dirty="0" smtClean="0">
                <a:solidFill>
                  <a:schemeClr val="bg1"/>
                </a:solidFill>
                <a:cs typeface="B Nazanin" panose="00000400000000000000" pitchFamily="2" charset="-78"/>
              </a:rPr>
              <a:t>Cs</a:t>
            </a:r>
            <a:r>
              <a:rPr lang="en-US" sz="2000" baseline="30000" dirty="0" smtClean="0">
                <a:solidFill>
                  <a:schemeClr val="bg1"/>
                </a:solidFill>
                <a:cs typeface="B Nazanin" panose="00000400000000000000" pitchFamily="2" charset="-78"/>
              </a:rPr>
              <a:t>+</a:t>
            </a:r>
            <a:r>
              <a:rPr lang="en-US" sz="2000" dirty="0" smtClean="0">
                <a:solidFill>
                  <a:schemeClr val="bg1"/>
                </a:solidFill>
                <a:cs typeface="B Nazanin" panose="00000400000000000000" pitchFamily="2" charset="-78"/>
              </a:rPr>
              <a:t>; </a:t>
            </a:r>
            <a:r>
              <a:rPr lang="en-US" sz="2000" dirty="0">
                <a:solidFill>
                  <a:schemeClr val="bg1"/>
                </a:solidFill>
                <a:cs typeface="B Nazanin" panose="00000400000000000000" pitchFamily="2" charset="-78"/>
              </a:rPr>
              <a:t>R</a:t>
            </a:r>
            <a:r>
              <a:rPr lang="en-US" sz="2000" dirty="0" smtClean="0">
                <a:solidFill>
                  <a:schemeClr val="bg1"/>
                </a:solidFill>
                <a:cs typeface="B Nazanin" panose="00000400000000000000" pitchFamily="2" charset="-78"/>
              </a:rPr>
              <a:t>= F, CH</a:t>
            </a:r>
            <a:r>
              <a:rPr lang="en-US" sz="2000" baseline="-25000" dirty="0" smtClean="0">
                <a:solidFill>
                  <a:schemeClr val="bg1"/>
                </a:solidFill>
                <a:cs typeface="B Nazanin" panose="00000400000000000000" pitchFamily="2" charset="-78"/>
              </a:rPr>
              <a:t>3</a:t>
            </a:r>
            <a:r>
              <a:rPr lang="en-US" sz="2000" dirty="0" smtClean="0">
                <a:solidFill>
                  <a:schemeClr val="bg1"/>
                </a:solidFill>
                <a:cs typeface="B Nazanin" panose="00000400000000000000" pitchFamily="2" charset="-78"/>
              </a:rPr>
              <a:t>)</a:t>
            </a:r>
            <a:r>
              <a:rPr lang="fa-IR" sz="2000" dirty="0" smtClean="0">
                <a:solidFill>
                  <a:schemeClr val="bg1"/>
                </a:solidFill>
                <a:cs typeface="B Nazanin" panose="00000400000000000000" pitchFamily="2" charset="-78"/>
              </a:rPr>
              <a:t> </a:t>
            </a:r>
            <a:r>
              <a:rPr lang="en-US" sz="2000" dirty="0" smtClean="0">
                <a:solidFill>
                  <a:schemeClr val="bg1"/>
                </a:solidFill>
                <a:cs typeface="B Nazanin" panose="00000400000000000000" pitchFamily="2" charset="-78"/>
              </a:rPr>
              <a:t>(</a:t>
            </a:r>
            <a:r>
              <a:rPr lang="fa-IR" sz="2000" dirty="0" smtClean="0">
                <a:solidFill>
                  <a:schemeClr val="bg1"/>
                </a:solidFill>
                <a:cs typeface="B Nazanin" panose="00000400000000000000" pitchFamily="2" charset="-78"/>
              </a:rPr>
              <a:t> مورد مطالعه و بررسی قرار دهیم</a:t>
            </a: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27740" y="653850"/>
            <a:ext cx="1265786" cy="1265786"/>
          </a:xfrm>
          <a:prstGeom prst="rect">
            <a:avLst/>
          </a:prstGeom>
        </p:spPr>
      </p:pic>
      <p:pic>
        <p:nvPicPr>
          <p:cNvPr id="6" name="Picture 5"/>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8030" y="5078628"/>
            <a:ext cx="2771224" cy="1445740"/>
          </a:xfrm>
          <a:prstGeom prst="rect">
            <a:avLst/>
          </a:prstGeom>
          <a:noFill/>
          <a:ln>
            <a:solidFill>
              <a:srgbClr val="FFC000"/>
            </a:solidFill>
          </a:ln>
        </p:spPr>
      </p:pic>
    </p:spTree>
    <p:extLst>
      <p:ext uri="{BB962C8B-B14F-4D97-AF65-F5344CB8AC3E}">
        <p14:creationId xmlns="" xmlns:p14="http://schemas.microsoft.com/office/powerpoint/2010/main" val="5217151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27740" y="653850"/>
            <a:ext cx="1265786" cy="1265786"/>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 xmlns:a14="http://schemas.microsoft.com/office/drawing/2010/main" val="0"/>
              </a:ext>
            </a:extLst>
          </a:blip>
          <a:stretch>
            <a:fillRect/>
          </a:stretch>
        </p:blipFill>
        <p:spPr>
          <a:xfrm>
            <a:off x="400629" y="2265268"/>
            <a:ext cx="3399512" cy="2675872"/>
          </a:xfrm>
          <a:prstGeom prst="rect">
            <a:avLst/>
          </a:prstGeom>
          <a:ln>
            <a:solidFill>
              <a:srgbClr val="FFC000"/>
            </a:solidFill>
          </a:ln>
        </p:spPr>
      </p:pic>
      <p:sp>
        <p:nvSpPr>
          <p:cNvPr id="21" name="TextBox 20"/>
          <p:cNvSpPr txBox="1"/>
          <p:nvPr/>
        </p:nvSpPr>
        <p:spPr>
          <a:xfrm>
            <a:off x="7195852" y="2431311"/>
            <a:ext cx="4630007" cy="1938992"/>
          </a:xfrm>
          <a:prstGeom prst="rect">
            <a:avLst/>
          </a:prstGeom>
          <a:noFill/>
        </p:spPr>
        <p:txBody>
          <a:bodyPr wrap="square" rtlCol="1">
            <a:spAutoFit/>
          </a:bodyPr>
          <a:lstStyle/>
          <a:p>
            <a:pPr algn="just" rtl="1"/>
            <a:r>
              <a:rPr lang="fa-IR" sz="2000" dirty="0" smtClean="0">
                <a:solidFill>
                  <a:schemeClr val="bg1"/>
                </a:solidFill>
                <a:cs typeface="B Nazanin" panose="00000400000000000000" pitchFamily="2" charset="-78"/>
              </a:rPr>
              <a:t>هندسه تمام ترکیبات در فاز گاز با استفاده از سری پایه </a:t>
            </a:r>
            <a:r>
              <a:rPr lang="en-US" sz="2000" dirty="0" smtClean="0">
                <a:solidFill>
                  <a:schemeClr val="bg1"/>
                </a:solidFill>
                <a:cs typeface="B Nazanin" panose="00000400000000000000" pitchFamily="2" charset="-78"/>
              </a:rPr>
              <a:t>DEF2-TZVP</a:t>
            </a:r>
            <a:r>
              <a:rPr lang="fa-IR" sz="2000" dirty="0" smtClean="0">
                <a:solidFill>
                  <a:schemeClr val="bg1"/>
                </a:solidFill>
                <a:cs typeface="B Nazanin" panose="00000400000000000000" pitchFamily="2" charset="-78"/>
              </a:rPr>
              <a:t> و روش</a:t>
            </a:r>
            <a:r>
              <a:rPr lang="en-US" sz="2000" dirty="0" smtClean="0">
                <a:solidFill>
                  <a:schemeClr val="bg1"/>
                </a:solidFill>
                <a:cs typeface="B Nazanin" panose="00000400000000000000" pitchFamily="2" charset="-78"/>
              </a:rPr>
              <a:t> B971</a:t>
            </a:r>
            <a:r>
              <a:rPr lang="fa-IR" sz="2000" dirty="0" smtClean="0">
                <a:solidFill>
                  <a:schemeClr val="bg1"/>
                </a:solidFill>
                <a:cs typeface="B Nazanin" panose="00000400000000000000" pitchFamily="2" charset="-78"/>
              </a:rPr>
              <a:t> با برنامه گوسین </a:t>
            </a:r>
            <a:r>
              <a:rPr lang="en-US" sz="2000" dirty="0" smtClean="0">
                <a:solidFill>
                  <a:schemeClr val="bg1"/>
                </a:solidFill>
                <a:cs typeface="B Nazanin" panose="00000400000000000000" pitchFamily="2" charset="-78"/>
              </a:rPr>
              <a:t>09</a:t>
            </a:r>
            <a:r>
              <a:rPr lang="fa-IR" sz="2000" dirty="0" smtClean="0">
                <a:solidFill>
                  <a:schemeClr val="bg1"/>
                </a:solidFill>
                <a:cs typeface="B Nazanin" panose="00000400000000000000" pitchFamily="2" charset="-78"/>
              </a:rPr>
              <a:t> بهینه شدند. مقدار انرژیهای برهمکنش و انرژی های پایداری بررسی شد و این داده ها همگی با روش کانتر پویز </a:t>
            </a:r>
            <a:r>
              <a:rPr lang="en-US" sz="2000" dirty="0" err="1" smtClean="0">
                <a:solidFill>
                  <a:schemeClr val="bg1"/>
                </a:solidFill>
                <a:cs typeface="B Nazanin" panose="00000400000000000000" pitchFamily="2" charset="-78"/>
              </a:rPr>
              <a:t>Cp</a:t>
            </a:r>
            <a:r>
              <a:rPr lang="en-US" sz="2000" baseline="30000" dirty="0" err="1" smtClean="0">
                <a:solidFill>
                  <a:schemeClr val="bg1"/>
                </a:solidFill>
                <a:cs typeface="B Nazanin" panose="00000400000000000000" pitchFamily="2" charset="-78"/>
              </a:rPr>
              <a:t>aa</a:t>
            </a:r>
            <a:r>
              <a:rPr lang="fa-IR" sz="2000" dirty="0" smtClean="0">
                <a:solidFill>
                  <a:schemeClr val="bg1"/>
                </a:solidFill>
                <a:cs typeface="B Nazanin" panose="00000400000000000000" pitchFamily="2" charset="-78"/>
              </a:rPr>
              <a:t> تصحیح شدند. وهمچنین مقدار کوپریتیویتی در این سیستم ها بررسی شد[5]. </a:t>
            </a:r>
            <a:endParaRPr lang="fa-IR" sz="2000" dirty="0">
              <a:solidFill>
                <a:schemeClr val="bg1"/>
              </a:solidFill>
              <a:cs typeface="B Nazanin" panose="00000400000000000000" pitchFamily="2" charset="-78"/>
            </a:endParaRPr>
          </a:p>
        </p:txBody>
      </p:sp>
      <p:sp>
        <p:nvSpPr>
          <p:cNvPr id="24" name="Rectangle 23"/>
          <p:cNvSpPr/>
          <p:nvPr/>
        </p:nvSpPr>
        <p:spPr>
          <a:xfrm>
            <a:off x="0" y="5014700"/>
            <a:ext cx="11844717" cy="1644479"/>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mc:Choice xmlns="" xmlns:a14="http://schemas.microsoft.com/office/drawing/2010/main" Requires="a14">
          <p:sp>
            <p:nvSpPr>
              <p:cNvPr id="25" name="Rectangle 24"/>
              <p:cNvSpPr/>
              <p:nvPr/>
            </p:nvSpPr>
            <p:spPr>
              <a:xfrm>
                <a:off x="528030" y="5371066"/>
                <a:ext cx="2498660" cy="307777"/>
              </a:xfrm>
              <a:prstGeom prst="rect">
                <a:avLst/>
              </a:prstGeom>
            </p:spPr>
            <p:txBody>
              <a:bodyPr wrap="square">
                <a:spAutoFit/>
              </a:bodyPr>
              <a:lstStyle/>
              <a:p>
                <a14:m>
                  <m:oMath xmlns:m="http://schemas.openxmlformats.org/officeDocument/2006/math">
                    <m:sSubSup>
                      <m:sSubSupPr>
                        <m:ctrlPr>
                          <a:rPr lang="en-US" sz="1200" i="1" smtClean="0">
                            <a:solidFill>
                              <a:schemeClr val="bg1"/>
                            </a:solidFill>
                            <a:latin typeface="Cambria Math" panose="02040503050406030204" pitchFamily="18" charset="0"/>
                          </a:rPr>
                        </m:ctrlPr>
                      </m:sSubSupPr>
                      <m:e>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𝐼𝐸</m:t>
                        </m:r>
                      </m:e>
                      <m:sub>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𝐴</m:t>
                        </m:r>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m:t>
                        </m:r>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𝐵</m:t>
                        </m:r>
                      </m:sub>
                      <m:sup>
                        <m:r>
                          <a:rPr lang="en-US" sz="1200" i="1" baseline="30000">
                            <a:solidFill>
                              <a:schemeClr val="bg1"/>
                            </a:solidFill>
                            <a:latin typeface="Cambria Math" panose="02040503050406030204" pitchFamily="18" charset="0"/>
                            <a:ea typeface="Calibri" panose="020F0502020204030204" pitchFamily="34" charset="0"/>
                            <a:cs typeface="B Nazanin" panose="00000400000000000000" pitchFamily="2" charset="-78"/>
                          </a:rPr>
                          <m:t>𝐴𝐵𝐶</m:t>
                        </m:r>
                      </m:sup>
                    </m:sSubSup>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𝐸</m:t>
                        </m:r>
                      </m:e>
                      <m:sub>
                        <m:sSup>
                          <m:sSupPr>
                            <m:ctrlPr>
                              <a:rPr lang="en-US" sz="1200" i="1">
                                <a:solidFill>
                                  <a:schemeClr val="bg1"/>
                                </a:solidFill>
                                <a:latin typeface="Cambria Math" panose="02040503050406030204" pitchFamily="18" charset="0"/>
                              </a:rPr>
                            </m:ctrlPr>
                          </m:sSupPr>
                          <m:e>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𝐴𝐵</m:t>
                            </m:r>
                          </m:e>
                          <m:sup>
                            <m:r>
                              <a:rPr lang="en-US" sz="1200" i="1" baseline="30000">
                                <a:solidFill>
                                  <a:schemeClr val="bg1"/>
                                </a:solidFill>
                                <a:latin typeface="Cambria Math" panose="02040503050406030204" pitchFamily="18" charset="0"/>
                                <a:ea typeface="Calibri" panose="020F0502020204030204" pitchFamily="34" charset="0"/>
                                <a:cs typeface="B Nazanin" panose="00000400000000000000" pitchFamily="2" charset="-78"/>
                              </a:rPr>
                              <m:t>𝐴𝐵𝐶</m:t>
                            </m:r>
                          </m:sup>
                        </m:sSup>
                      </m:sub>
                    </m:sSub>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𝐸</m:t>
                        </m:r>
                      </m:e>
                      <m:sub>
                        <m:sSup>
                          <m:sSupPr>
                            <m:ctrlPr>
                              <a:rPr lang="en-US" sz="1200" i="1">
                                <a:solidFill>
                                  <a:schemeClr val="bg1"/>
                                </a:solidFill>
                                <a:latin typeface="Cambria Math" panose="02040503050406030204" pitchFamily="18" charset="0"/>
                              </a:rPr>
                            </m:ctrlPr>
                          </m:sSupPr>
                          <m:e>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𝐴</m:t>
                            </m:r>
                          </m:e>
                          <m:sup>
                            <m:r>
                              <a:rPr lang="en-US" sz="1200" i="1" baseline="30000">
                                <a:solidFill>
                                  <a:schemeClr val="bg1"/>
                                </a:solidFill>
                                <a:latin typeface="Cambria Math" panose="02040503050406030204" pitchFamily="18" charset="0"/>
                                <a:ea typeface="Calibri" panose="020F0502020204030204" pitchFamily="34" charset="0"/>
                                <a:cs typeface="B Nazanin" panose="00000400000000000000" pitchFamily="2" charset="-78"/>
                              </a:rPr>
                              <m:t>𝐴𝐵𝐶</m:t>
                            </m:r>
                          </m:sup>
                        </m:sSup>
                      </m:sub>
                    </m:sSub>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𝐸</m:t>
                        </m:r>
                      </m:e>
                      <m:sub>
                        <m:sSup>
                          <m:sSupPr>
                            <m:ctrlPr>
                              <a:rPr lang="en-US" sz="1200" i="1">
                                <a:solidFill>
                                  <a:schemeClr val="bg1"/>
                                </a:solidFill>
                                <a:latin typeface="Cambria Math" panose="02040503050406030204" pitchFamily="18" charset="0"/>
                              </a:rPr>
                            </m:ctrlPr>
                          </m:sSupPr>
                          <m:e>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𝐵</m:t>
                            </m:r>
                          </m:e>
                          <m:sup>
                            <m:r>
                              <a:rPr lang="en-US" sz="1200" i="1" baseline="30000">
                                <a:solidFill>
                                  <a:schemeClr val="bg1"/>
                                </a:solidFill>
                                <a:latin typeface="Cambria Math" panose="02040503050406030204" pitchFamily="18" charset="0"/>
                                <a:ea typeface="Calibri" panose="020F0502020204030204" pitchFamily="34" charset="0"/>
                                <a:cs typeface="B Nazanin" panose="00000400000000000000" pitchFamily="2" charset="-78"/>
                              </a:rPr>
                              <m:t>𝐴𝐵𝐶</m:t>
                            </m:r>
                          </m:sup>
                        </m:sSup>
                      </m:sub>
                    </m:sSub>
                  </m:oMath>
                </a14:m>
                <a:r>
                  <a:rPr lang="en-US" sz="1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r>
                <a:endParaRPr lang="fa-IR" sz="1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p:txBody>
          </p:sp>
        </mc:Choice>
        <mc:Fallback>
          <p:sp>
            <p:nvSpPr>
              <p:cNvPr id="25" name="Rectangle 24"/>
              <p:cNvSpPr>
                <a:spLocks noRot="1" noChangeAspect="1" noMove="1" noResize="1" noEditPoints="1" noAdjustHandles="1" noChangeArrowheads="1" noChangeShapeType="1" noTextEdit="1"/>
              </p:cNvSpPr>
              <p:nvPr/>
            </p:nvSpPr>
            <p:spPr>
              <a:xfrm>
                <a:off x="528030" y="5371066"/>
                <a:ext cx="2498660" cy="307777"/>
              </a:xfrm>
              <a:prstGeom prst="rect">
                <a:avLst/>
              </a:prstGeom>
              <a:blipFill rotWithShape="0">
                <a:blip r:embed="rId5"/>
                <a:stretch>
                  <a:fillRect/>
                </a:stretch>
              </a:blipFill>
            </p:spPr>
            <p:txBody>
              <a:bodyPr/>
              <a:lstStyle/>
              <a:p>
                <a:r>
                  <a:rPr lang="fa-IR">
                    <a:noFill/>
                  </a:rPr>
                  <a:t> </a:t>
                </a:r>
              </a:p>
            </p:txBody>
          </p:sp>
        </mc:Fallback>
      </mc:AlternateContent>
      <mc:AlternateContent xmlns:mc="http://schemas.openxmlformats.org/markup-compatibility/2006">
        <mc:Choice xmlns="" xmlns:a14="http://schemas.microsoft.com/office/drawing/2010/main" Requires="a14">
          <p:sp>
            <p:nvSpPr>
              <p:cNvPr id="26" name="Rectangle 25"/>
              <p:cNvSpPr/>
              <p:nvPr/>
            </p:nvSpPr>
            <p:spPr>
              <a:xfrm>
                <a:off x="250303" y="5620704"/>
                <a:ext cx="2639463" cy="2769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chemeClr val="bg1"/>
                              </a:solidFill>
                              <a:latin typeface="Cambria Math" panose="02040503050406030204" pitchFamily="18" charset="0"/>
                            </a:rPr>
                          </m:ctrlPr>
                        </m:sSubSupPr>
                        <m:e>
                          <m:r>
                            <a:rPr lang="en-US" sz="1200" i="1">
                              <a:solidFill>
                                <a:schemeClr val="bg1"/>
                              </a:solidFill>
                              <a:latin typeface="Cambria Math" panose="02040503050406030204" pitchFamily="18" charset="0"/>
                            </a:rPr>
                            <m:t>𝐼𝐸</m:t>
                          </m:r>
                        </m:e>
                        <m:sub>
                          <m:r>
                            <a:rPr lang="en-US" sz="1200" i="1">
                              <a:solidFill>
                                <a:schemeClr val="bg1"/>
                              </a:solidFill>
                              <a:latin typeface="Cambria Math" panose="02040503050406030204" pitchFamily="18" charset="0"/>
                            </a:rPr>
                            <m:t>𝐵</m:t>
                          </m:r>
                          <m:r>
                            <a:rPr lang="en-US" sz="1200">
                              <a:solidFill>
                                <a:schemeClr val="bg1"/>
                              </a:solidFill>
                              <a:latin typeface="Cambria Math" panose="02040503050406030204" pitchFamily="18" charset="0"/>
                            </a:rPr>
                            <m:t>−</m:t>
                          </m:r>
                          <m:r>
                            <a:rPr lang="en-US" sz="1200" i="1">
                              <a:solidFill>
                                <a:schemeClr val="bg1"/>
                              </a:solidFill>
                              <a:latin typeface="Cambria Math" panose="02040503050406030204" pitchFamily="18" charset="0"/>
                            </a:rPr>
                            <m:t>𝐶</m:t>
                          </m:r>
                        </m:sub>
                        <m:sup>
                          <m:r>
                            <a:rPr lang="en-US" sz="1200" i="1" baseline="30000">
                              <a:solidFill>
                                <a:schemeClr val="bg1"/>
                              </a:solidFill>
                              <a:latin typeface="Cambria Math" panose="02040503050406030204" pitchFamily="18" charset="0"/>
                            </a:rPr>
                            <m:t>𝐴𝐵𝐶</m:t>
                          </m:r>
                        </m:sup>
                      </m:sSubSup>
                      <m:r>
                        <a:rPr lang="en-US" sz="1200">
                          <a:solidFill>
                            <a:schemeClr val="bg1"/>
                          </a:solidFill>
                          <a:latin typeface="Cambria Math" panose="02040503050406030204" pitchFamily="18"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rPr>
                            <m:t>𝐸</m:t>
                          </m:r>
                        </m:e>
                        <m:sub>
                          <m:sSup>
                            <m:sSupPr>
                              <m:ctrlPr>
                                <a:rPr lang="en-US" sz="1200" i="1">
                                  <a:solidFill>
                                    <a:schemeClr val="bg1"/>
                                  </a:solidFill>
                                  <a:latin typeface="Cambria Math" panose="02040503050406030204" pitchFamily="18" charset="0"/>
                                </a:rPr>
                              </m:ctrlPr>
                            </m:sSupPr>
                            <m:e>
                              <m:r>
                                <a:rPr lang="en-US" sz="1200" i="1">
                                  <a:solidFill>
                                    <a:schemeClr val="bg1"/>
                                  </a:solidFill>
                                  <a:latin typeface="Cambria Math" panose="02040503050406030204" pitchFamily="18" charset="0"/>
                                </a:rPr>
                                <m:t>𝐵𝐶</m:t>
                              </m:r>
                            </m:e>
                            <m:sup>
                              <m:r>
                                <a:rPr lang="en-US" sz="1200" i="1" baseline="30000">
                                  <a:solidFill>
                                    <a:schemeClr val="bg1"/>
                                  </a:solidFill>
                                  <a:latin typeface="Cambria Math" panose="02040503050406030204" pitchFamily="18" charset="0"/>
                                </a:rPr>
                                <m:t>𝐴𝐵𝐶</m:t>
                              </m:r>
                            </m:sup>
                          </m:sSup>
                        </m:sub>
                      </m:sSub>
                      <m:r>
                        <a:rPr lang="en-US" sz="1200">
                          <a:solidFill>
                            <a:schemeClr val="bg1"/>
                          </a:solidFill>
                          <a:latin typeface="Cambria Math" panose="02040503050406030204" pitchFamily="18"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rPr>
                            <m:t>𝐸</m:t>
                          </m:r>
                        </m:e>
                        <m:sub>
                          <m:sSup>
                            <m:sSupPr>
                              <m:ctrlPr>
                                <a:rPr lang="en-US" sz="1200" i="1">
                                  <a:solidFill>
                                    <a:schemeClr val="bg1"/>
                                  </a:solidFill>
                                  <a:latin typeface="Cambria Math" panose="02040503050406030204" pitchFamily="18" charset="0"/>
                                </a:rPr>
                              </m:ctrlPr>
                            </m:sSupPr>
                            <m:e>
                              <m:r>
                                <a:rPr lang="en-US" sz="1200" i="1">
                                  <a:solidFill>
                                    <a:schemeClr val="bg1"/>
                                  </a:solidFill>
                                  <a:latin typeface="Cambria Math" panose="02040503050406030204" pitchFamily="18" charset="0"/>
                                </a:rPr>
                                <m:t>𝐵</m:t>
                              </m:r>
                            </m:e>
                            <m:sup>
                              <m:r>
                                <a:rPr lang="en-US" sz="1200" i="1" baseline="30000">
                                  <a:solidFill>
                                    <a:schemeClr val="bg1"/>
                                  </a:solidFill>
                                  <a:latin typeface="Cambria Math" panose="02040503050406030204" pitchFamily="18" charset="0"/>
                                </a:rPr>
                                <m:t>𝐴𝐵𝐶</m:t>
                              </m:r>
                            </m:sup>
                          </m:sSup>
                        </m:sub>
                      </m:sSub>
                      <m:r>
                        <a:rPr lang="en-US" sz="1200">
                          <a:solidFill>
                            <a:schemeClr val="bg1"/>
                          </a:solidFill>
                          <a:latin typeface="Cambria Math" panose="02040503050406030204" pitchFamily="18"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rPr>
                            <m:t>𝐸</m:t>
                          </m:r>
                        </m:e>
                        <m:sub>
                          <m:sSup>
                            <m:sSupPr>
                              <m:ctrlPr>
                                <a:rPr lang="en-US" sz="1200" i="1">
                                  <a:solidFill>
                                    <a:schemeClr val="bg1"/>
                                  </a:solidFill>
                                  <a:latin typeface="Cambria Math" panose="02040503050406030204" pitchFamily="18" charset="0"/>
                                </a:rPr>
                              </m:ctrlPr>
                            </m:sSupPr>
                            <m:e>
                              <m:r>
                                <a:rPr lang="en-US" sz="1200" i="1">
                                  <a:solidFill>
                                    <a:schemeClr val="bg1"/>
                                  </a:solidFill>
                                  <a:latin typeface="Cambria Math" panose="02040503050406030204" pitchFamily="18" charset="0"/>
                                </a:rPr>
                                <m:t>𝐶</m:t>
                              </m:r>
                            </m:e>
                            <m:sup>
                              <m:r>
                                <a:rPr lang="en-US" sz="1200" i="1" baseline="30000">
                                  <a:solidFill>
                                    <a:schemeClr val="bg1"/>
                                  </a:solidFill>
                                  <a:latin typeface="Cambria Math" panose="02040503050406030204" pitchFamily="18" charset="0"/>
                                </a:rPr>
                                <m:t>𝐴𝐵𝐶</m:t>
                              </m:r>
                            </m:sup>
                          </m:sSup>
                        </m:sub>
                      </m:sSub>
                    </m:oMath>
                  </m:oMathPara>
                </a14:m>
                <a:endParaRPr lang="fa-IR" sz="1200" dirty="0"/>
              </a:p>
            </p:txBody>
          </p:sp>
        </mc:Choice>
        <mc:Fallback>
          <p:sp>
            <p:nvSpPr>
              <p:cNvPr id="26" name="Rectangle 25"/>
              <p:cNvSpPr>
                <a:spLocks noRot="1" noChangeAspect="1" noMove="1" noResize="1" noEditPoints="1" noAdjustHandles="1" noChangeArrowheads="1" noChangeShapeType="1" noTextEdit="1"/>
              </p:cNvSpPr>
              <p:nvPr/>
            </p:nvSpPr>
            <p:spPr>
              <a:xfrm>
                <a:off x="250303" y="5620704"/>
                <a:ext cx="2639463" cy="276999"/>
              </a:xfrm>
              <a:prstGeom prst="rect">
                <a:avLst/>
              </a:prstGeom>
              <a:blipFill rotWithShape="0">
                <a:blip r:embed="rId6"/>
                <a:stretch>
                  <a:fillRect/>
                </a:stretch>
              </a:blipFill>
            </p:spPr>
            <p:txBody>
              <a:bodyPr/>
              <a:lstStyle/>
              <a:p>
                <a:r>
                  <a:rPr lang="fa-IR">
                    <a:noFill/>
                  </a:rPr>
                  <a:t> </a:t>
                </a:r>
              </a:p>
            </p:txBody>
          </p:sp>
        </mc:Fallback>
      </mc:AlternateContent>
      <mc:AlternateContent xmlns:mc="http://schemas.openxmlformats.org/markup-compatibility/2006">
        <mc:Choice xmlns="" xmlns:a14="http://schemas.microsoft.com/office/drawing/2010/main" Requires="a14">
          <p:sp>
            <p:nvSpPr>
              <p:cNvPr id="27" name="Rectangle 26"/>
              <p:cNvSpPr/>
              <p:nvPr/>
            </p:nvSpPr>
            <p:spPr>
              <a:xfrm>
                <a:off x="336024" y="5914059"/>
                <a:ext cx="2569516" cy="2769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chemeClr val="bg1"/>
                              </a:solidFill>
                              <a:latin typeface="Cambria Math" panose="02040503050406030204" pitchFamily="18" charset="0"/>
                            </a:rPr>
                          </m:ctrlPr>
                        </m:sSubSupPr>
                        <m:e>
                          <m:r>
                            <a:rPr lang="en-US" sz="1200" i="1">
                              <a:solidFill>
                                <a:schemeClr val="bg1"/>
                              </a:solidFill>
                              <a:latin typeface="Cambria Math" panose="02040503050406030204" pitchFamily="18" charset="0"/>
                            </a:rPr>
                            <m:t>𝐼𝐸</m:t>
                          </m:r>
                        </m:e>
                        <m:sub>
                          <m:r>
                            <a:rPr lang="en-US" sz="1200" i="1">
                              <a:solidFill>
                                <a:schemeClr val="bg1"/>
                              </a:solidFill>
                              <a:latin typeface="Cambria Math" panose="02040503050406030204" pitchFamily="18" charset="0"/>
                            </a:rPr>
                            <m:t>𝐴</m:t>
                          </m:r>
                          <m:r>
                            <a:rPr lang="en-US" sz="1200">
                              <a:solidFill>
                                <a:schemeClr val="bg1"/>
                              </a:solidFill>
                              <a:latin typeface="Cambria Math" panose="02040503050406030204" pitchFamily="18" charset="0"/>
                            </a:rPr>
                            <m:t>−</m:t>
                          </m:r>
                          <m:r>
                            <a:rPr lang="en-US" sz="1200" i="1">
                              <a:solidFill>
                                <a:schemeClr val="bg1"/>
                              </a:solidFill>
                              <a:latin typeface="Cambria Math" panose="02040503050406030204" pitchFamily="18" charset="0"/>
                            </a:rPr>
                            <m:t>𝐵𝐶</m:t>
                          </m:r>
                        </m:sub>
                        <m:sup>
                          <m:r>
                            <a:rPr lang="en-US" sz="1200" i="1" baseline="30000">
                              <a:solidFill>
                                <a:schemeClr val="bg1"/>
                              </a:solidFill>
                              <a:latin typeface="Cambria Math" panose="02040503050406030204" pitchFamily="18" charset="0"/>
                            </a:rPr>
                            <m:t>𝐴𝐵𝐶</m:t>
                          </m:r>
                        </m:sup>
                      </m:sSubSup>
                      <m:r>
                        <a:rPr lang="en-US" sz="1200">
                          <a:solidFill>
                            <a:schemeClr val="bg1"/>
                          </a:solidFill>
                          <a:latin typeface="Cambria Math" panose="02040503050406030204" pitchFamily="18"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rPr>
                            <m:t>𝐸</m:t>
                          </m:r>
                        </m:e>
                        <m:sub>
                          <m:r>
                            <a:rPr lang="en-US" sz="1200" i="1">
                              <a:solidFill>
                                <a:schemeClr val="bg1"/>
                              </a:solidFill>
                              <a:latin typeface="Cambria Math" panose="02040503050406030204" pitchFamily="18" charset="0"/>
                            </a:rPr>
                            <m:t>𝐴𝐵𝐶</m:t>
                          </m:r>
                        </m:sub>
                      </m:sSub>
                      <m:r>
                        <a:rPr lang="en-US" sz="1200">
                          <a:solidFill>
                            <a:schemeClr val="bg1"/>
                          </a:solidFill>
                          <a:latin typeface="Cambria Math" panose="02040503050406030204" pitchFamily="18"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rPr>
                            <m:t>𝐸</m:t>
                          </m:r>
                        </m:e>
                        <m:sub>
                          <m:sSup>
                            <m:sSupPr>
                              <m:ctrlPr>
                                <a:rPr lang="en-US" sz="1200" i="1">
                                  <a:solidFill>
                                    <a:schemeClr val="bg1"/>
                                  </a:solidFill>
                                  <a:latin typeface="Cambria Math" panose="02040503050406030204" pitchFamily="18" charset="0"/>
                                </a:rPr>
                              </m:ctrlPr>
                            </m:sSupPr>
                            <m:e>
                              <m:r>
                                <a:rPr lang="en-US" sz="1200" i="1">
                                  <a:solidFill>
                                    <a:schemeClr val="bg1"/>
                                  </a:solidFill>
                                  <a:latin typeface="Cambria Math" panose="02040503050406030204" pitchFamily="18" charset="0"/>
                                </a:rPr>
                                <m:t>𝐴</m:t>
                              </m:r>
                            </m:e>
                            <m:sup>
                              <m:r>
                                <a:rPr lang="en-US" sz="1200" i="1" baseline="30000">
                                  <a:solidFill>
                                    <a:schemeClr val="bg1"/>
                                  </a:solidFill>
                                  <a:latin typeface="Cambria Math" panose="02040503050406030204" pitchFamily="18" charset="0"/>
                                </a:rPr>
                                <m:t>𝐴𝐵𝐶</m:t>
                              </m:r>
                            </m:sup>
                          </m:sSup>
                        </m:sub>
                      </m:sSub>
                      <m:r>
                        <a:rPr lang="en-US" sz="1200">
                          <a:solidFill>
                            <a:schemeClr val="bg1"/>
                          </a:solidFill>
                          <a:latin typeface="Cambria Math" panose="02040503050406030204" pitchFamily="18"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rPr>
                            <m:t>𝐸</m:t>
                          </m:r>
                        </m:e>
                        <m:sub>
                          <m:sSup>
                            <m:sSupPr>
                              <m:ctrlPr>
                                <a:rPr lang="en-US" sz="1200" i="1">
                                  <a:solidFill>
                                    <a:schemeClr val="bg1"/>
                                  </a:solidFill>
                                  <a:latin typeface="Cambria Math" panose="02040503050406030204" pitchFamily="18" charset="0"/>
                                </a:rPr>
                              </m:ctrlPr>
                            </m:sSupPr>
                            <m:e>
                              <m:r>
                                <a:rPr lang="en-US" sz="1200" i="1">
                                  <a:solidFill>
                                    <a:schemeClr val="bg1"/>
                                  </a:solidFill>
                                  <a:latin typeface="Cambria Math" panose="02040503050406030204" pitchFamily="18" charset="0"/>
                                </a:rPr>
                                <m:t>𝐵𝐶</m:t>
                              </m:r>
                            </m:e>
                            <m:sup>
                              <m:r>
                                <a:rPr lang="en-US" sz="1200" i="1" baseline="30000">
                                  <a:solidFill>
                                    <a:schemeClr val="bg1"/>
                                  </a:solidFill>
                                  <a:latin typeface="Cambria Math" panose="02040503050406030204" pitchFamily="18" charset="0"/>
                                </a:rPr>
                                <m:t>𝐴𝐵𝐶</m:t>
                              </m:r>
                            </m:sup>
                          </m:sSup>
                        </m:sub>
                      </m:sSub>
                    </m:oMath>
                  </m:oMathPara>
                </a14:m>
                <a:endParaRPr lang="en-US" sz="1200" dirty="0"/>
              </a:p>
            </p:txBody>
          </p:sp>
        </mc:Choice>
        <mc:Fallback>
          <p:sp>
            <p:nvSpPr>
              <p:cNvPr id="27" name="Rectangle 26"/>
              <p:cNvSpPr>
                <a:spLocks noRot="1" noChangeAspect="1" noMove="1" noResize="1" noEditPoints="1" noAdjustHandles="1" noChangeArrowheads="1" noChangeShapeType="1" noTextEdit="1"/>
              </p:cNvSpPr>
              <p:nvPr/>
            </p:nvSpPr>
            <p:spPr>
              <a:xfrm>
                <a:off x="336024" y="5914059"/>
                <a:ext cx="2569516" cy="276999"/>
              </a:xfrm>
              <a:prstGeom prst="rect">
                <a:avLst/>
              </a:prstGeom>
              <a:blipFill rotWithShape="0">
                <a:blip r:embed="rId7"/>
                <a:stretch>
                  <a:fillRect/>
                </a:stretch>
              </a:blipFill>
            </p:spPr>
            <p:txBody>
              <a:bodyPr/>
              <a:lstStyle/>
              <a:p>
                <a:r>
                  <a:rPr lang="fa-IR">
                    <a:noFill/>
                  </a:rPr>
                  <a:t> </a:t>
                </a:r>
              </a:p>
            </p:txBody>
          </p:sp>
        </mc:Fallback>
      </mc:AlternateContent>
      <mc:AlternateContent xmlns:mc="http://schemas.openxmlformats.org/markup-compatibility/2006">
        <mc:Choice xmlns="" xmlns:a14="http://schemas.microsoft.com/office/drawing/2010/main" Requires="a14">
          <p:sp>
            <p:nvSpPr>
              <p:cNvPr id="28" name="Rectangle 27"/>
              <p:cNvSpPr/>
              <p:nvPr/>
            </p:nvSpPr>
            <p:spPr>
              <a:xfrm>
                <a:off x="490284" y="6170566"/>
                <a:ext cx="22440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chemeClr val="bg1"/>
                              </a:solidFill>
                              <a:latin typeface="Cambria Math" panose="02040503050406030204" pitchFamily="18" charset="0"/>
                            </a:rPr>
                          </m:ctrlPr>
                        </m:sSubSupPr>
                        <m:e>
                          <m:r>
                            <a:rPr lang="en-US" sz="1200" i="1">
                              <a:solidFill>
                                <a:schemeClr val="bg1"/>
                              </a:solidFill>
                              <a:latin typeface="Cambria Math" panose="02040503050406030204" pitchFamily="18" charset="0"/>
                            </a:rPr>
                            <m:t>𝐼𝐸</m:t>
                          </m:r>
                        </m:e>
                        <m:sub>
                          <m:r>
                            <a:rPr lang="en-US" sz="1200" i="1">
                              <a:solidFill>
                                <a:schemeClr val="bg1"/>
                              </a:solidFill>
                              <a:latin typeface="Cambria Math" panose="02040503050406030204" pitchFamily="18" charset="0"/>
                            </a:rPr>
                            <m:t>𝐴𝐵</m:t>
                          </m:r>
                          <m:r>
                            <a:rPr lang="en-US" sz="1200">
                              <a:solidFill>
                                <a:schemeClr val="bg1"/>
                              </a:solidFill>
                              <a:latin typeface="Cambria Math" panose="02040503050406030204" pitchFamily="18" charset="0"/>
                            </a:rPr>
                            <m:t>−</m:t>
                          </m:r>
                          <m:r>
                            <a:rPr lang="en-US" sz="1200" i="1">
                              <a:solidFill>
                                <a:schemeClr val="bg1"/>
                              </a:solidFill>
                              <a:latin typeface="Cambria Math" panose="02040503050406030204" pitchFamily="18" charset="0"/>
                            </a:rPr>
                            <m:t>𝐶</m:t>
                          </m:r>
                        </m:sub>
                        <m:sup>
                          <m:r>
                            <a:rPr lang="en-US" sz="1200" i="1" baseline="30000">
                              <a:solidFill>
                                <a:schemeClr val="bg1"/>
                              </a:solidFill>
                              <a:latin typeface="Cambria Math" panose="02040503050406030204" pitchFamily="18" charset="0"/>
                            </a:rPr>
                            <m:t>𝐴𝐵𝐶</m:t>
                          </m:r>
                        </m:sup>
                      </m:sSubSup>
                      <m:r>
                        <a:rPr lang="en-US" sz="1200">
                          <a:solidFill>
                            <a:schemeClr val="bg1"/>
                          </a:solidFill>
                          <a:latin typeface="Cambria Math" panose="02040503050406030204" pitchFamily="18"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rPr>
                            <m:t>𝐸</m:t>
                          </m:r>
                        </m:e>
                        <m:sub>
                          <m:r>
                            <a:rPr lang="en-US" sz="1200" i="1">
                              <a:solidFill>
                                <a:schemeClr val="bg1"/>
                              </a:solidFill>
                              <a:latin typeface="Cambria Math" panose="02040503050406030204" pitchFamily="18" charset="0"/>
                            </a:rPr>
                            <m:t>𝐴𝐵𝐶</m:t>
                          </m:r>
                        </m:sub>
                      </m:sSub>
                      <m:r>
                        <a:rPr lang="en-US" sz="1200">
                          <a:solidFill>
                            <a:schemeClr val="bg1"/>
                          </a:solidFill>
                          <a:latin typeface="Cambria Math" panose="02040503050406030204" pitchFamily="18"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rPr>
                            <m:t>𝐸</m:t>
                          </m:r>
                        </m:e>
                        <m:sub>
                          <m:sSup>
                            <m:sSupPr>
                              <m:ctrlPr>
                                <a:rPr lang="en-US" sz="1200" i="1">
                                  <a:solidFill>
                                    <a:schemeClr val="bg1"/>
                                  </a:solidFill>
                                  <a:latin typeface="Cambria Math" panose="02040503050406030204" pitchFamily="18" charset="0"/>
                                </a:rPr>
                              </m:ctrlPr>
                            </m:sSupPr>
                            <m:e>
                              <m:r>
                                <a:rPr lang="en-US" sz="1200" i="1">
                                  <a:solidFill>
                                    <a:schemeClr val="bg1"/>
                                  </a:solidFill>
                                  <a:latin typeface="Cambria Math" panose="02040503050406030204" pitchFamily="18" charset="0"/>
                                </a:rPr>
                                <m:t>𝐴𝐵</m:t>
                              </m:r>
                            </m:e>
                            <m:sup>
                              <m:r>
                                <a:rPr lang="en-US" sz="1200" i="1" baseline="30000">
                                  <a:solidFill>
                                    <a:schemeClr val="bg1"/>
                                  </a:solidFill>
                                  <a:latin typeface="Cambria Math" panose="02040503050406030204" pitchFamily="18" charset="0"/>
                                </a:rPr>
                                <m:t>𝐴𝐵𝐶</m:t>
                              </m:r>
                            </m:sup>
                          </m:sSup>
                        </m:sub>
                      </m:sSub>
                      <m:r>
                        <a:rPr lang="en-US" sz="1200">
                          <a:solidFill>
                            <a:schemeClr val="bg1"/>
                          </a:solidFill>
                          <a:latin typeface="Cambria Math" panose="02040503050406030204" pitchFamily="18"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rPr>
                            <m:t>𝐸</m:t>
                          </m:r>
                        </m:e>
                        <m:sub>
                          <m:sSup>
                            <m:sSupPr>
                              <m:ctrlPr>
                                <a:rPr lang="en-US" sz="1200" i="1">
                                  <a:solidFill>
                                    <a:schemeClr val="bg1"/>
                                  </a:solidFill>
                                  <a:latin typeface="Cambria Math" panose="02040503050406030204" pitchFamily="18" charset="0"/>
                                </a:rPr>
                              </m:ctrlPr>
                            </m:sSupPr>
                            <m:e>
                              <m:r>
                                <a:rPr lang="en-US" sz="1200" i="1">
                                  <a:solidFill>
                                    <a:schemeClr val="bg1"/>
                                  </a:solidFill>
                                  <a:latin typeface="Cambria Math" panose="02040503050406030204" pitchFamily="18" charset="0"/>
                                </a:rPr>
                                <m:t>𝐶</m:t>
                              </m:r>
                            </m:e>
                            <m:sup>
                              <m:r>
                                <a:rPr lang="en-US" sz="1200" i="1" baseline="30000">
                                  <a:solidFill>
                                    <a:schemeClr val="bg1"/>
                                  </a:solidFill>
                                  <a:latin typeface="Cambria Math" panose="02040503050406030204" pitchFamily="18" charset="0"/>
                                </a:rPr>
                                <m:t>𝐴𝐵𝐶</m:t>
                              </m:r>
                            </m:sup>
                          </m:sSup>
                        </m:sub>
                      </m:sSub>
                    </m:oMath>
                  </m:oMathPara>
                </a14:m>
                <a:endParaRPr lang="fa-IR" sz="1200" dirty="0">
                  <a:solidFill>
                    <a:schemeClr val="bg1"/>
                  </a:solidFill>
                </a:endParaRPr>
              </a:p>
            </p:txBody>
          </p:sp>
        </mc:Choice>
        <mc:Fallback>
          <p:sp>
            <p:nvSpPr>
              <p:cNvPr id="28" name="Rectangle 27"/>
              <p:cNvSpPr>
                <a:spLocks noRot="1" noChangeAspect="1" noMove="1" noResize="1" noEditPoints="1" noAdjustHandles="1" noChangeArrowheads="1" noChangeShapeType="1" noTextEdit="1"/>
              </p:cNvSpPr>
              <p:nvPr/>
            </p:nvSpPr>
            <p:spPr>
              <a:xfrm>
                <a:off x="490284" y="6170566"/>
                <a:ext cx="2244012" cy="276999"/>
              </a:xfrm>
              <a:prstGeom prst="rect">
                <a:avLst/>
              </a:prstGeom>
              <a:blipFill rotWithShape="0">
                <a:blip r:embed="rId8"/>
                <a:stretch>
                  <a:fillRect/>
                </a:stretch>
              </a:blipFill>
            </p:spPr>
            <p:txBody>
              <a:bodyPr/>
              <a:lstStyle/>
              <a:p>
                <a:r>
                  <a:rPr lang="fa-IR">
                    <a:noFill/>
                  </a:rPr>
                  <a:t> </a:t>
                </a:r>
              </a:p>
            </p:txBody>
          </p:sp>
        </mc:Fallback>
      </mc:AlternateContent>
      <mc:AlternateContent xmlns:mc="http://schemas.openxmlformats.org/markup-compatibility/2006">
        <mc:Choice xmlns="" xmlns:a14="http://schemas.microsoft.com/office/drawing/2010/main" Requires="a14">
          <p:sp>
            <p:nvSpPr>
              <p:cNvPr id="29" name="Rectangle 28"/>
              <p:cNvSpPr/>
              <p:nvPr/>
            </p:nvSpPr>
            <p:spPr>
              <a:xfrm>
                <a:off x="3229358" y="5240645"/>
                <a:ext cx="1855636" cy="276999"/>
              </a:xfrm>
              <a:prstGeom prst="rect">
                <a:avLst/>
              </a:prstGeom>
            </p:spPr>
            <p:txBody>
              <a:bodyPr wrap="none">
                <a:spAutoFit/>
              </a:bodyPr>
              <a:lstStyle/>
              <a:p>
                <a14:m>
                  <m:oMath xmlns:m="http://schemas.openxmlformats.org/officeDocument/2006/math">
                    <m:sSub>
                      <m:sSubPr>
                        <m:ctrlPr>
                          <a:rPr lang="en-US" sz="1200" i="1" smtClean="0">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𝐼𝐸</m:t>
                        </m:r>
                      </m:e>
                      <m:sub>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𝐴𝐵</m:t>
                        </m:r>
                      </m:sub>
                    </m:sSub>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𝐸</m:t>
                        </m:r>
                      </m:e>
                      <m:sub>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𝐴𝐵</m:t>
                        </m:r>
                      </m:sub>
                    </m:sSub>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𝐸</m:t>
                        </m:r>
                      </m:e>
                      <m:sub>
                        <m:sSup>
                          <m:sSupPr>
                            <m:ctrlPr>
                              <a:rPr lang="en-US" sz="1200" i="1">
                                <a:solidFill>
                                  <a:schemeClr val="bg1"/>
                                </a:solidFill>
                                <a:latin typeface="Cambria Math" panose="02040503050406030204" pitchFamily="18" charset="0"/>
                              </a:rPr>
                            </m:ctrlPr>
                          </m:sSupPr>
                          <m:e>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𝐴</m:t>
                            </m:r>
                          </m:e>
                          <m:sup>
                            <m:r>
                              <a:rPr lang="en-US" sz="1200" i="1" baseline="30000">
                                <a:solidFill>
                                  <a:schemeClr val="bg1"/>
                                </a:solidFill>
                                <a:latin typeface="Cambria Math" panose="02040503050406030204" pitchFamily="18" charset="0"/>
                                <a:ea typeface="Calibri" panose="020F0502020204030204" pitchFamily="34" charset="0"/>
                                <a:cs typeface="B Nazanin" panose="00000400000000000000" pitchFamily="2" charset="-78"/>
                              </a:rPr>
                              <m:t>𝐴𝐵</m:t>
                            </m:r>
                          </m:sup>
                        </m:sSup>
                      </m:sub>
                    </m:sSub>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𝐸</m:t>
                        </m:r>
                      </m:e>
                      <m:sub>
                        <m:sSup>
                          <m:sSupPr>
                            <m:ctrlPr>
                              <a:rPr lang="en-US" sz="1200" i="1">
                                <a:solidFill>
                                  <a:schemeClr val="bg1"/>
                                </a:solidFill>
                                <a:latin typeface="Cambria Math" panose="02040503050406030204" pitchFamily="18" charset="0"/>
                              </a:rPr>
                            </m:ctrlPr>
                          </m:sSupPr>
                          <m:e>
                            <m:r>
                              <a:rPr lang="en-US" sz="1200" i="1">
                                <a:solidFill>
                                  <a:schemeClr val="bg1"/>
                                </a:solidFill>
                                <a:latin typeface="Cambria Math" panose="02040503050406030204" pitchFamily="18" charset="0"/>
                                <a:ea typeface="Calibri" panose="020F0502020204030204" pitchFamily="34" charset="0"/>
                                <a:cs typeface="B Nazanin" panose="00000400000000000000" pitchFamily="2" charset="-78"/>
                              </a:rPr>
                              <m:t>𝐵</m:t>
                            </m:r>
                          </m:e>
                          <m:sup>
                            <m:r>
                              <a:rPr lang="en-US" sz="1200" i="1" baseline="30000">
                                <a:solidFill>
                                  <a:schemeClr val="bg1"/>
                                </a:solidFill>
                                <a:latin typeface="Cambria Math" panose="02040503050406030204" pitchFamily="18" charset="0"/>
                                <a:ea typeface="Calibri" panose="020F0502020204030204" pitchFamily="34" charset="0"/>
                                <a:cs typeface="B Nazanin" panose="00000400000000000000" pitchFamily="2" charset="-78"/>
                              </a:rPr>
                              <m:t>𝐴𝐵</m:t>
                            </m:r>
                          </m:sup>
                        </m:sSup>
                      </m:sub>
                    </m:sSub>
                  </m:oMath>
                </a14:m>
                <a:r>
                  <a:rPr lang="en-US" sz="1200" dirty="0">
                    <a:latin typeface="Times New Roman" panose="02020603050405020304" pitchFamily="18" charset="0"/>
                    <a:ea typeface="Times New Roman" panose="02020603050405020304" pitchFamily="18" charset="0"/>
                    <a:cs typeface="B Nazanin" panose="00000400000000000000" pitchFamily="2" charset="-78"/>
                  </a:rPr>
                  <a:t/>
                </a:r>
                <a:endParaRPr lang="en-US" sz="1200" dirty="0"/>
              </a:p>
            </p:txBody>
          </p:sp>
        </mc:Choice>
        <mc:Fallback>
          <p:sp>
            <p:nvSpPr>
              <p:cNvPr id="29" name="Rectangle 28"/>
              <p:cNvSpPr>
                <a:spLocks noRot="1" noChangeAspect="1" noMove="1" noResize="1" noEditPoints="1" noAdjustHandles="1" noChangeArrowheads="1" noChangeShapeType="1" noTextEdit="1"/>
              </p:cNvSpPr>
              <p:nvPr/>
            </p:nvSpPr>
            <p:spPr>
              <a:xfrm>
                <a:off x="3229358" y="5240645"/>
                <a:ext cx="1855636" cy="276999"/>
              </a:xfrm>
              <a:prstGeom prst="rect">
                <a:avLst/>
              </a:prstGeom>
              <a:blipFill rotWithShape="0">
                <a:blip r:embed="rId9"/>
                <a:stretch>
                  <a:fillRect/>
                </a:stretch>
              </a:blipFill>
            </p:spPr>
            <p:txBody>
              <a:bodyPr/>
              <a:lstStyle/>
              <a:p>
                <a:r>
                  <a:rPr lang="fa-IR">
                    <a:noFill/>
                  </a:rPr>
                  <a:t> </a:t>
                </a:r>
              </a:p>
            </p:txBody>
          </p:sp>
        </mc:Fallback>
      </mc:AlternateContent>
      <mc:AlternateContent xmlns:mc="http://schemas.openxmlformats.org/markup-compatibility/2006">
        <mc:Choice xmlns="" xmlns:a14="http://schemas.microsoft.com/office/drawing/2010/main" Requires="a14">
          <p:sp>
            <p:nvSpPr>
              <p:cNvPr id="30" name="Rectangle 29"/>
              <p:cNvSpPr/>
              <p:nvPr/>
            </p:nvSpPr>
            <p:spPr>
              <a:xfrm>
                <a:off x="3154974" y="5482204"/>
                <a:ext cx="1932703" cy="2769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rPr>
                            <m:t>𝐼𝐸</m:t>
                          </m:r>
                        </m:e>
                        <m:sub>
                          <m:r>
                            <a:rPr lang="en-US" sz="1200" i="1">
                              <a:solidFill>
                                <a:schemeClr val="bg1"/>
                              </a:solidFill>
                              <a:latin typeface="Cambria Math" panose="02040503050406030204" pitchFamily="18" charset="0"/>
                            </a:rPr>
                            <m:t>𝐵𝐶</m:t>
                          </m:r>
                        </m:sub>
                      </m:sSub>
                      <m:r>
                        <a:rPr lang="en-US" sz="1200">
                          <a:solidFill>
                            <a:schemeClr val="bg1"/>
                          </a:solidFill>
                          <a:latin typeface="Cambria Math" panose="02040503050406030204" pitchFamily="18"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rPr>
                            <m:t>𝐸</m:t>
                          </m:r>
                        </m:e>
                        <m:sub>
                          <m:r>
                            <a:rPr lang="en-US" sz="1200" i="1">
                              <a:solidFill>
                                <a:schemeClr val="bg1"/>
                              </a:solidFill>
                              <a:latin typeface="Cambria Math" panose="02040503050406030204" pitchFamily="18" charset="0"/>
                            </a:rPr>
                            <m:t>𝐵𝐶</m:t>
                          </m:r>
                        </m:sub>
                      </m:sSub>
                      <m:r>
                        <a:rPr lang="en-US" sz="1200">
                          <a:solidFill>
                            <a:schemeClr val="bg1"/>
                          </a:solidFill>
                          <a:latin typeface="Cambria Math" panose="02040503050406030204" pitchFamily="18"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rPr>
                            <m:t>𝐸</m:t>
                          </m:r>
                        </m:e>
                        <m:sub>
                          <m:sSup>
                            <m:sSupPr>
                              <m:ctrlPr>
                                <a:rPr lang="en-US" sz="1200" i="1">
                                  <a:solidFill>
                                    <a:schemeClr val="bg1"/>
                                  </a:solidFill>
                                  <a:latin typeface="Cambria Math" panose="02040503050406030204" pitchFamily="18" charset="0"/>
                                </a:rPr>
                              </m:ctrlPr>
                            </m:sSupPr>
                            <m:e>
                              <m:r>
                                <a:rPr lang="en-US" sz="1200" i="1">
                                  <a:solidFill>
                                    <a:schemeClr val="bg1"/>
                                  </a:solidFill>
                                  <a:latin typeface="Cambria Math" panose="02040503050406030204" pitchFamily="18" charset="0"/>
                                </a:rPr>
                                <m:t>𝐵</m:t>
                              </m:r>
                            </m:e>
                            <m:sup>
                              <m:r>
                                <a:rPr lang="en-US" sz="1200" i="1" baseline="30000">
                                  <a:solidFill>
                                    <a:schemeClr val="bg1"/>
                                  </a:solidFill>
                                  <a:latin typeface="Cambria Math" panose="02040503050406030204" pitchFamily="18" charset="0"/>
                                </a:rPr>
                                <m:t>𝐵𝐶</m:t>
                              </m:r>
                            </m:sup>
                          </m:sSup>
                        </m:sub>
                      </m:sSub>
                      <m:r>
                        <a:rPr lang="en-US" sz="1200">
                          <a:solidFill>
                            <a:schemeClr val="bg1"/>
                          </a:solidFill>
                          <a:latin typeface="Cambria Math" panose="02040503050406030204" pitchFamily="18"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rPr>
                            <m:t>𝐸</m:t>
                          </m:r>
                        </m:e>
                        <m:sub>
                          <m:sSup>
                            <m:sSupPr>
                              <m:ctrlPr>
                                <a:rPr lang="en-US" sz="1200" i="1">
                                  <a:solidFill>
                                    <a:schemeClr val="bg1"/>
                                  </a:solidFill>
                                  <a:latin typeface="Cambria Math" panose="02040503050406030204" pitchFamily="18" charset="0"/>
                                </a:rPr>
                              </m:ctrlPr>
                            </m:sSupPr>
                            <m:e>
                              <m:r>
                                <a:rPr lang="en-US" sz="1200" i="1">
                                  <a:solidFill>
                                    <a:schemeClr val="bg1"/>
                                  </a:solidFill>
                                  <a:latin typeface="Cambria Math" panose="02040503050406030204" pitchFamily="18" charset="0"/>
                                </a:rPr>
                                <m:t>𝐶</m:t>
                              </m:r>
                            </m:e>
                            <m:sup>
                              <m:r>
                                <a:rPr lang="en-US" sz="1200" i="1" baseline="30000">
                                  <a:solidFill>
                                    <a:schemeClr val="bg1"/>
                                  </a:solidFill>
                                  <a:latin typeface="Cambria Math" panose="02040503050406030204" pitchFamily="18" charset="0"/>
                                </a:rPr>
                                <m:t>𝐵𝐶</m:t>
                              </m:r>
                            </m:sup>
                          </m:sSup>
                        </m:sub>
                      </m:sSub>
                    </m:oMath>
                  </m:oMathPara>
                </a14:m>
                <a:endParaRPr lang="en-US" sz="1200" dirty="0"/>
              </a:p>
            </p:txBody>
          </p:sp>
        </mc:Choice>
        <mc:Fallback>
          <p:sp>
            <p:nvSpPr>
              <p:cNvPr id="30" name="Rectangle 29"/>
              <p:cNvSpPr>
                <a:spLocks noRot="1" noChangeAspect="1" noMove="1" noResize="1" noEditPoints="1" noAdjustHandles="1" noChangeArrowheads="1" noChangeShapeType="1" noTextEdit="1"/>
              </p:cNvSpPr>
              <p:nvPr/>
            </p:nvSpPr>
            <p:spPr>
              <a:xfrm>
                <a:off x="3154974" y="5482204"/>
                <a:ext cx="1932703" cy="276999"/>
              </a:xfrm>
              <a:prstGeom prst="rect">
                <a:avLst/>
              </a:prstGeom>
              <a:blipFill rotWithShape="0">
                <a:blip r:embed="rId10"/>
                <a:stretch>
                  <a:fillRect/>
                </a:stretch>
              </a:blipFill>
            </p:spPr>
            <p:txBody>
              <a:bodyPr/>
              <a:lstStyle/>
              <a:p>
                <a:r>
                  <a:rPr lang="fa-IR">
                    <a:noFill/>
                  </a:rPr>
                  <a:t> </a:t>
                </a:r>
              </a:p>
            </p:txBody>
          </p:sp>
        </mc:Fallback>
      </mc:AlternateContent>
      <p:sp>
        <p:nvSpPr>
          <p:cNvPr id="32" name="Rounded Rectangle 31"/>
          <p:cNvSpPr/>
          <p:nvPr/>
        </p:nvSpPr>
        <p:spPr>
          <a:xfrm>
            <a:off x="232748" y="5219211"/>
            <a:ext cx="2741153" cy="1333157"/>
          </a:xfrm>
          <a:prstGeom prst="round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3" name="Rounded Rectangle 32"/>
          <p:cNvSpPr/>
          <p:nvPr/>
        </p:nvSpPr>
        <p:spPr>
          <a:xfrm>
            <a:off x="3059074" y="6008625"/>
            <a:ext cx="3157920" cy="538831"/>
          </a:xfrm>
          <a:prstGeom prst="round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mc:Choice xmlns="" xmlns:a14="http://schemas.microsoft.com/office/drawing/2010/main" Requires="a14">
          <p:sp>
            <p:nvSpPr>
              <p:cNvPr id="34" name="Rectangle 33"/>
              <p:cNvSpPr/>
              <p:nvPr/>
            </p:nvSpPr>
            <p:spPr>
              <a:xfrm>
                <a:off x="2724855" y="6052558"/>
                <a:ext cx="3826357" cy="4380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rPr>
                            <m:t>𝐼𝐸</m:t>
                          </m:r>
                        </m:e>
                        <m:sub>
                          <m:r>
                            <a:rPr lang="en-US" sz="1200" i="1">
                              <a:solidFill>
                                <a:schemeClr val="bg1"/>
                              </a:solidFill>
                              <a:latin typeface="Cambria Math" panose="02040503050406030204" pitchFamily="18" charset="0"/>
                            </a:rPr>
                            <m:t>𝑡𝑜𝑡𝑎𝑙</m:t>
                          </m:r>
                        </m:sub>
                      </m:sSub>
                      <m:r>
                        <a:rPr lang="en-US" sz="1200">
                          <a:solidFill>
                            <a:schemeClr val="bg1"/>
                          </a:solidFill>
                          <a:latin typeface="Cambria Math" panose="02040503050406030204" pitchFamily="18" charset="0"/>
                        </a:rPr>
                        <m:t>= </m:t>
                      </m:r>
                      <m:f>
                        <m:fPr>
                          <m:ctrlPr>
                            <a:rPr lang="en-US" sz="1200" i="1">
                              <a:solidFill>
                                <a:schemeClr val="bg1"/>
                              </a:solidFill>
                              <a:latin typeface="Cambria Math" panose="02040503050406030204" pitchFamily="18" charset="0"/>
                            </a:rPr>
                          </m:ctrlPr>
                        </m:fPr>
                        <m:num>
                          <m:r>
                            <a:rPr lang="en-US" sz="1200" i="1">
                              <a:solidFill>
                                <a:schemeClr val="bg1"/>
                              </a:solidFill>
                              <a:latin typeface="Cambria Math" panose="02040503050406030204" pitchFamily="18" charset="0"/>
                            </a:rPr>
                            <m:t>1</m:t>
                          </m:r>
                        </m:num>
                        <m:den>
                          <m:r>
                            <a:rPr lang="en-US" sz="1200" i="1">
                              <a:solidFill>
                                <a:schemeClr val="bg1"/>
                              </a:solidFill>
                              <a:latin typeface="Cambria Math" panose="02040503050406030204" pitchFamily="18" charset="0"/>
                            </a:rPr>
                            <m:t>2</m:t>
                          </m:r>
                        </m:den>
                      </m:f>
                      <m:d>
                        <m:dPr>
                          <m:ctrlPr>
                            <a:rPr lang="en-US" sz="1200" i="1">
                              <a:solidFill>
                                <a:schemeClr val="bg1"/>
                              </a:solidFill>
                              <a:latin typeface="Cambria Math" panose="02040503050406030204" pitchFamily="18" charset="0"/>
                            </a:rPr>
                          </m:ctrlPr>
                        </m:dPr>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rPr>
                                <m:t>𝐼𝐸</m:t>
                              </m:r>
                            </m:e>
                            <m:sub>
                              <m:r>
                                <a:rPr lang="en-US" sz="1200" i="1">
                                  <a:solidFill>
                                    <a:schemeClr val="bg1"/>
                                  </a:solidFill>
                                  <a:latin typeface="Cambria Math" panose="02040503050406030204" pitchFamily="18" charset="0"/>
                                </a:rPr>
                                <m:t>𝐴</m:t>
                              </m:r>
                              <m:r>
                                <a:rPr lang="en-US" sz="1200" i="1">
                                  <a:solidFill>
                                    <a:schemeClr val="bg1"/>
                                  </a:solidFill>
                                  <a:latin typeface="Cambria Math" panose="02040503050406030204" pitchFamily="18" charset="0"/>
                                </a:rPr>
                                <m:t>−</m:t>
                              </m:r>
                              <m:r>
                                <a:rPr lang="en-US" sz="1200" i="1">
                                  <a:solidFill>
                                    <a:schemeClr val="bg1"/>
                                  </a:solidFill>
                                  <a:latin typeface="Cambria Math" panose="02040503050406030204" pitchFamily="18" charset="0"/>
                                </a:rPr>
                                <m:t>𝐵</m:t>
                              </m:r>
                            </m:sub>
                          </m:sSub>
                          <m:r>
                            <a:rPr lang="en-US" sz="1200" i="1">
                              <a:solidFill>
                                <a:schemeClr val="bg1"/>
                              </a:solidFill>
                              <a:latin typeface="Cambria Math" panose="02040503050406030204" pitchFamily="18"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rPr>
                                <m:t>𝐼𝐸</m:t>
                              </m:r>
                            </m:e>
                            <m:sub>
                              <m:r>
                                <a:rPr lang="en-US" sz="1200" i="1">
                                  <a:solidFill>
                                    <a:schemeClr val="bg1"/>
                                  </a:solidFill>
                                  <a:latin typeface="Cambria Math" panose="02040503050406030204" pitchFamily="18" charset="0"/>
                                </a:rPr>
                                <m:t>𝐵</m:t>
                              </m:r>
                              <m:r>
                                <a:rPr lang="en-US" sz="1200" i="1">
                                  <a:solidFill>
                                    <a:schemeClr val="bg1"/>
                                  </a:solidFill>
                                  <a:latin typeface="Cambria Math" panose="02040503050406030204" pitchFamily="18" charset="0"/>
                                </a:rPr>
                                <m:t>−</m:t>
                              </m:r>
                              <m:r>
                                <a:rPr lang="en-US" sz="1200" i="1">
                                  <a:solidFill>
                                    <a:schemeClr val="bg1"/>
                                  </a:solidFill>
                                  <a:latin typeface="Cambria Math" panose="02040503050406030204" pitchFamily="18" charset="0"/>
                                </a:rPr>
                                <m:t>𝐶</m:t>
                              </m:r>
                            </m:sub>
                          </m:sSub>
                          <m:r>
                            <a:rPr lang="en-US" sz="1200" i="1">
                              <a:solidFill>
                                <a:schemeClr val="bg1"/>
                              </a:solidFill>
                              <a:latin typeface="Cambria Math" panose="02040503050406030204" pitchFamily="18"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rPr>
                                <m:t>𝐼𝐸</m:t>
                              </m:r>
                            </m:e>
                            <m:sub>
                              <m:r>
                                <a:rPr lang="en-US" sz="1200" i="1">
                                  <a:solidFill>
                                    <a:schemeClr val="bg1"/>
                                  </a:solidFill>
                                  <a:latin typeface="Cambria Math" panose="02040503050406030204" pitchFamily="18" charset="0"/>
                                </a:rPr>
                                <m:t>𝐴</m:t>
                              </m:r>
                              <m:r>
                                <a:rPr lang="en-US" sz="1200" i="1">
                                  <a:solidFill>
                                    <a:schemeClr val="bg1"/>
                                  </a:solidFill>
                                  <a:latin typeface="Cambria Math" panose="02040503050406030204" pitchFamily="18" charset="0"/>
                                </a:rPr>
                                <m:t>−</m:t>
                              </m:r>
                              <m:r>
                                <a:rPr lang="en-US" sz="1200" i="1">
                                  <a:solidFill>
                                    <a:schemeClr val="bg1"/>
                                  </a:solidFill>
                                  <a:latin typeface="Cambria Math" panose="02040503050406030204" pitchFamily="18" charset="0"/>
                                </a:rPr>
                                <m:t>𝐵𝐶</m:t>
                              </m:r>
                            </m:sub>
                          </m:sSub>
                          <m:r>
                            <a:rPr lang="en-US" sz="1200" i="1">
                              <a:solidFill>
                                <a:schemeClr val="bg1"/>
                              </a:solidFill>
                              <a:latin typeface="Cambria Math" panose="02040503050406030204" pitchFamily="18"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panose="02040503050406030204" pitchFamily="18" charset="0"/>
                                </a:rPr>
                                <m:t>𝐼𝐸</m:t>
                              </m:r>
                            </m:e>
                            <m:sub>
                              <m:r>
                                <a:rPr lang="en-US" sz="1200" i="1">
                                  <a:solidFill>
                                    <a:schemeClr val="bg1"/>
                                  </a:solidFill>
                                  <a:latin typeface="Cambria Math" panose="02040503050406030204" pitchFamily="18" charset="0"/>
                                </a:rPr>
                                <m:t>𝐴𝐵</m:t>
                              </m:r>
                              <m:r>
                                <a:rPr lang="en-US" sz="1200" i="1">
                                  <a:solidFill>
                                    <a:schemeClr val="bg1"/>
                                  </a:solidFill>
                                  <a:latin typeface="Cambria Math" panose="02040503050406030204" pitchFamily="18" charset="0"/>
                                </a:rPr>
                                <m:t>−</m:t>
                              </m:r>
                              <m:r>
                                <a:rPr lang="en-US" sz="1200" i="1">
                                  <a:solidFill>
                                    <a:schemeClr val="bg1"/>
                                  </a:solidFill>
                                  <a:latin typeface="Cambria Math" panose="02040503050406030204" pitchFamily="18" charset="0"/>
                                </a:rPr>
                                <m:t>𝐶</m:t>
                              </m:r>
                            </m:sub>
                          </m:sSub>
                        </m:e>
                      </m:d>
                    </m:oMath>
                  </m:oMathPara>
                </a14:m>
                <a:endParaRPr lang="fa-IR" sz="1200" dirty="0"/>
              </a:p>
            </p:txBody>
          </p:sp>
        </mc:Choice>
        <mc:Fallback>
          <p:sp>
            <p:nvSpPr>
              <p:cNvPr id="34" name="Rectangle 33"/>
              <p:cNvSpPr>
                <a:spLocks noRot="1" noChangeAspect="1" noMove="1" noResize="1" noEditPoints="1" noAdjustHandles="1" noChangeArrowheads="1" noChangeShapeType="1" noTextEdit="1"/>
              </p:cNvSpPr>
              <p:nvPr/>
            </p:nvSpPr>
            <p:spPr>
              <a:xfrm>
                <a:off x="2724855" y="6052558"/>
                <a:ext cx="3826357" cy="438005"/>
              </a:xfrm>
              <a:prstGeom prst="rect">
                <a:avLst/>
              </a:prstGeom>
              <a:blipFill rotWithShape="0">
                <a:blip r:embed="rId11"/>
                <a:stretch>
                  <a:fillRect/>
                </a:stretch>
              </a:blipFill>
            </p:spPr>
            <p:txBody>
              <a:bodyPr/>
              <a:lstStyle/>
              <a:p>
                <a:r>
                  <a:rPr lang="fa-IR">
                    <a:noFill/>
                  </a:rPr>
                  <a:t> </a:t>
                </a:r>
              </a:p>
            </p:txBody>
          </p:sp>
        </mc:Fallback>
      </mc:AlternateContent>
      <mc:AlternateContent xmlns:mc="http://schemas.openxmlformats.org/markup-compatibility/2006">
        <mc:Choice xmlns="" xmlns:a14="http://schemas.microsoft.com/office/drawing/2010/main" Requires="a14">
          <p:sp>
            <p:nvSpPr>
              <p:cNvPr id="36" name="Rounded Rectangle 35"/>
              <p:cNvSpPr/>
              <p:nvPr/>
            </p:nvSpPr>
            <p:spPr>
              <a:xfrm>
                <a:off x="9163869" y="5844890"/>
                <a:ext cx="2223031" cy="322121"/>
              </a:xfrm>
              <a:prstGeom prst="round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fa-IR" sz="1200" i="1" smtClean="0">
                              <a:solidFill>
                                <a:schemeClr val="bg1"/>
                              </a:solidFill>
                              <a:latin typeface="Cambria Math" panose="02040503050406030204" pitchFamily="18" charset="0"/>
                            </a:rPr>
                          </m:ctrlPr>
                        </m:sSubPr>
                        <m:e>
                          <m:r>
                            <a:rPr lang="fa-IR" sz="1200" i="1">
                              <a:solidFill>
                                <a:schemeClr val="bg1"/>
                              </a:solidFill>
                              <a:latin typeface="Cambria Math" panose="02040503050406030204" pitchFamily="18" charset="0"/>
                            </a:rPr>
                            <m:t>𝐸</m:t>
                          </m:r>
                        </m:e>
                        <m:sub>
                          <m:r>
                            <a:rPr lang="fa-IR" sz="1200" i="1">
                              <a:solidFill>
                                <a:schemeClr val="bg1"/>
                              </a:solidFill>
                              <a:latin typeface="Cambria Math" panose="02040503050406030204" pitchFamily="18" charset="0"/>
                            </a:rPr>
                            <m:t>𝑐𝑜𝑜𝑝</m:t>
                          </m:r>
                        </m:sub>
                      </m:sSub>
                      <m:r>
                        <a:rPr lang="fa-IR" sz="1200">
                          <a:solidFill>
                            <a:schemeClr val="bg1"/>
                          </a:solidFill>
                          <a:latin typeface="Cambria Math" panose="02040503050406030204" pitchFamily="18" charset="0"/>
                        </a:rPr>
                        <m:t>=</m:t>
                      </m:r>
                      <m:sSub>
                        <m:sSubPr>
                          <m:ctrlPr>
                            <a:rPr lang="fa-IR" sz="1200" i="1">
                              <a:solidFill>
                                <a:schemeClr val="bg1"/>
                              </a:solidFill>
                              <a:latin typeface="Cambria Math" panose="02040503050406030204" pitchFamily="18" charset="0"/>
                            </a:rPr>
                          </m:ctrlPr>
                        </m:sSubPr>
                        <m:e>
                          <m:r>
                            <a:rPr lang="fa-IR" sz="1200" i="1">
                              <a:solidFill>
                                <a:schemeClr val="bg1"/>
                              </a:solidFill>
                              <a:latin typeface="Cambria Math" panose="02040503050406030204" pitchFamily="18" charset="0"/>
                            </a:rPr>
                            <m:t>𝑆𝐸</m:t>
                          </m:r>
                        </m:e>
                        <m:sub>
                          <m:r>
                            <a:rPr lang="fa-IR" sz="1200" i="1">
                              <a:solidFill>
                                <a:schemeClr val="bg1"/>
                              </a:solidFill>
                              <a:latin typeface="Cambria Math" panose="02040503050406030204" pitchFamily="18" charset="0"/>
                            </a:rPr>
                            <m:t>𝐴𝐵𝐶</m:t>
                          </m:r>
                        </m:sub>
                      </m:sSub>
                      <m:r>
                        <a:rPr lang="fa-IR" sz="1200">
                          <a:solidFill>
                            <a:schemeClr val="bg1"/>
                          </a:solidFill>
                          <a:latin typeface="Cambria Math" panose="02040503050406030204" pitchFamily="18" charset="0"/>
                        </a:rPr>
                        <m:t>−</m:t>
                      </m:r>
                      <m:sSub>
                        <m:sSubPr>
                          <m:ctrlPr>
                            <a:rPr lang="fa-IR" sz="1200" i="1">
                              <a:solidFill>
                                <a:schemeClr val="bg1"/>
                              </a:solidFill>
                              <a:latin typeface="Cambria Math" panose="02040503050406030204" pitchFamily="18" charset="0"/>
                            </a:rPr>
                          </m:ctrlPr>
                        </m:sSubPr>
                        <m:e>
                          <m:r>
                            <a:rPr lang="fa-IR" sz="1200" i="1">
                              <a:solidFill>
                                <a:schemeClr val="bg1"/>
                              </a:solidFill>
                              <a:latin typeface="Cambria Math" panose="02040503050406030204" pitchFamily="18" charset="0"/>
                            </a:rPr>
                            <m:t>𝑆𝐸</m:t>
                          </m:r>
                        </m:e>
                        <m:sub>
                          <m:r>
                            <a:rPr lang="fa-IR" sz="1200" i="1">
                              <a:solidFill>
                                <a:schemeClr val="bg1"/>
                              </a:solidFill>
                              <a:latin typeface="Cambria Math" panose="02040503050406030204" pitchFamily="18" charset="0"/>
                            </a:rPr>
                            <m:t>𝐴𝐵</m:t>
                          </m:r>
                        </m:sub>
                      </m:sSub>
                      <m:r>
                        <a:rPr lang="fa-IR" sz="1200">
                          <a:solidFill>
                            <a:schemeClr val="bg1"/>
                          </a:solidFill>
                          <a:latin typeface="Cambria Math" panose="02040503050406030204" pitchFamily="18" charset="0"/>
                        </a:rPr>
                        <m:t>−</m:t>
                      </m:r>
                      <m:sSub>
                        <m:sSubPr>
                          <m:ctrlPr>
                            <a:rPr lang="fa-IR" sz="1200" i="1">
                              <a:solidFill>
                                <a:schemeClr val="bg1"/>
                              </a:solidFill>
                              <a:latin typeface="Cambria Math" panose="02040503050406030204" pitchFamily="18" charset="0"/>
                            </a:rPr>
                          </m:ctrlPr>
                        </m:sSubPr>
                        <m:e>
                          <m:r>
                            <a:rPr lang="fa-IR" sz="1200" i="1">
                              <a:solidFill>
                                <a:schemeClr val="bg1"/>
                              </a:solidFill>
                              <a:latin typeface="Cambria Math" panose="02040503050406030204" pitchFamily="18" charset="0"/>
                            </a:rPr>
                            <m:t>𝑆𝐸</m:t>
                          </m:r>
                        </m:e>
                        <m:sub>
                          <m:r>
                            <a:rPr lang="fa-IR" sz="1200" i="1">
                              <a:solidFill>
                                <a:schemeClr val="bg1"/>
                              </a:solidFill>
                              <a:latin typeface="Cambria Math" panose="02040503050406030204" pitchFamily="18" charset="0"/>
                            </a:rPr>
                            <m:t>𝐵𝐶</m:t>
                          </m:r>
                        </m:sub>
                      </m:sSub>
                    </m:oMath>
                  </m:oMathPara>
                </a14:m>
                <a:endParaRPr lang="fa-IR" sz="1200" dirty="0"/>
              </a:p>
            </p:txBody>
          </p:sp>
        </mc:Choice>
        <mc:Fallback>
          <p:sp>
            <p:nvSpPr>
              <p:cNvPr id="36" name="Rounded Rectangle 35"/>
              <p:cNvSpPr>
                <a:spLocks noRot="1" noChangeAspect="1" noMove="1" noResize="1" noEditPoints="1" noAdjustHandles="1" noChangeArrowheads="1" noChangeShapeType="1" noTextEdit="1"/>
              </p:cNvSpPr>
              <p:nvPr/>
            </p:nvSpPr>
            <p:spPr>
              <a:xfrm>
                <a:off x="9163869" y="5844890"/>
                <a:ext cx="2223031" cy="322121"/>
              </a:xfrm>
              <a:prstGeom prst="roundRect">
                <a:avLst/>
              </a:prstGeom>
              <a:blipFill rotWithShape="0">
                <a:blip r:embed="rId12"/>
                <a:stretch>
                  <a:fillRect/>
                </a:stretch>
              </a:blipFill>
              <a:ln>
                <a:noFill/>
              </a:ln>
              <a:effectLst>
                <a:outerShdw blurRad="107950" dist="12700" dir="5400000" algn="ctr">
                  <a:srgbClr val="000000"/>
                </a:outerShdw>
              </a:effectLst>
            </p:spPr>
            <p:txBody>
              <a:bodyPr/>
              <a:lstStyle/>
              <a:p>
                <a:r>
                  <a:rPr lang="fa-IR">
                    <a:noFill/>
                  </a:rPr>
                  <a:t> </a:t>
                </a:r>
              </a:p>
            </p:txBody>
          </p:sp>
        </mc:Fallback>
      </mc:AlternateContent>
      <mc:AlternateContent xmlns:mc="http://schemas.openxmlformats.org/markup-compatibility/2006">
        <mc:Choice xmlns="" xmlns:a14="http://schemas.microsoft.com/office/drawing/2010/main" Requires="a14">
          <p:sp>
            <p:nvSpPr>
              <p:cNvPr id="37" name="Rounded Rectangle 36"/>
              <p:cNvSpPr/>
              <p:nvPr/>
            </p:nvSpPr>
            <p:spPr>
              <a:xfrm>
                <a:off x="9183400" y="6287691"/>
                <a:ext cx="2348455" cy="344696"/>
              </a:xfrm>
              <a:prstGeom prst="round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fa-IR" sz="1200" i="1" smtClean="0">
                              <a:solidFill>
                                <a:schemeClr val="bg1"/>
                              </a:solidFill>
                              <a:latin typeface="Cambria Math" panose="02040503050406030204" pitchFamily="18" charset="0"/>
                            </a:rPr>
                          </m:ctrlPr>
                        </m:sSubPr>
                        <m:e>
                          <m:r>
                            <a:rPr lang="fa-IR" sz="1200" i="1">
                              <a:solidFill>
                                <a:schemeClr val="bg1"/>
                              </a:solidFill>
                              <a:latin typeface="Cambria Math" panose="02040503050406030204" pitchFamily="18" charset="0"/>
                            </a:rPr>
                            <m:t>𝑆𝐸</m:t>
                          </m:r>
                        </m:e>
                        <m:sub>
                          <m:r>
                            <a:rPr lang="fa-IR" sz="1200" i="1">
                              <a:solidFill>
                                <a:schemeClr val="bg1"/>
                              </a:solidFill>
                              <a:latin typeface="Cambria Math" panose="02040503050406030204" pitchFamily="18" charset="0"/>
                            </a:rPr>
                            <m:t>𝐴𝐵𝐶</m:t>
                          </m:r>
                        </m:sub>
                      </m:sSub>
                      <m:r>
                        <a:rPr lang="fa-IR" sz="1200">
                          <a:solidFill>
                            <a:schemeClr val="bg1"/>
                          </a:solidFill>
                          <a:latin typeface="Cambria Math" panose="02040503050406030204" pitchFamily="18" charset="0"/>
                        </a:rPr>
                        <m:t>=</m:t>
                      </m:r>
                      <m:sSub>
                        <m:sSubPr>
                          <m:ctrlPr>
                            <a:rPr lang="fa-IR" sz="1200" i="1">
                              <a:solidFill>
                                <a:schemeClr val="bg1"/>
                              </a:solidFill>
                              <a:latin typeface="Cambria Math" panose="02040503050406030204" pitchFamily="18" charset="0"/>
                            </a:rPr>
                          </m:ctrlPr>
                        </m:sSubPr>
                        <m:e>
                          <m:r>
                            <a:rPr lang="fa-IR" sz="1200" i="1">
                              <a:solidFill>
                                <a:schemeClr val="bg1"/>
                              </a:solidFill>
                              <a:latin typeface="Cambria Math" panose="02040503050406030204" pitchFamily="18" charset="0"/>
                            </a:rPr>
                            <m:t>𝐸</m:t>
                          </m:r>
                        </m:e>
                        <m:sub>
                          <m:r>
                            <a:rPr lang="fa-IR" sz="1200" i="1">
                              <a:solidFill>
                                <a:schemeClr val="bg1"/>
                              </a:solidFill>
                              <a:latin typeface="Cambria Math" panose="02040503050406030204" pitchFamily="18" charset="0"/>
                            </a:rPr>
                            <m:t>𝐴𝐵𝐶</m:t>
                          </m:r>
                        </m:sub>
                      </m:sSub>
                      <m:r>
                        <a:rPr lang="fa-IR" sz="1200">
                          <a:solidFill>
                            <a:schemeClr val="bg1"/>
                          </a:solidFill>
                          <a:latin typeface="Cambria Math" panose="02040503050406030204" pitchFamily="18" charset="0"/>
                        </a:rPr>
                        <m:t>− </m:t>
                      </m:r>
                      <m:sSub>
                        <m:sSubPr>
                          <m:ctrlPr>
                            <a:rPr lang="fa-IR" sz="1200" i="1">
                              <a:solidFill>
                                <a:schemeClr val="bg1"/>
                              </a:solidFill>
                              <a:latin typeface="Cambria Math" panose="02040503050406030204" pitchFamily="18" charset="0"/>
                            </a:rPr>
                          </m:ctrlPr>
                        </m:sSubPr>
                        <m:e>
                          <m:r>
                            <a:rPr lang="fa-IR" sz="1200" i="1">
                              <a:solidFill>
                                <a:schemeClr val="bg1"/>
                              </a:solidFill>
                              <a:latin typeface="Cambria Math" panose="02040503050406030204" pitchFamily="18" charset="0"/>
                            </a:rPr>
                            <m:t>𝐸</m:t>
                          </m:r>
                        </m:e>
                        <m:sub>
                          <m:r>
                            <a:rPr lang="fa-IR" sz="1200" i="1">
                              <a:solidFill>
                                <a:schemeClr val="bg1"/>
                              </a:solidFill>
                              <a:latin typeface="Cambria Math" panose="02040503050406030204" pitchFamily="18" charset="0"/>
                            </a:rPr>
                            <m:t>𝐴</m:t>
                          </m:r>
                        </m:sub>
                      </m:sSub>
                      <m:r>
                        <a:rPr lang="fa-IR" sz="1200">
                          <a:solidFill>
                            <a:schemeClr val="bg1"/>
                          </a:solidFill>
                          <a:latin typeface="Cambria Math" panose="02040503050406030204" pitchFamily="18" charset="0"/>
                        </a:rPr>
                        <m:t>−</m:t>
                      </m:r>
                      <m:sSub>
                        <m:sSubPr>
                          <m:ctrlPr>
                            <a:rPr lang="fa-IR" sz="1200" i="1">
                              <a:solidFill>
                                <a:schemeClr val="bg1"/>
                              </a:solidFill>
                              <a:latin typeface="Cambria Math" panose="02040503050406030204" pitchFamily="18" charset="0"/>
                            </a:rPr>
                          </m:ctrlPr>
                        </m:sSubPr>
                        <m:e>
                          <m:r>
                            <a:rPr lang="fa-IR" sz="1200" i="1">
                              <a:solidFill>
                                <a:schemeClr val="bg1"/>
                              </a:solidFill>
                              <a:latin typeface="Cambria Math" panose="02040503050406030204" pitchFamily="18" charset="0"/>
                            </a:rPr>
                            <m:t>𝐸</m:t>
                          </m:r>
                        </m:e>
                        <m:sub>
                          <m:r>
                            <a:rPr lang="fa-IR" sz="1200" i="1">
                              <a:solidFill>
                                <a:schemeClr val="bg1"/>
                              </a:solidFill>
                              <a:latin typeface="Cambria Math" panose="02040503050406030204" pitchFamily="18" charset="0"/>
                            </a:rPr>
                            <m:t>𝐵</m:t>
                          </m:r>
                        </m:sub>
                      </m:sSub>
                      <m:r>
                        <a:rPr lang="fa-IR" sz="1200">
                          <a:solidFill>
                            <a:schemeClr val="bg1"/>
                          </a:solidFill>
                          <a:latin typeface="Cambria Math" panose="02040503050406030204" pitchFamily="18" charset="0"/>
                        </a:rPr>
                        <m:t>−</m:t>
                      </m:r>
                      <m:sSub>
                        <m:sSubPr>
                          <m:ctrlPr>
                            <a:rPr lang="fa-IR" sz="1200" i="1">
                              <a:solidFill>
                                <a:schemeClr val="bg1"/>
                              </a:solidFill>
                              <a:latin typeface="Cambria Math" panose="02040503050406030204" pitchFamily="18" charset="0"/>
                            </a:rPr>
                          </m:ctrlPr>
                        </m:sSubPr>
                        <m:e>
                          <m:r>
                            <a:rPr lang="fa-IR" sz="1200" i="1">
                              <a:solidFill>
                                <a:schemeClr val="bg1"/>
                              </a:solidFill>
                              <a:latin typeface="Cambria Math" panose="02040503050406030204" pitchFamily="18" charset="0"/>
                            </a:rPr>
                            <m:t>𝐸</m:t>
                          </m:r>
                        </m:e>
                        <m:sub>
                          <m:r>
                            <a:rPr lang="fa-IR" sz="1200" i="1">
                              <a:solidFill>
                                <a:schemeClr val="bg1"/>
                              </a:solidFill>
                              <a:latin typeface="Cambria Math" panose="02040503050406030204" pitchFamily="18" charset="0"/>
                            </a:rPr>
                            <m:t>𝐶</m:t>
                          </m:r>
                        </m:sub>
                      </m:sSub>
                    </m:oMath>
                  </m:oMathPara>
                </a14:m>
                <a:endParaRPr lang="fa-IR" sz="1200" dirty="0"/>
              </a:p>
            </p:txBody>
          </p:sp>
        </mc:Choice>
        <mc:Fallback>
          <p:sp>
            <p:nvSpPr>
              <p:cNvPr id="37" name="Rounded Rectangle 36"/>
              <p:cNvSpPr>
                <a:spLocks noRot="1" noChangeAspect="1" noMove="1" noResize="1" noEditPoints="1" noAdjustHandles="1" noChangeArrowheads="1" noChangeShapeType="1" noTextEdit="1"/>
              </p:cNvSpPr>
              <p:nvPr/>
            </p:nvSpPr>
            <p:spPr>
              <a:xfrm>
                <a:off x="9183400" y="6287691"/>
                <a:ext cx="2348455" cy="344696"/>
              </a:xfrm>
              <a:prstGeom prst="roundRect">
                <a:avLst/>
              </a:prstGeom>
              <a:blipFill rotWithShape="0">
                <a:blip r:embed="rId13"/>
                <a:stretch>
                  <a:fillRect/>
                </a:stretch>
              </a:blipFill>
              <a:ln>
                <a:noFill/>
              </a:ln>
              <a:effectLst>
                <a:outerShdw blurRad="107950" dist="12700" dir="5400000" algn="ctr">
                  <a:srgbClr val="000000"/>
                </a:outerShdw>
              </a:effectLst>
            </p:spPr>
            <p:txBody>
              <a:bodyPr/>
              <a:lstStyle/>
              <a:p>
                <a:r>
                  <a:rPr lang="fa-IR">
                    <a:noFill/>
                  </a:rPr>
                  <a:t> </a:t>
                </a:r>
              </a:p>
            </p:txBody>
          </p:sp>
        </mc:Fallback>
      </mc:AlternateContent>
      <p:sp>
        <p:nvSpPr>
          <p:cNvPr id="38" name="Rounded Rectangle 37"/>
          <p:cNvSpPr/>
          <p:nvPr/>
        </p:nvSpPr>
        <p:spPr>
          <a:xfrm>
            <a:off x="8750657" y="5171712"/>
            <a:ext cx="3012243" cy="549305"/>
          </a:xfrm>
          <a:prstGeom prst="round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mc:AlternateContent xmlns:mc="http://schemas.openxmlformats.org/markup-compatibility/2006">
        <mc:Choice xmlns="" xmlns:a14="http://schemas.microsoft.com/office/drawing/2010/main" Requires="a14">
          <p:sp>
            <p:nvSpPr>
              <p:cNvPr id="40" name="Rectangle 39"/>
              <p:cNvSpPr/>
              <p:nvPr/>
            </p:nvSpPr>
            <p:spPr>
              <a:xfrm>
                <a:off x="8784200" y="5240645"/>
                <a:ext cx="2978700" cy="284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a-IR" sz="1200" i="1" smtClean="0">
                              <a:solidFill>
                                <a:schemeClr val="bg1"/>
                              </a:solidFill>
                              <a:latin typeface="Cambria Math" panose="02040503050406030204" pitchFamily="18" charset="0"/>
                            </a:rPr>
                          </m:ctrlPr>
                        </m:sSubPr>
                        <m:e>
                          <m:r>
                            <a:rPr lang="fa-IR" sz="1200">
                              <a:solidFill>
                                <a:schemeClr val="bg1"/>
                              </a:solidFill>
                              <a:latin typeface="Cambria Math" panose="02040503050406030204" pitchFamily="18" charset="0"/>
                            </a:rPr>
                            <m:t>  ∆</m:t>
                          </m:r>
                          <m:r>
                            <a:rPr lang="fa-IR" sz="1200" i="1">
                              <a:solidFill>
                                <a:schemeClr val="bg1"/>
                              </a:solidFill>
                              <a:latin typeface="Cambria Math" panose="02040503050406030204" pitchFamily="18" charset="0"/>
                            </a:rPr>
                            <m:t>𝐼𝐸</m:t>
                          </m:r>
                        </m:e>
                        <m:sub>
                          <m:r>
                            <a:rPr lang="fa-IR" sz="1200" i="1">
                              <a:solidFill>
                                <a:schemeClr val="bg1"/>
                              </a:solidFill>
                              <a:latin typeface="Cambria Math" panose="02040503050406030204" pitchFamily="18" charset="0"/>
                            </a:rPr>
                            <m:t>𝐴𝐵</m:t>
                          </m:r>
                        </m:sub>
                      </m:sSub>
                      <m:r>
                        <a:rPr lang="fa-IR" sz="1200">
                          <a:solidFill>
                            <a:schemeClr val="bg1"/>
                          </a:solidFill>
                          <a:latin typeface="Cambria Math" panose="02040503050406030204" pitchFamily="18" charset="0"/>
                        </a:rPr>
                        <m:t>=</m:t>
                      </m:r>
                      <m:f>
                        <m:fPr>
                          <m:type m:val="lin"/>
                          <m:ctrlPr>
                            <a:rPr lang="fa-IR" sz="1200" i="1">
                              <a:solidFill>
                                <a:schemeClr val="bg1"/>
                              </a:solidFill>
                              <a:latin typeface="Cambria Math" panose="02040503050406030204" pitchFamily="18" charset="0"/>
                            </a:rPr>
                          </m:ctrlPr>
                        </m:fPr>
                        <m:num>
                          <m:r>
                            <a:rPr lang="fa-IR" sz="1200">
                              <a:solidFill>
                                <a:schemeClr val="bg1"/>
                              </a:solidFill>
                              <a:latin typeface="Cambria Math" panose="02040503050406030204" pitchFamily="18" charset="0"/>
                            </a:rPr>
                            <m:t>1</m:t>
                          </m:r>
                        </m:num>
                        <m:den>
                          <m:r>
                            <a:rPr lang="fa-IR" sz="1200">
                              <a:solidFill>
                                <a:schemeClr val="bg1"/>
                              </a:solidFill>
                              <a:latin typeface="Cambria Math" panose="02040503050406030204" pitchFamily="18" charset="0"/>
                            </a:rPr>
                            <m:t>2</m:t>
                          </m:r>
                        </m:den>
                      </m:f>
                      <m:r>
                        <a:rPr lang="fa-IR" sz="1200">
                          <a:solidFill>
                            <a:schemeClr val="bg1"/>
                          </a:solidFill>
                          <a:latin typeface="Cambria Math" panose="02040503050406030204" pitchFamily="18" charset="0"/>
                        </a:rPr>
                        <m:t>(</m:t>
                      </m:r>
                      <m:sSubSup>
                        <m:sSubSupPr>
                          <m:ctrlPr>
                            <a:rPr lang="fa-IR" sz="1200" i="1">
                              <a:solidFill>
                                <a:schemeClr val="bg1"/>
                              </a:solidFill>
                              <a:latin typeface="Cambria Math" panose="02040503050406030204" pitchFamily="18" charset="0"/>
                            </a:rPr>
                          </m:ctrlPr>
                        </m:sSubSupPr>
                        <m:e>
                          <m:r>
                            <a:rPr lang="fa-IR" sz="1200">
                              <a:solidFill>
                                <a:schemeClr val="bg1"/>
                              </a:solidFill>
                              <a:latin typeface="Cambria Math" panose="02040503050406030204" pitchFamily="18" charset="0"/>
                            </a:rPr>
                            <m:t>∆</m:t>
                          </m:r>
                          <m:r>
                            <a:rPr lang="fa-IR" sz="1200" i="1">
                              <a:solidFill>
                                <a:schemeClr val="bg1"/>
                              </a:solidFill>
                              <a:latin typeface="Cambria Math" panose="02040503050406030204" pitchFamily="18" charset="0"/>
                            </a:rPr>
                            <m:t>𝐸</m:t>
                          </m:r>
                        </m:e>
                        <m:sub>
                          <m:r>
                            <a:rPr lang="fa-IR" sz="1200" i="1">
                              <a:solidFill>
                                <a:schemeClr val="bg1"/>
                              </a:solidFill>
                              <a:latin typeface="Cambria Math" panose="02040503050406030204" pitchFamily="18" charset="0"/>
                            </a:rPr>
                            <m:t>𝐴</m:t>
                          </m:r>
                          <m:r>
                            <a:rPr lang="fa-IR" sz="1200">
                              <a:solidFill>
                                <a:schemeClr val="bg1"/>
                              </a:solidFill>
                              <a:latin typeface="Cambria Math" panose="02040503050406030204" pitchFamily="18" charset="0"/>
                            </a:rPr>
                            <m:t>−</m:t>
                          </m:r>
                          <m:r>
                            <a:rPr lang="fa-IR" sz="1200" i="1">
                              <a:solidFill>
                                <a:schemeClr val="bg1"/>
                              </a:solidFill>
                              <a:latin typeface="Cambria Math" panose="02040503050406030204" pitchFamily="18" charset="0"/>
                            </a:rPr>
                            <m:t>𝐵</m:t>
                          </m:r>
                        </m:sub>
                        <m:sup>
                          <m:r>
                            <a:rPr lang="fa-IR" sz="1200" i="1">
                              <a:solidFill>
                                <a:schemeClr val="bg1"/>
                              </a:solidFill>
                              <a:latin typeface="Cambria Math" panose="02040503050406030204" pitchFamily="18" charset="0"/>
                            </a:rPr>
                            <m:t>𝐴𝐵𝐶</m:t>
                          </m:r>
                        </m:sup>
                      </m:sSubSup>
                      <m:r>
                        <a:rPr lang="fa-IR" sz="1200">
                          <a:solidFill>
                            <a:schemeClr val="bg1"/>
                          </a:solidFill>
                          <a:latin typeface="Cambria Math" panose="02040503050406030204" pitchFamily="18" charset="0"/>
                        </a:rPr>
                        <m:t>+</m:t>
                      </m:r>
                      <m:sSubSup>
                        <m:sSubSupPr>
                          <m:ctrlPr>
                            <a:rPr lang="fa-IR" sz="1200" i="1">
                              <a:solidFill>
                                <a:schemeClr val="bg1"/>
                              </a:solidFill>
                              <a:latin typeface="Cambria Math" panose="02040503050406030204" pitchFamily="18" charset="0"/>
                            </a:rPr>
                          </m:ctrlPr>
                        </m:sSubSupPr>
                        <m:e>
                          <m:r>
                            <a:rPr lang="fa-IR" sz="1200">
                              <a:solidFill>
                                <a:schemeClr val="bg1"/>
                              </a:solidFill>
                              <a:latin typeface="Cambria Math" panose="02040503050406030204" pitchFamily="18" charset="0"/>
                            </a:rPr>
                            <m:t>∆</m:t>
                          </m:r>
                          <m:r>
                            <a:rPr lang="fa-IR" sz="1200" i="1">
                              <a:solidFill>
                                <a:schemeClr val="bg1"/>
                              </a:solidFill>
                              <a:latin typeface="Cambria Math" panose="02040503050406030204" pitchFamily="18" charset="0"/>
                            </a:rPr>
                            <m:t>𝐸</m:t>
                          </m:r>
                        </m:e>
                        <m:sub>
                          <m:r>
                            <a:rPr lang="fa-IR" sz="1200" i="1">
                              <a:solidFill>
                                <a:schemeClr val="bg1"/>
                              </a:solidFill>
                              <a:latin typeface="Cambria Math" panose="02040503050406030204" pitchFamily="18" charset="0"/>
                            </a:rPr>
                            <m:t>𝐴</m:t>
                          </m:r>
                          <m:r>
                            <a:rPr lang="fa-IR" sz="1200">
                              <a:solidFill>
                                <a:schemeClr val="bg1"/>
                              </a:solidFill>
                              <a:latin typeface="Cambria Math" panose="02040503050406030204" pitchFamily="18" charset="0"/>
                            </a:rPr>
                            <m:t>−</m:t>
                          </m:r>
                          <m:r>
                            <a:rPr lang="fa-IR" sz="1200" i="1">
                              <a:solidFill>
                                <a:schemeClr val="bg1"/>
                              </a:solidFill>
                              <a:latin typeface="Cambria Math" panose="02040503050406030204" pitchFamily="18" charset="0"/>
                            </a:rPr>
                            <m:t>𝐵𝐶</m:t>
                          </m:r>
                        </m:sub>
                        <m:sup>
                          <m:r>
                            <a:rPr lang="fa-IR" sz="1200" i="1">
                              <a:solidFill>
                                <a:schemeClr val="bg1"/>
                              </a:solidFill>
                              <a:latin typeface="Cambria Math" panose="02040503050406030204" pitchFamily="18" charset="0"/>
                            </a:rPr>
                            <m:t>𝐴𝐵𝐶</m:t>
                          </m:r>
                        </m:sup>
                      </m:sSubSup>
                      <m:r>
                        <a:rPr lang="fa-IR" sz="1200">
                          <a:solidFill>
                            <a:schemeClr val="bg1"/>
                          </a:solidFill>
                          <a:latin typeface="Cambria Math" panose="02040503050406030204" pitchFamily="18" charset="0"/>
                        </a:rPr>
                        <m:t>)− </m:t>
                      </m:r>
                      <m:sSubSup>
                        <m:sSubSupPr>
                          <m:ctrlPr>
                            <a:rPr lang="fa-IR" sz="1200" i="1">
                              <a:solidFill>
                                <a:schemeClr val="bg1"/>
                              </a:solidFill>
                              <a:latin typeface="Cambria Math" panose="02040503050406030204" pitchFamily="18" charset="0"/>
                            </a:rPr>
                          </m:ctrlPr>
                        </m:sSubSupPr>
                        <m:e>
                          <m:r>
                            <a:rPr lang="fa-IR" sz="1200">
                              <a:solidFill>
                                <a:schemeClr val="bg1"/>
                              </a:solidFill>
                              <a:latin typeface="Cambria Math" panose="02040503050406030204" pitchFamily="18" charset="0"/>
                            </a:rPr>
                            <m:t>∆</m:t>
                          </m:r>
                          <m:r>
                            <a:rPr lang="en-US" sz="1200" i="1">
                              <a:solidFill>
                                <a:schemeClr val="bg1"/>
                              </a:solidFill>
                              <a:latin typeface="Cambria Math" panose="02040503050406030204" pitchFamily="18" charset="0"/>
                            </a:rPr>
                            <m:t>𝐸</m:t>
                          </m:r>
                        </m:e>
                        <m:sub>
                          <m:r>
                            <a:rPr lang="fa-IR" sz="1200" i="1">
                              <a:solidFill>
                                <a:schemeClr val="bg1"/>
                              </a:solidFill>
                              <a:latin typeface="Cambria Math" panose="02040503050406030204" pitchFamily="18" charset="0"/>
                            </a:rPr>
                            <m:t>𝐴</m:t>
                          </m:r>
                          <m:r>
                            <a:rPr lang="fa-IR" sz="1200">
                              <a:solidFill>
                                <a:schemeClr val="bg1"/>
                              </a:solidFill>
                              <a:latin typeface="Cambria Math" panose="02040503050406030204" pitchFamily="18" charset="0"/>
                            </a:rPr>
                            <m:t>−</m:t>
                          </m:r>
                          <m:r>
                            <a:rPr lang="fa-IR" sz="1200" i="1">
                              <a:solidFill>
                                <a:schemeClr val="bg1"/>
                              </a:solidFill>
                              <a:latin typeface="Cambria Math" panose="02040503050406030204" pitchFamily="18" charset="0"/>
                            </a:rPr>
                            <m:t>𝐵</m:t>
                          </m:r>
                        </m:sub>
                        <m:sup>
                          <m:r>
                            <a:rPr lang="fa-IR" sz="1200" i="1">
                              <a:solidFill>
                                <a:schemeClr val="bg1"/>
                              </a:solidFill>
                              <a:latin typeface="Cambria Math" panose="02040503050406030204" pitchFamily="18" charset="0"/>
                            </a:rPr>
                            <m:t>𝐴𝐵</m:t>
                          </m:r>
                        </m:sup>
                      </m:sSubSup>
                    </m:oMath>
                  </m:oMathPara>
                </a14:m>
                <a:endParaRPr lang="fa-IR" sz="1200" dirty="0"/>
              </a:p>
            </p:txBody>
          </p:sp>
        </mc:Choice>
        <mc:Fallback>
          <p:sp>
            <p:nvSpPr>
              <p:cNvPr id="40" name="Rectangle 39"/>
              <p:cNvSpPr>
                <a:spLocks noRot="1" noChangeAspect="1" noMove="1" noResize="1" noEditPoints="1" noAdjustHandles="1" noChangeArrowheads="1" noChangeShapeType="1" noTextEdit="1"/>
              </p:cNvSpPr>
              <p:nvPr/>
            </p:nvSpPr>
            <p:spPr>
              <a:xfrm>
                <a:off x="8784200" y="5240645"/>
                <a:ext cx="2978700" cy="284309"/>
              </a:xfrm>
              <a:prstGeom prst="rect">
                <a:avLst/>
              </a:prstGeom>
              <a:blipFill rotWithShape="0">
                <a:blip r:embed="rId14"/>
                <a:stretch>
                  <a:fillRect t="-89130" b="-147826"/>
                </a:stretch>
              </a:blipFill>
            </p:spPr>
            <p:txBody>
              <a:bodyPr/>
              <a:lstStyle/>
              <a:p>
                <a:r>
                  <a:rPr lang="fa-IR">
                    <a:noFill/>
                  </a:rPr>
                  <a:t> </a:t>
                </a:r>
              </a:p>
            </p:txBody>
          </p:sp>
        </mc:Fallback>
      </mc:AlternateContent>
      <mc:AlternateContent xmlns:mc="http://schemas.openxmlformats.org/markup-compatibility/2006">
        <mc:Choice xmlns="" xmlns:a14="http://schemas.microsoft.com/office/drawing/2010/main" Requires="a14">
          <p:sp>
            <p:nvSpPr>
              <p:cNvPr id="41" name="Rectangle 40"/>
              <p:cNvSpPr/>
              <p:nvPr/>
            </p:nvSpPr>
            <p:spPr>
              <a:xfrm>
                <a:off x="8773941" y="5438952"/>
                <a:ext cx="2988959" cy="284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a-IR" sz="1200" i="1" smtClean="0">
                              <a:solidFill>
                                <a:schemeClr val="bg1"/>
                              </a:solidFill>
                              <a:latin typeface="Cambria Math" panose="02040503050406030204" pitchFamily="18" charset="0"/>
                            </a:rPr>
                          </m:ctrlPr>
                        </m:sSubPr>
                        <m:e>
                          <m:r>
                            <a:rPr lang="fa-IR" sz="1200">
                              <a:solidFill>
                                <a:schemeClr val="bg1"/>
                              </a:solidFill>
                              <a:latin typeface="Cambria Math" panose="02040503050406030204" pitchFamily="18" charset="0"/>
                            </a:rPr>
                            <m:t>  ∆</m:t>
                          </m:r>
                          <m:r>
                            <a:rPr lang="fa-IR" sz="1200" i="1">
                              <a:solidFill>
                                <a:schemeClr val="bg1"/>
                              </a:solidFill>
                              <a:latin typeface="Cambria Math" panose="02040503050406030204" pitchFamily="18" charset="0"/>
                            </a:rPr>
                            <m:t>𝐼𝐸</m:t>
                          </m:r>
                        </m:e>
                        <m:sub>
                          <m:r>
                            <a:rPr lang="fa-IR" sz="1200" i="1">
                              <a:solidFill>
                                <a:schemeClr val="bg1"/>
                              </a:solidFill>
                              <a:latin typeface="Cambria Math" panose="02040503050406030204" pitchFamily="18" charset="0"/>
                            </a:rPr>
                            <m:t>𝐵𝐶</m:t>
                          </m:r>
                        </m:sub>
                      </m:sSub>
                      <m:r>
                        <a:rPr lang="fa-IR" sz="1200">
                          <a:solidFill>
                            <a:schemeClr val="bg1"/>
                          </a:solidFill>
                          <a:latin typeface="Cambria Math" panose="02040503050406030204" pitchFamily="18" charset="0"/>
                        </a:rPr>
                        <m:t>=</m:t>
                      </m:r>
                      <m:f>
                        <m:fPr>
                          <m:type m:val="lin"/>
                          <m:ctrlPr>
                            <a:rPr lang="fa-IR" sz="1200" i="1">
                              <a:solidFill>
                                <a:schemeClr val="bg1"/>
                              </a:solidFill>
                              <a:latin typeface="Cambria Math" panose="02040503050406030204" pitchFamily="18" charset="0"/>
                            </a:rPr>
                          </m:ctrlPr>
                        </m:fPr>
                        <m:num>
                          <m:r>
                            <a:rPr lang="fa-IR" sz="1200">
                              <a:solidFill>
                                <a:schemeClr val="bg1"/>
                              </a:solidFill>
                              <a:latin typeface="Cambria Math" panose="02040503050406030204" pitchFamily="18" charset="0"/>
                            </a:rPr>
                            <m:t>1</m:t>
                          </m:r>
                        </m:num>
                        <m:den>
                          <m:r>
                            <a:rPr lang="fa-IR" sz="1200">
                              <a:solidFill>
                                <a:schemeClr val="bg1"/>
                              </a:solidFill>
                              <a:latin typeface="Cambria Math" panose="02040503050406030204" pitchFamily="18" charset="0"/>
                            </a:rPr>
                            <m:t>2</m:t>
                          </m:r>
                        </m:den>
                      </m:f>
                      <m:r>
                        <a:rPr lang="fa-IR" sz="1200">
                          <a:solidFill>
                            <a:schemeClr val="bg1"/>
                          </a:solidFill>
                          <a:latin typeface="Cambria Math" panose="02040503050406030204" pitchFamily="18" charset="0"/>
                        </a:rPr>
                        <m:t>(</m:t>
                      </m:r>
                      <m:sSubSup>
                        <m:sSubSupPr>
                          <m:ctrlPr>
                            <a:rPr lang="fa-IR" sz="1200" i="1">
                              <a:solidFill>
                                <a:schemeClr val="bg1"/>
                              </a:solidFill>
                              <a:latin typeface="Cambria Math" panose="02040503050406030204" pitchFamily="18" charset="0"/>
                            </a:rPr>
                          </m:ctrlPr>
                        </m:sSubSupPr>
                        <m:e>
                          <m:r>
                            <a:rPr lang="fa-IR" sz="1200">
                              <a:solidFill>
                                <a:schemeClr val="bg1"/>
                              </a:solidFill>
                              <a:latin typeface="Cambria Math" panose="02040503050406030204" pitchFamily="18" charset="0"/>
                            </a:rPr>
                            <m:t>∆</m:t>
                          </m:r>
                          <m:r>
                            <a:rPr lang="fa-IR" sz="1200" i="1">
                              <a:solidFill>
                                <a:schemeClr val="bg1"/>
                              </a:solidFill>
                              <a:latin typeface="Cambria Math" panose="02040503050406030204" pitchFamily="18" charset="0"/>
                            </a:rPr>
                            <m:t>𝐸</m:t>
                          </m:r>
                        </m:e>
                        <m:sub>
                          <m:r>
                            <a:rPr lang="fa-IR" sz="1200" i="1">
                              <a:solidFill>
                                <a:schemeClr val="bg1"/>
                              </a:solidFill>
                              <a:latin typeface="Cambria Math" panose="02040503050406030204" pitchFamily="18" charset="0"/>
                            </a:rPr>
                            <m:t>𝐵</m:t>
                          </m:r>
                          <m:r>
                            <a:rPr lang="fa-IR" sz="1200">
                              <a:solidFill>
                                <a:schemeClr val="bg1"/>
                              </a:solidFill>
                              <a:latin typeface="Cambria Math" panose="02040503050406030204" pitchFamily="18" charset="0"/>
                            </a:rPr>
                            <m:t>−</m:t>
                          </m:r>
                          <m:r>
                            <a:rPr lang="fa-IR" sz="1200" i="1">
                              <a:solidFill>
                                <a:schemeClr val="bg1"/>
                              </a:solidFill>
                              <a:latin typeface="Cambria Math" panose="02040503050406030204" pitchFamily="18" charset="0"/>
                            </a:rPr>
                            <m:t>𝐶</m:t>
                          </m:r>
                        </m:sub>
                        <m:sup>
                          <m:r>
                            <a:rPr lang="fa-IR" sz="1200" i="1">
                              <a:solidFill>
                                <a:schemeClr val="bg1"/>
                              </a:solidFill>
                              <a:latin typeface="Cambria Math" panose="02040503050406030204" pitchFamily="18" charset="0"/>
                            </a:rPr>
                            <m:t>𝐴𝐵𝐶</m:t>
                          </m:r>
                        </m:sup>
                      </m:sSubSup>
                      <m:r>
                        <a:rPr lang="fa-IR" sz="1200">
                          <a:solidFill>
                            <a:schemeClr val="bg1"/>
                          </a:solidFill>
                          <a:latin typeface="Cambria Math" panose="02040503050406030204" pitchFamily="18" charset="0"/>
                        </a:rPr>
                        <m:t>+</m:t>
                      </m:r>
                      <m:sSubSup>
                        <m:sSubSupPr>
                          <m:ctrlPr>
                            <a:rPr lang="fa-IR" sz="1200" i="1">
                              <a:solidFill>
                                <a:schemeClr val="bg1"/>
                              </a:solidFill>
                              <a:latin typeface="Cambria Math" panose="02040503050406030204" pitchFamily="18" charset="0"/>
                            </a:rPr>
                          </m:ctrlPr>
                        </m:sSubSupPr>
                        <m:e>
                          <m:r>
                            <a:rPr lang="fa-IR" sz="1200">
                              <a:solidFill>
                                <a:schemeClr val="bg1"/>
                              </a:solidFill>
                              <a:latin typeface="Cambria Math" panose="02040503050406030204" pitchFamily="18" charset="0"/>
                            </a:rPr>
                            <m:t>∆</m:t>
                          </m:r>
                          <m:r>
                            <a:rPr lang="fa-IR" sz="1200" i="1">
                              <a:solidFill>
                                <a:schemeClr val="bg1"/>
                              </a:solidFill>
                              <a:latin typeface="Cambria Math" panose="02040503050406030204" pitchFamily="18" charset="0"/>
                            </a:rPr>
                            <m:t>𝐸</m:t>
                          </m:r>
                        </m:e>
                        <m:sub>
                          <m:r>
                            <a:rPr lang="fa-IR" sz="1200" i="1">
                              <a:solidFill>
                                <a:schemeClr val="bg1"/>
                              </a:solidFill>
                              <a:latin typeface="Cambria Math" panose="02040503050406030204" pitchFamily="18" charset="0"/>
                            </a:rPr>
                            <m:t>𝐴𝐵</m:t>
                          </m:r>
                          <m:r>
                            <a:rPr lang="fa-IR" sz="1200">
                              <a:solidFill>
                                <a:schemeClr val="bg1"/>
                              </a:solidFill>
                              <a:latin typeface="Cambria Math" panose="02040503050406030204" pitchFamily="18" charset="0"/>
                            </a:rPr>
                            <m:t>−</m:t>
                          </m:r>
                          <m:r>
                            <a:rPr lang="fa-IR" sz="1200" i="1">
                              <a:solidFill>
                                <a:schemeClr val="bg1"/>
                              </a:solidFill>
                              <a:latin typeface="Cambria Math" panose="02040503050406030204" pitchFamily="18" charset="0"/>
                            </a:rPr>
                            <m:t>𝐶</m:t>
                          </m:r>
                        </m:sub>
                        <m:sup>
                          <m:r>
                            <a:rPr lang="fa-IR" sz="1200" i="1">
                              <a:solidFill>
                                <a:schemeClr val="bg1"/>
                              </a:solidFill>
                              <a:latin typeface="Cambria Math" panose="02040503050406030204" pitchFamily="18" charset="0"/>
                            </a:rPr>
                            <m:t>𝐴𝐵𝐶</m:t>
                          </m:r>
                        </m:sup>
                      </m:sSubSup>
                      <m:r>
                        <a:rPr lang="fa-IR" sz="1200">
                          <a:solidFill>
                            <a:schemeClr val="bg1"/>
                          </a:solidFill>
                          <a:latin typeface="Cambria Math" panose="02040503050406030204" pitchFamily="18" charset="0"/>
                        </a:rPr>
                        <m:t>)− </m:t>
                      </m:r>
                      <m:sSubSup>
                        <m:sSubSupPr>
                          <m:ctrlPr>
                            <a:rPr lang="fa-IR" sz="1200" i="1">
                              <a:solidFill>
                                <a:schemeClr val="bg1"/>
                              </a:solidFill>
                              <a:latin typeface="Cambria Math" panose="02040503050406030204" pitchFamily="18" charset="0"/>
                            </a:rPr>
                          </m:ctrlPr>
                        </m:sSubSupPr>
                        <m:e>
                          <m:r>
                            <a:rPr lang="fa-IR" sz="1200">
                              <a:solidFill>
                                <a:schemeClr val="bg1"/>
                              </a:solidFill>
                              <a:latin typeface="Cambria Math" panose="02040503050406030204" pitchFamily="18" charset="0"/>
                            </a:rPr>
                            <m:t>∆</m:t>
                          </m:r>
                          <m:r>
                            <a:rPr lang="en-US" sz="1200" i="1">
                              <a:solidFill>
                                <a:schemeClr val="bg1"/>
                              </a:solidFill>
                              <a:latin typeface="Cambria Math" panose="02040503050406030204" pitchFamily="18" charset="0"/>
                            </a:rPr>
                            <m:t>𝐸</m:t>
                          </m:r>
                        </m:e>
                        <m:sub>
                          <m:r>
                            <a:rPr lang="fa-IR" sz="1200" i="1">
                              <a:solidFill>
                                <a:schemeClr val="bg1"/>
                              </a:solidFill>
                              <a:latin typeface="Cambria Math" panose="02040503050406030204" pitchFamily="18" charset="0"/>
                            </a:rPr>
                            <m:t>𝐵</m:t>
                          </m:r>
                          <m:r>
                            <a:rPr lang="fa-IR" sz="1200">
                              <a:solidFill>
                                <a:schemeClr val="bg1"/>
                              </a:solidFill>
                              <a:latin typeface="Cambria Math" panose="02040503050406030204" pitchFamily="18" charset="0"/>
                            </a:rPr>
                            <m:t>−</m:t>
                          </m:r>
                          <m:r>
                            <a:rPr lang="fa-IR" sz="1200" i="1">
                              <a:solidFill>
                                <a:schemeClr val="bg1"/>
                              </a:solidFill>
                              <a:latin typeface="Cambria Math" panose="02040503050406030204" pitchFamily="18" charset="0"/>
                            </a:rPr>
                            <m:t>𝐶</m:t>
                          </m:r>
                        </m:sub>
                        <m:sup>
                          <m:r>
                            <a:rPr lang="fa-IR" sz="1200" i="1">
                              <a:solidFill>
                                <a:schemeClr val="bg1"/>
                              </a:solidFill>
                              <a:latin typeface="Cambria Math" panose="02040503050406030204" pitchFamily="18" charset="0"/>
                            </a:rPr>
                            <m:t>𝐵𝐶</m:t>
                          </m:r>
                        </m:sup>
                      </m:sSubSup>
                    </m:oMath>
                  </m:oMathPara>
                </a14:m>
                <a:endParaRPr lang="fa-IR" sz="1200" dirty="0"/>
              </a:p>
            </p:txBody>
          </p:sp>
        </mc:Choice>
        <mc:Fallback>
          <p:sp>
            <p:nvSpPr>
              <p:cNvPr id="41" name="Rectangle 40"/>
              <p:cNvSpPr>
                <a:spLocks noRot="1" noChangeAspect="1" noMove="1" noResize="1" noEditPoints="1" noAdjustHandles="1" noChangeArrowheads="1" noChangeShapeType="1" noTextEdit="1"/>
              </p:cNvSpPr>
              <p:nvPr/>
            </p:nvSpPr>
            <p:spPr>
              <a:xfrm>
                <a:off x="8773941" y="5438952"/>
                <a:ext cx="2988959" cy="284309"/>
              </a:xfrm>
              <a:prstGeom prst="rect">
                <a:avLst/>
              </a:prstGeom>
              <a:blipFill rotWithShape="0">
                <a:blip r:embed="rId15"/>
                <a:stretch>
                  <a:fillRect t="-87234" b="-142553"/>
                </a:stretch>
              </a:blipFill>
            </p:spPr>
            <p:txBody>
              <a:bodyPr/>
              <a:lstStyle/>
              <a:p>
                <a:r>
                  <a:rPr lang="fa-IR">
                    <a:noFill/>
                  </a:rPr>
                  <a:t> </a:t>
                </a:r>
              </a:p>
            </p:txBody>
          </p:sp>
        </mc:Fallback>
      </mc:AlternateContent>
      <p:sp>
        <p:nvSpPr>
          <p:cNvPr id="42" name="Rounded Rectangle 41"/>
          <p:cNvSpPr/>
          <p:nvPr/>
        </p:nvSpPr>
        <p:spPr>
          <a:xfrm>
            <a:off x="3207763" y="5271633"/>
            <a:ext cx="1916111" cy="604985"/>
          </a:xfrm>
          <a:prstGeom prst="round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43" name="Picture 42"/>
          <p:cNvPicPr/>
          <p:nvPr/>
        </p:nvPicPr>
        <p:blipFill>
          <a:blip r:embed="rId16" cstate="print">
            <a:extLst>
              <a:ext uri="{28A0092B-C50C-407E-A947-70E740481C1C}">
                <a14:useLocalDpi xmlns="" xmlns:a14="http://schemas.microsoft.com/office/drawing/2010/main" val="0"/>
              </a:ext>
            </a:extLst>
          </a:blip>
          <a:srcRect l="29980" t="33446" r="41104" b="26256"/>
          <a:stretch>
            <a:fillRect/>
          </a:stretch>
        </p:blipFill>
        <p:spPr bwMode="auto">
          <a:xfrm>
            <a:off x="6584755" y="5265261"/>
            <a:ext cx="1654819" cy="1222713"/>
          </a:xfrm>
          <a:prstGeom prst="rect">
            <a:avLst/>
          </a:prstGeom>
          <a:noFill/>
          <a:ln>
            <a:noFill/>
          </a:ln>
        </p:spPr>
      </p:pic>
      <p:sp>
        <p:nvSpPr>
          <p:cNvPr id="44" name="Rounded Rectangle 43"/>
          <p:cNvSpPr/>
          <p:nvPr/>
        </p:nvSpPr>
        <p:spPr>
          <a:xfrm>
            <a:off x="6345278" y="5212495"/>
            <a:ext cx="2028304" cy="1328246"/>
          </a:xfrm>
          <a:prstGeom prst="round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Oval 44"/>
          <p:cNvSpPr/>
          <p:nvPr/>
        </p:nvSpPr>
        <p:spPr>
          <a:xfrm>
            <a:off x="370827" y="2459138"/>
            <a:ext cx="1502069" cy="241382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884805" y="2139713"/>
            <a:ext cx="1519834" cy="2834498"/>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351125" y="2665863"/>
            <a:ext cx="339906" cy="640018"/>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70827" y="4542088"/>
            <a:ext cx="352982" cy="369332"/>
          </a:xfrm>
          <a:prstGeom prst="rect">
            <a:avLst/>
          </a:prstGeom>
        </p:spPr>
        <p:txBody>
          <a:bodyPr wrap="none">
            <a:spAutoFit/>
          </a:bodyPr>
          <a:lstStyle/>
          <a:p>
            <a:r>
              <a:rPr lang="en-US" dirty="0">
                <a:ln>
                  <a:solidFill>
                    <a:srgbClr val="FFC000"/>
                  </a:solidFill>
                </a:ln>
                <a:solidFill>
                  <a:srgbClr val="FFFF00"/>
                </a:solidFill>
                <a:effectLst>
                  <a:outerShdw blurRad="38100" dist="38100" dir="2700000" algn="tl">
                    <a:srgbClr val="000000">
                      <a:alpha val="43137"/>
                    </a:srgbClr>
                  </a:outerShdw>
                </a:effectLst>
                <a:latin typeface="Comic Sans MS" panose="030F0702030302020204" pitchFamily="66" charset="0"/>
              </a:rPr>
              <a:t>A</a:t>
            </a:r>
          </a:p>
        </p:txBody>
      </p:sp>
      <p:sp>
        <p:nvSpPr>
          <p:cNvPr id="53" name="TextBox 52"/>
          <p:cNvSpPr txBox="1"/>
          <p:nvPr/>
        </p:nvSpPr>
        <p:spPr>
          <a:xfrm>
            <a:off x="3069968" y="4605110"/>
            <a:ext cx="399596" cy="369332"/>
          </a:xfrm>
          <a:prstGeom prst="rect">
            <a:avLst/>
          </a:prstGeom>
          <a:noFill/>
        </p:spPr>
        <p:txBody>
          <a:bodyPr wrap="square" rtlCol="1">
            <a:spAutoFit/>
          </a:bodyPr>
          <a:lstStyle/>
          <a:p>
            <a:r>
              <a:rPr lang="en-US" dirty="0" smtClean="0">
                <a:solidFill>
                  <a:schemeClr val="accent2">
                    <a:lumMod val="75000"/>
                  </a:schemeClr>
                </a:solidFill>
              </a:rPr>
              <a:t>B</a:t>
            </a:r>
            <a:endParaRPr lang="fa-IR" dirty="0">
              <a:solidFill>
                <a:schemeClr val="accent2">
                  <a:lumMod val="75000"/>
                </a:schemeClr>
              </a:solidFill>
            </a:endParaRPr>
          </a:p>
        </p:txBody>
      </p:sp>
      <p:sp>
        <p:nvSpPr>
          <p:cNvPr id="54" name="TextBox 53"/>
          <p:cNvSpPr txBox="1"/>
          <p:nvPr/>
        </p:nvSpPr>
        <p:spPr>
          <a:xfrm>
            <a:off x="3416548" y="3296716"/>
            <a:ext cx="463190" cy="369332"/>
          </a:xfrm>
          <a:prstGeom prst="rect">
            <a:avLst/>
          </a:prstGeom>
          <a:noFill/>
        </p:spPr>
        <p:txBody>
          <a:bodyPr wrap="square" rtlCol="1">
            <a:spAutoFit/>
          </a:bodyPr>
          <a:lstStyle/>
          <a:p>
            <a:r>
              <a:rPr lang="en-US" dirty="0" smtClean="0">
                <a:solidFill>
                  <a:schemeClr val="accent5">
                    <a:lumMod val="75000"/>
                  </a:schemeClr>
                </a:solidFill>
              </a:rPr>
              <a:t>C</a:t>
            </a:r>
            <a:endParaRPr lang="fa-IR" dirty="0">
              <a:solidFill>
                <a:schemeClr val="accent5">
                  <a:lumMod val="75000"/>
                </a:schemeClr>
              </a:solidFill>
            </a:endParaRPr>
          </a:p>
        </p:txBody>
      </p:sp>
      <p:pic>
        <p:nvPicPr>
          <p:cNvPr id="55" name="Picture 54"/>
          <p:cNvPicPr>
            <a:picLocks noChangeAspect="1"/>
          </p:cNvPicPr>
          <p:nvPr/>
        </p:nvPicPr>
        <p:blipFill>
          <a:blip r:embed="rId17" cstate="print"/>
          <a:stretch>
            <a:fillRect/>
          </a:stretch>
        </p:blipFill>
        <p:spPr>
          <a:xfrm>
            <a:off x="4195643" y="2774895"/>
            <a:ext cx="2278678" cy="1830215"/>
          </a:xfrm>
          <a:prstGeom prst="rect">
            <a:avLst/>
          </a:prstGeom>
        </p:spPr>
      </p:pic>
    </p:spTree>
    <p:extLst>
      <p:ext uri="{BB962C8B-B14F-4D97-AF65-F5344CB8AC3E}">
        <p14:creationId xmlns="" xmlns:p14="http://schemas.microsoft.com/office/powerpoint/2010/main" val="293457249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smtClean="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نتایج</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27740" y="653850"/>
            <a:ext cx="1265786" cy="1265786"/>
          </a:xfrm>
          <a:prstGeom prst="rect">
            <a:avLst/>
          </a:prstGeom>
        </p:spPr>
      </p:pic>
      <p:sp>
        <p:nvSpPr>
          <p:cNvPr id="3" name="Rectangle 2"/>
          <p:cNvSpPr/>
          <p:nvPr/>
        </p:nvSpPr>
        <p:spPr>
          <a:xfrm>
            <a:off x="225786" y="1919636"/>
            <a:ext cx="11134847" cy="800219"/>
          </a:xfrm>
          <a:prstGeom prst="rect">
            <a:avLst/>
          </a:prstGeom>
        </p:spPr>
        <p:txBody>
          <a:bodyPr wrap="square">
            <a:spAutoFit/>
          </a:bodyPr>
          <a:lstStyle/>
          <a:p>
            <a:pPr algn="r" rtl="1">
              <a:lnSpc>
                <a:spcPct val="150000"/>
              </a:lnSpc>
            </a:pPr>
            <a:r>
              <a:rPr lang="fa-IR" sz="1600" dirty="0" smtClean="0">
                <a:solidFill>
                  <a:schemeClr val="bg1"/>
                </a:solidFill>
                <a:latin typeface="Times New Roman" panose="02020603050405020304" pitchFamily="18" charset="0"/>
                <a:cs typeface="B Nazanin" panose="00000400000000000000" pitchFamily="2" charset="-78"/>
              </a:rPr>
              <a:t>مقادیر انرژی برهمکنش </a:t>
            </a:r>
            <a:r>
              <a:rPr lang="en-US" sz="1600" dirty="0" smtClean="0">
                <a:solidFill>
                  <a:schemeClr val="bg1"/>
                </a:solidFill>
                <a:latin typeface="Times New Roman" panose="02020603050405020304" pitchFamily="18" charset="0"/>
                <a:cs typeface="B Nazanin" panose="00000400000000000000" pitchFamily="2" charset="-78"/>
              </a:rPr>
              <a:t>AB</a:t>
            </a:r>
            <a:r>
              <a:rPr lang="fa-IR" sz="1600" dirty="0" smtClean="0">
                <a:solidFill>
                  <a:schemeClr val="bg1"/>
                </a:solidFill>
                <a:latin typeface="Times New Roman" panose="02020603050405020304" pitchFamily="18" charset="0"/>
                <a:cs typeface="B Nazanin" panose="00000400000000000000" pitchFamily="2" charset="-78"/>
              </a:rPr>
              <a:t> و</a:t>
            </a:r>
            <a:r>
              <a:rPr lang="en-US" sz="1600" dirty="0" smtClean="0">
                <a:solidFill>
                  <a:schemeClr val="bg1"/>
                </a:solidFill>
                <a:latin typeface="Times New Roman" panose="02020603050405020304" pitchFamily="18" charset="0"/>
                <a:cs typeface="B Nazanin" panose="00000400000000000000" pitchFamily="2" charset="-78"/>
              </a:rPr>
              <a:t>BC</a:t>
            </a:r>
            <a:r>
              <a:rPr lang="fa-IR" sz="1600" dirty="0" smtClean="0">
                <a:solidFill>
                  <a:schemeClr val="bg1"/>
                </a:solidFill>
                <a:latin typeface="Times New Roman" panose="02020603050405020304" pitchFamily="18" charset="0"/>
                <a:cs typeface="B Nazanin" panose="00000400000000000000" pitchFamily="2" charset="-78"/>
              </a:rPr>
              <a:t> بر حسب </a:t>
            </a:r>
            <a:r>
              <a:rPr lang="en-US" sz="1600" dirty="0" smtClean="0">
                <a:solidFill>
                  <a:schemeClr val="bg1"/>
                </a:solidFill>
                <a:latin typeface="Times New Roman" panose="02020603050405020304" pitchFamily="18" charset="0"/>
                <a:cs typeface="B Nazanin" panose="00000400000000000000" pitchFamily="2" charset="-78"/>
              </a:rPr>
              <a:t> Kcal/</a:t>
            </a:r>
            <a:r>
              <a:rPr lang="en-US" sz="1600" dirty="0" err="1" smtClean="0">
                <a:solidFill>
                  <a:schemeClr val="bg1"/>
                </a:solidFill>
                <a:latin typeface="Times New Roman" panose="02020603050405020304" pitchFamily="18" charset="0"/>
                <a:cs typeface="B Nazanin" panose="00000400000000000000" pitchFamily="2" charset="-78"/>
              </a:rPr>
              <a:t>mol</a:t>
            </a:r>
            <a:r>
              <a:rPr lang="fa-IR" sz="1600" dirty="0" smtClean="0">
                <a:solidFill>
                  <a:schemeClr val="bg1"/>
                </a:solidFill>
                <a:latin typeface="Times New Roman" panose="02020603050405020304" pitchFamily="18" charset="0"/>
                <a:cs typeface="B Nazanin" panose="00000400000000000000" pitchFamily="2" charset="-78"/>
              </a:rPr>
              <a:t>در سه جزئی ونیز سیستم های دوجزئی، انرژی برهمکنش کل، انرژی پایداری، مقادیر انرژی </a:t>
            </a:r>
            <a:r>
              <a:rPr lang="el-GR" sz="1600" dirty="0" smtClean="0">
                <a:solidFill>
                  <a:schemeClr val="bg1"/>
                </a:solidFill>
                <a:latin typeface="Sylfaen" panose="010A0502050306030303" pitchFamily="18" charset="0"/>
                <a:cs typeface="B Nazanin" panose="00000400000000000000" pitchFamily="2" charset="-78"/>
              </a:rPr>
              <a:t>Δ</a:t>
            </a:r>
            <a:r>
              <a:rPr lang="en-US" sz="1600" dirty="0" smtClean="0">
                <a:solidFill>
                  <a:schemeClr val="bg1"/>
                </a:solidFill>
                <a:latin typeface="Sylfaen" panose="010A0502050306030303" pitchFamily="18" charset="0"/>
                <a:cs typeface="B Nazanin" panose="00000400000000000000" pitchFamily="2" charset="-78"/>
              </a:rPr>
              <a:t>IE(AB)</a:t>
            </a:r>
            <a:r>
              <a:rPr lang="fa-IR" sz="1600" dirty="0" smtClean="0">
                <a:solidFill>
                  <a:schemeClr val="bg1"/>
                </a:solidFill>
                <a:latin typeface="Sylfaen" panose="010A0502050306030303" pitchFamily="18" charset="0"/>
                <a:cs typeface="B Nazanin" panose="00000400000000000000" pitchFamily="2" charset="-78"/>
              </a:rPr>
              <a:t> و </a:t>
            </a:r>
            <a:r>
              <a:rPr lang="el-GR" sz="1600" dirty="0">
                <a:solidFill>
                  <a:schemeClr val="bg1"/>
                </a:solidFill>
                <a:latin typeface="Sylfaen" panose="010A0502050306030303" pitchFamily="18" charset="0"/>
                <a:cs typeface="B Nazanin" panose="00000400000000000000" pitchFamily="2" charset="-78"/>
              </a:rPr>
              <a:t>Δ</a:t>
            </a:r>
            <a:r>
              <a:rPr lang="en-US" sz="1600" dirty="0" smtClean="0">
                <a:solidFill>
                  <a:schemeClr val="bg1"/>
                </a:solidFill>
                <a:latin typeface="Sylfaen" panose="010A0502050306030303" pitchFamily="18" charset="0"/>
                <a:cs typeface="B Nazanin" panose="00000400000000000000" pitchFamily="2" charset="-78"/>
              </a:rPr>
              <a:t>IE(BC)</a:t>
            </a:r>
            <a:r>
              <a:rPr lang="fa-IR" sz="1600" dirty="0" smtClean="0">
                <a:solidFill>
                  <a:schemeClr val="bg1"/>
                </a:solidFill>
                <a:latin typeface="Sylfaen" panose="010A0502050306030303" pitchFamily="18" charset="0"/>
                <a:cs typeface="B Nazanin" panose="00000400000000000000" pitchFamily="2" charset="-78"/>
              </a:rPr>
              <a:t> و </a:t>
            </a:r>
            <a:r>
              <a:rPr lang="el-GR" sz="1600" dirty="0" smtClean="0">
                <a:solidFill>
                  <a:schemeClr val="bg1"/>
                </a:solidFill>
                <a:latin typeface="Sylfaen" panose="010A0502050306030303" pitchFamily="18" charset="0"/>
                <a:cs typeface="B Nazanin" panose="00000400000000000000" pitchFamily="2" charset="-78"/>
              </a:rPr>
              <a:t>ΣΔ</a:t>
            </a:r>
            <a:r>
              <a:rPr lang="en-US" sz="1600" dirty="0" smtClean="0">
                <a:solidFill>
                  <a:schemeClr val="bg1"/>
                </a:solidFill>
                <a:latin typeface="Sylfaen" panose="010A0502050306030303" pitchFamily="18" charset="0"/>
                <a:cs typeface="B Nazanin" panose="00000400000000000000" pitchFamily="2" charset="-78"/>
              </a:rPr>
              <a:t>IE</a:t>
            </a:r>
            <a:r>
              <a:rPr lang="fa-IR" sz="1600" dirty="0" smtClean="0">
                <a:solidFill>
                  <a:schemeClr val="bg1"/>
                </a:solidFill>
                <a:latin typeface="Sylfaen" panose="010A0502050306030303" pitchFamily="18" charset="0"/>
                <a:cs typeface="B Nazanin" panose="00000400000000000000" pitchFamily="2" charset="-78"/>
              </a:rPr>
              <a:t> و همچنین انرژی کوپریتیویتی در جدول گزارش شده است  </a:t>
            </a:r>
            <a:endParaRPr lang="en-US" sz="1600" b="1" dirty="0">
              <a:solidFill>
                <a:schemeClr val="bg1"/>
              </a:solidFill>
            </a:endParaRPr>
          </a:p>
        </p:txBody>
      </p:sp>
      <p:graphicFrame>
        <p:nvGraphicFramePr>
          <p:cNvPr id="4" name="Table 3"/>
          <p:cNvGraphicFramePr>
            <a:graphicFrameLocks noGrp="1"/>
          </p:cNvGraphicFramePr>
          <p:nvPr>
            <p:extLst>
              <p:ext uri="{D42A27DB-BD31-4B8C-83A1-F6EECF244321}">
                <p14:modId xmlns:a14="http://schemas.microsoft.com/office/drawing/2010/main" xmlns="" xmlns:p14="http://schemas.microsoft.com/office/powerpoint/2010/main" xmlns:mc="http://schemas.openxmlformats.org/markup-compatibility/2006" val="1398601188"/>
              </p:ext>
            </p:extLst>
          </p:nvPr>
        </p:nvGraphicFramePr>
        <p:xfrm>
          <a:off x="528030" y="2738221"/>
          <a:ext cx="11077685" cy="3956898"/>
        </p:xfrm>
        <a:graphic>
          <a:graphicData uri="http://schemas.openxmlformats.org/drawingml/2006/table">
            <a:tbl>
              <a:tblPr firstRow="1" firstCol="1" bandRow="1">
                <a:tableStyleId>{93296810-A885-4BE3-A3E7-6D5BEEA58F35}</a:tableStyleId>
              </a:tblPr>
              <a:tblGrid>
                <a:gridCol w="1630228"/>
                <a:gridCol w="714793"/>
                <a:gridCol w="752413"/>
                <a:gridCol w="764953"/>
                <a:gridCol w="677171"/>
                <a:gridCol w="702251"/>
                <a:gridCol w="739872"/>
                <a:gridCol w="764953"/>
                <a:gridCol w="752412"/>
                <a:gridCol w="777494"/>
                <a:gridCol w="727332"/>
                <a:gridCol w="1163707"/>
                <a:gridCol w="910106"/>
              </a:tblGrid>
              <a:tr h="377044">
                <a:tc gridSpan="13">
                  <a:txBody>
                    <a:bodyPr/>
                    <a:lstStyle/>
                    <a:p>
                      <a:pPr algn="l" rtl="0"/>
                      <a:r>
                        <a:rPr lang="en-US" sz="1050" b="1" kern="1200" dirty="0" smtClean="0">
                          <a:solidFill>
                            <a:schemeClr val="bg1"/>
                          </a:solidFill>
                          <a:effectLst/>
                          <a:latin typeface="+mn-lt"/>
                          <a:ea typeface="+mn-ea"/>
                          <a:cs typeface="+mn-cs"/>
                        </a:rPr>
                        <a:t>Table 1.Comparison of AB, BC interaction energies [kcal/</a:t>
                      </a:r>
                      <a:r>
                        <a:rPr lang="en-US" sz="1050" b="1" kern="1200" dirty="0" err="1" smtClean="0">
                          <a:solidFill>
                            <a:schemeClr val="bg1"/>
                          </a:solidFill>
                          <a:effectLst/>
                          <a:latin typeface="+mn-lt"/>
                          <a:ea typeface="+mn-ea"/>
                          <a:cs typeface="+mn-cs"/>
                        </a:rPr>
                        <a:t>mol</a:t>
                      </a:r>
                      <a:r>
                        <a:rPr lang="en-US" sz="1050" b="1" kern="1200" dirty="0" smtClean="0">
                          <a:solidFill>
                            <a:schemeClr val="bg1"/>
                          </a:solidFill>
                          <a:effectLst/>
                          <a:latin typeface="+mn-lt"/>
                          <a:ea typeface="+mn-ea"/>
                          <a:cs typeface="+mn-cs"/>
                        </a:rPr>
                        <a:t>], in </a:t>
                      </a:r>
                      <a:r>
                        <a:rPr lang="en-US" sz="1050" b="1" kern="1200" dirty="0" err="1" smtClean="0">
                          <a:solidFill>
                            <a:schemeClr val="bg1"/>
                          </a:solidFill>
                          <a:effectLst/>
                          <a:latin typeface="+mn-lt"/>
                          <a:ea typeface="+mn-ea"/>
                          <a:cs typeface="+mn-cs"/>
                        </a:rPr>
                        <a:t>traids</a:t>
                      </a:r>
                      <a:r>
                        <a:rPr lang="en-US" sz="1050" b="1" kern="1200" dirty="0" smtClean="0">
                          <a:solidFill>
                            <a:schemeClr val="bg1"/>
                          </a:solidFill>
                          <a:effectLst/>
                          <a:latin typeface="+mn-lt"/>
                          <a:ea typeface="+mn-ea"/>
                          <a:cs typeface="+mn-cs"/>
                        </a:rPr>
                        <a:t> and those in corresponding </a:t>
                      </a:r>
                      <a:r>
                        <a:rPr lang="en-US" sz="1050" b="1" kern="1200" dirty="0" err="1" smtClean="0">
                          <a:solidFill>
                            <a:schemeClr val="bg1"/>
                          </a:solidFill>
                          <a:effectLst/>
                          <a:latin typeface="+mn-lt"/>
                          <a:ea typeface="+mn-ea"/>
                          <a:cs typeface="+mn-cs"/>
                        </a:rPr>
                        <a:t>dayads</a:t>
                      </a:r>
                      <a:r>
                        <a:rPr lang="en-US" sz="1050" b="1" kern="1200" dirty="0" smtClean="0">
                          <a:solidFill>
                            <a:schemeClr val="bg1"/>
                          </a:solidFill>
                          <a:effectLst/>
                          <a:latin typeface="+mn-lt"/>
                          <a:ea typeface="+mn-ea"/>
                          <a:cs typeface="+mn-cs"/>
                        </a:rPr>
                        <a:t>, total stabilization energy, ΔIE(AB), ΔIE(BC),ΣΔIE and cooperative energies of </a:t>
                      </a:r>
                      <a:r>
                        <a:rPr lang="en-US" sz="1050" b="1" kern="1200" dirty="0" err="1" smtClean="0">
                          <a:solidFill>
                            <a:schemeClr val="bg1"/>
                          </a:solidFill>
                          <a:effectLst/>
                          <a:latin typeface="+mn-lt"/>
                          <a:ea typeface="+mn-ea"/>
                          <a:cs typeface="+mn-cs"/>
                        </a:rPr>
                        <a:t>traids</a:t>
                      </a:r>
                      <a:r>
                        <a:rPr lang="en-US" sz="1050" b="1" kern="1200" dirty="0" smtClean="0">
                          <a:solidFill>
                            <a:schemeClr val="bg1"/>
                          </a:solidFill>
                          <a:effectLst/>
                          <a:latin typeface="+mn-lt"/>
                          <a:ea typeface="+mn-ea"/>
                          <a:cs typeface="+mn-cs"/>
                        </a:rPr>
                        <a:t> calculate based on stabilization </a:t>
                      </a:r>
                      <a:r>
                        <a:rPr lang="en-US" sz="1050" b="1" kern="1200" dirty="0" err="1" smtClean="0">
                          <a:solidFill>
                            <a:schemeClr val="bg1"/>
                          </a:solidFill>
                          <a:effectLst/>
                          <a:latin typeface="+mn-lt"/>
                          <a:ea typeface="+mn-ea"/>
                          <a:cs typeface="+mn-cs"/>
                        </a:rPr>
                        <a:t>energie</a:t>
                      </a:r>
                      <a:r>
                        <a:rPr lang="en-US" sz="1050" b="1" kern="1200" dirty="0" smtClean="0">
                          <a:solidFill>
                            <a:schemeClr val="bg1"/>
                          </a:solidFill>
                          <a:effectLst/>
                          <a:latin typeface="+mn-lt"/>
                          <a:ea typeface="+mn-ea"/>
                          <a:cs typeface="+mn-cs"/>
                        </a:rPr>
                        <a:t> at B97/def2 </a:t>
                      </a:r>
                      <a:r>
                        <a:rPr lang="en-US" sz="1050" b="1" kern="1200" dirty="0" err="1" smtClean="0">
                          <a:solidFill>
                            <a:schemeClr val="bg1"/>
                          </a:solidFill>
                          <a:effectLst/>
                          <a:latin typeface="+mn-lt"/>
                          <a:ea typeface="+mn-ea"/>
                          <a:cs typeface="+mn-cs"/>
                        </a:rPr>
                        <a:t>tzvp</a:t>
                      </a:r>
                      <a:r>
                        <a:rPr lang="en-US" sz="1050" b="1" kern="1200" dirty="0" smtClean="0">
                          <a:solidFill>
                            <a:schemeClr val="bg1"/>
                          </a:solidFill>
                          <a:effectLst/>
                          <a:latin typeface="+mn-lt"/>
                          <a:ea typeface="+mn-ea"/>
                          <a:cs typeface="+mn-cs"/>
                        </a:rPr>
                        <a:t> level of theory.</a:t>
                      </a:r>
                      <a:endParaRPr lang="en-US" sz="1050" b="1" kern="1200" dirty="0">
                        <a:solidFill>
                          <a:schemeClr val="bg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algn="just">
                        <a:lnSpc>
                          <a:spcPct val="115000"/>
                        </a:lnSpc>
                        <a:spcAft>
                          <a:spcPts val="0"/>
                        </a:spcAft>
                      </a:pP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pPr algn="just">
                        <a:lnSpc>
                          <a:spcPct val="115000"/>
                        </a:lnSpc>
                        <a:spcAft>
                          <a:spcPts val="0"/>
                        </a:spcAft>
                      </a:pP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pPr algn="just">
                        <a:lnSpc>
                          <a:spcPct val="115000"/>
                        </a:lnSpc>
                        <a:spcAft>
                          <a:spcPts val="0"/>
                        </a:spcAft>
                      </a:pP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pPr rtl="0"/>
                      <a:endParaRPr lang="en-US" sz="1200" b="1" kern="1200" dirty="0">
                        <a:solidFill>
                          <a:schemeClr val="bg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58636">
                <a:tc>
                  <a:txBody>
                    <a:bodyPr/>
                    <a:lstStyle/>
                    <a:p>
                      <a:pPr algn="l" rtl="0">
                        <a:lnSpc>
                          <a:spcPct val="100000"/>
                        </a:lnSpc>
                        <a:spcBef>
                          <a:spcPts val="1200"/>
                        </a:spcBef>
                        <a:spcAft>
                          <a:spcPts val="0"/>
                        </a:spcAft>
                      </a:pPr>
                      <a:r>
                        <a:rPr lang="en-US" sz="1050" dirty="0">
                          <a:solidFill>
                            <a:schemeClr val="bg1"/>
                          </a:solidFill>
                          <a:effectLst/>
                        </a:rPr>
                        <a:t>Compounds</a:t>
                      </a:r>
                      <a:endParaRPr lang="en-US" sz="105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fa-I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fa-I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fa-I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fa-I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fa-I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fa-I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fa-I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fa-I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fa-I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fa-I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fa-I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fa-I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29536">
                <a:tc>
                  <a:txBody>
                    <a:bodyPr/>
                    <a:lstStyle/>
                    <a:p>
                      <a:pPr marL="0" algn="l" defTabSz="914400" rtl="0" eaLnBrk="1" latinLnBrk="0" hangingPunct="1">
                        <a:lnSpc>
                          <a:spcPct val="200000"/>
                        </a:lnSpc>
                        <a:spcBef>
                          <a:spcPts val="1200"/>
                        </a:spcBef>
                        <a:spcAft>
                          <a:spcPts val="800"/>
                        </a:spcAft>
                      </a:pPr>
                      <a:r>
                        <a:rPr lang="en-US" sz="1050" b="1" kern="1200" dirty="0" err="1" smtClean="0">
                          <a:solidFill>
                            <a:schemeClr val="bg1"/>
                          </a:solidFill>
                          <a:effectLst/>
                          <a:latin typeface="+mn-lt"/>
                          <a:ea typeface="+mn-ea"/>
                          <a:cs typeface="+mn-cs"/>
                        </a:rPr>
                        <a:t>Te</a:t>
                      </a:r>
                      <a:r>
                        <a:rPr lang="en-US" sz="1050" b="1" kern="1200" dirty="0" smtClean="0">
                          <a:solidFill>
                            <a:schemeClr val="bg1"/>
                          </a:solidFill>
                          <a:effectLst/>
                          <a:latin typeface="+mn-lt"/>
                          <a:ea typeface="+mn-ea"/>
                          <a:cs typeface="+mn-cs"/>
                        </a:rPr>
                        <a:t>(CH3)2…C6H6…Li</a:t>
                      </a:r>
                      <a:r>
                        <a:rPr lang="en-US" sz="1050" b="1" kern="1200" dirty="0">
                          <a:solidFill>
                            <a:schemeClr val="bg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-0.159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-3.738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-39.238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-42.817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-42.976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-0.282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-39.261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n-US" sz="1050" kern="1200" dirty="0">
                          <a:solidFill>
                            <a:schemeClr val="bg1"/>
                          </a:solidFill>
                          <a:effectLst/>
                          <a:latin typeface="+mn-lt"/>
                          <a:ea typeface="+mn-ea"/>
                          <a:cs typeface="+mn-cs"/>
                        </a:rPr>
                        <a:t>-41.048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-1.666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-1.766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-3.432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-1.715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29536">
                <a:tc>
                  <a:txBody>
                    <a:bodyPr/>
                    <a:lstStyle/>
                    <a:p>
                      <a:pPr marL="0" algn="l" defTabSz="914400" rtl="0" eaLnBrk="1" latinLnBrk="0" hangingPunct="1">
                        <a:lnSpc>
                          <a:spcPct val="200000"/>
                        </a:lnSpc>
                        <a:spcBef>
                          <a:spcPts val="1200"/>
                        </a:spcBef>
                        <a:spcAft>
                          <a:spcPts val="800"/>
                        </a:spcAft>
                      </a:pPr>
                      <a:r>
                        <a:rPr lang="en-US" sz="1050" b="1" kern="1200" dirty="0" err="1">
                          <a:solidFill>
                            <a:schemeClr val="bg1"/>
                          </a:solidFill>
                          <a:effectLst/>
                          <a:latin typeface="+mn-lt"/>
                          <a:ea typeface="+mn-ea"/>
                          <a:cs typeface="+mn-cs"/>
                        </a:rPr>
                        <a:t>Te</a:t>
                      </a:r>
                      <a:r>
                        <a:rPr lang="en-US" sz="1050" b="1" kern="1200" dirty="0">
                          <a:solidFill>
                            <a:schemeClr val="bg1"/>
                          </a:solidFill>
                          <a:effectLst/>
                          <a:latin typeface="+mn-lt"/>
                          <a:ea typeface="+mn-ea"/>
                          <a:cs typeface="+mn-cs"/>
                        </a:rPr>
                        <a:t>(CH3)2…C6H6…Na+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-0.526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-3.043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-24.879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-27.397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-27.922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-0.284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-24.872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n-US" sz="1050" kern="1200" dirty="0">
                          <a:solidFill>
                            <a:schemeClr val="bg1"/>
                          </a:solidFill>
                          <a:effectLst/>
                          <a:latin typeface="+mn-lt"/>
                          <a:ea typeface="+mn-ea"/>
                          <a:cs typeface="+mn-cs"/>
                        </a:rPr>
                        <a:t>-25.975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-1.500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-1.266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-2.766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-1.047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29536">
                <a:tc>
                  <a:txBody>
                    <a:bodyPr/>
                    <a:lstStyle/>
                    <a:p>
                      <a:pPr marL="0" algn="l" defTabSz="914400" rtl="0" eaLnBrk="1" latinLnBrk="0" hangingPunct="1">
                        <a:lnSpc>
                          <a:spcPct val="200000"/>
                        </a:lnSpc>
                        <a:spcBef>
                          <a:spcPts val="1200"/>
                        </a:spcBef>
                        <a:spcAft>
                          <a:spcPts val="800"/>
                        </a:spcAft>
                      </a:pPr>
                      <a:r>
                        <a:rPr lang="en-US" sz="1050" b="1" kern="1200" dirty="0" err="1">
                          <a:solidFill>
                            <a:schemeClr val="bg1"/>
                          </a:solidFill>
                          <a:effectLst/>
                          <a:latin typeface="+mn-lt"/>
                          <a:ea typeface="+mn-ea"/>
                          <a:cs typeface="+mn-cs"/>
                        </a:rPr>
                        <a:t>Te</a:t>
                      </a:r>
                      <a:r>
                        <a:rPr lang="en-US" sz="1050" b="1" kern="1200" dirty="0">
                          <a:solidFill>
                            <a:schemeClr val="bg1"/>
                          </a:solidFill>
                          <a:effectLst/>
                          <a:latin typeface="+mn-lt"/>
                          <a:ea typeface="+mn-ea"/>
                          <a:cs typeface="+mn-cs"/>
                        </a:rPr>
                        <a:t>(CH3)2…C6H6…k+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-0.253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-2.591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-17.178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-19.516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-19.769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-0.283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-17.181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n-US" sz="1050" kern="1200" dirty="0">
                          <a:solidFill>
                            <a:schemeClr val="bg1"/>
                          </a:solidFill>
                          <a:effectLst/>
                          <a:latin typeface="+mn-lt"/>
                          <a:ea typeface="+mn-ea"/>
                          <a:cs typeface="+mn-cs"/>
                        </a:rPr>
                        <a:t>-17.848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-1.138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-1.166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-2.304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-0.571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29536">
                <a:tc>
                  <a:txBody>
                    <a:bodyPr/>
                    <a:lstStyle/>
                    <a:p>
                      <a:pPr marL="0" algn="l" defTabSz="914400" rtl="0" eaLnBrk="1" latinLnBrk="0" hangingPunct="1">
                        <a:lnSpc>
                          <a:spcPct val="200000"/>
                        </a:lnSpc>
                        <a:spcBef>
                          <a:spcPts val="1200"/>
                        </a:spcBef>
                        <a:spcAft>
                          <a:spcPts val="800"/>
                        </a:spcAft>
                      </a:pPr>
                      <a:r>
                        <a:rPr lang="en-US" sz="1050" b="1" kern="1200" dirty="0" err="1">
                          <a:solidFill>
                            <a:schemeClr val="bg1"/>
                          </a:solidFill>
                          <a:effectLst/>
                          <a:latin typeface="+mn-lt"/>
                          <a:ea typeface="+mn-ea"/>
                          <a:cs typeface="+mn-cs"/>
                        </a:rPr>
                        <a:t>Te</a:t>
                      </a:r>
                      <a:r>
                        <a:rPr lang="en-US" sz="1050" b="1" kern="1200" dirty="0">
                          <a:solidFill>
                            <a:schemeClr val="bg1"/>
                          </a:solidFill>
                          <a:effectLst/>
                          <a:latin typeface="+mn-lt"/>
                          <a:ea typeface="+mn-ea"/>
                          <a:cs typeface="+mn-cs"/>
                        </a:rPr>
                        <a:t>(CH3)2…C6H6…</a:t>
                      </a:r>
                      <a:r>
                        <a:rPr lang="en-US" sz="1050" b="1" kern="1200" dirty="0" err="1">
                          <a:solidFill>
                            <a:schemeClr val="bg1"/>
                          </a:solidFill>
                          <a:effectLst/>
                          <a:latin typeface="+mn-lt"/>
                          <a:ea typeface="+mn-ea"/>
                          <a:cs typeface="+mn-cs"/>
                        </a:rPr>
                        <a:t>Rb</a:t>
                      </a:r>
                      <a:r>
                        <a:rPr lang="en-US" sz="1050" b="1" kern="1200" dirty="0">
                          <a:solidFill>
                            <a:schemeClr val="bg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-0.279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-2.406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-14.625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-16.751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-17.030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-0.283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-14.607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n-US" sz="1050" kern="1200" dirty="0">
                          <a:solidFill>
                            <a:schemeClr val="bg1"/>
                          </a:solidFill>
                          <a:effectLst/>
                          <a:latin typeface="+mn-lt"/>
                          <a:ea typeface="+mn-ea"/>
                          <a:cs typeface="+mn-cs"/>
                        </a:rPr>
                        <a:t>-15.118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-1.059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-1.081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-2.140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-0.405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39710">
                <a:tc>
                  <a:txBody>
                    <a:bodyPr/>
                    <a:lstStyle/>
                    <a:p>
                      <a:pPr marL="0" algn="l" defTabSz="914400" rtl="0" eaLnBrk="1" latinLnBrk="0" hangingPunct="1">
                        <a:lnSpc>
                          <a:spcPct val="200000"/>
                        </a:lnSpc>
                        <a:spcBef>
                          <a:spcPts val="1200"/>
                        </a:spcBef>
                        <a:spcAft>
                          <a:spcPts val="800"/>
                        </a:spcAft>
                      </a:pPr>
                      <a:r>
                        <a:rPr lang="en-US" sz="1050" b="1" kern="1200" dirty="0" err="1">
                          <a:solidFill>
                            <a:schemeClr val="bg1"/>
                          </a:solidFill>
                          <a:effectLst/>
                          <a:latin typeface="+mn-lt"/>
                          <a:ea typeface="+mn-ea"/>
                          <a:cs typeface="+mn-cs"/>
                        </a:rPr>
                        <a:t>Te</a:t>
                      </a:r>
                      <a:r>
                        <a:rPr lang="en-US" sz="1050" b="1" kern="1200" dirty="0">
                          <a:solidFill>
                            <a:schemeClr val="bg1"/>
                          </a:solidFill>
                          <a:effectLst/>
                          <a:latin typeface="+mn-lt"/>
                          <a:ea typeface="+mn-ea"/>
                          <a:cs typeface="+mn-cs"/>
                        </a:rPr>
                        <a:t>(CH3)2…C6H6…Cs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-0.280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-2.303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-13.116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-15.140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-15.419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-0.282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-13.105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n-US" sz="1050" kern="1200" dirty="0">
                          <a:solidFill>
                            <a:schemeClr val="bg1"/>
                          </a:solidFill>
                          <a:effectLst/>
                          <a:latin typeface="+mn-lt"/>
                          <a:ea typeface="+mn-ea"/>
                          <a:cs typeface="+mn-cs"/>
                        </a:rPr>
                        <a:t>-13.953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-1.009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-1.023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-2.032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-0.718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29536">
                <a:tc>
                  <a:txBody>
                    <a:bodyPr/>
                    <a:lstStyle/>
                    <a:p>
                      <a:pPr algn="l">
                        <a:lnSpc>
                          <a:spcPct val="200000"/>
                        </a:lnSpc>
                        <a:spcAft>
                          <a:spcPts val="800"/>
                        </a:spcAft>
                      </a:pPr>
                      <a:r>
                        <a:rPr lang="en-US" sz="1050" b="1" kern="1200" dirty="0" smtClean="0">
                          <a:solidFill>
                            <a:schemeClr val="bg1"/>
                          </a:solidFill>
                          <a:effectLst/>
                          <a:latin typeface="+mn-lt"/>
                          <a:ea typeface="+mn-ea"/>
                          <a:cs typeface="+mn-cs"/>
                        </a:rPr>
                        <a:t>TeF2…C6H6…Li</a:t>
                      </a:r>
                      <a:r>
                        <a:rPr lang="en-US" sz="1050" b="1" kern="1200" dirty="0">
                          <a:solidFill>
                            <a:schemeClr val="bg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-2.417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3.660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-39.278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-33.201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-35.618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-3.986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-39.277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-35.269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4.607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3.037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7.644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7.701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29536">
                <a:tc>
                  <a:txBody>
                    <a:bodyPr/>
                    <a:lstStyle/>
                    <a:p>
                      <a:pPr algn="l">
                        <a:lnSpc>
                          <a:spcPct val="200000"/>
                        </a:lnSpc>
                        <a:spcAft>
                          <a:spcPts val="800"/>
                        </a:spcAft>
                      </a:pPr>
                      <a:r>
                        <a:rPr lang="en-US" sz="1050" b="1" kern="1200" dirty="0" smtClean="0">
                          <a:solidFill>
                            <a:schemeClr val="bg1"/>
                          </a:solidFill>
                          <a:effectLst/>
                          <a:latin typeface="+mn-lt"/>
                          <a:ea typeface="+mn-ea"/>
                          <a:cs typeface="+mn-cs"/>
                        </a:rPr>
                        <a:t>TeF2…C6H6…Na+</a:t>
                      </a:r>
                      <a:endParaRPr lang="en-US" sz="1050" b="1" kern="1200" dirty="0">
                        <a:solidFill>
                          <a:schemeClr val="bg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-2.814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2.915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-24.871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-19.141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-21.955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-3.987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-24.874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-21.648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4.037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2.868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6.905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6.939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29536">
                <a:tc>
                  <a:txBody>
                    <a:bodyPr/>
                    <a:lstStyle/>
                    <a:p>
                      <a:pPr algn="l">
                        <a:lnSpc>
                          <a:spcPct val="200000"/>
                        </a:lnSpc>
                        <a:spcAft>
                          <a:spcPts val="800"/>
                        </a:spcAft>
                      </a:pPr>
                      <a:r>
                        <a:rPr lang="en-US" sz="1050" b="1" kern="1200" dirty="0" smtClean="0">
                          <a:solidFill>
                            <a:schemeClr val="bg1"/>
                          </a:solidFill>
                          <a:effectLst/>
                          <a:latin typeface="+mn-lt"/>
                          <a:ea typeface="+mn-ea"/>
                          <a:cs typeface="+mn-cs"/>
                        </a:rPr>
                        <a:t>TeF2…C6H6…k</a:t>
                      </a:r>
                      <a:r>
                        <a:rPr lang="en-US" sz="1050" b="1" kern="1200" dirty="0">
                          <a:solidFill>
                            <a:schemeClr val="bg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-3.161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2.225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-17.172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-11.785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-14.946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-3.985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-17.184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-14.686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3.517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2.705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6.222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6.227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29536">
                <a:tc>
                  <a:txBody>
                    <a:bodyPr/>
                    <a:lstStyle/>
                    <a:p>
                      <a:pPr algn="l">
                        <a:lnSpc>
                          <a:spcPct val="200000"/>
                        </a:lnSpc>
                        <a:spcAft>
                          <a:spcPts val="800"/>
                        </a:spcAft>
                      </a:pPr>
                      <a:r>
                        <a:rPr lang="en-US" sz="1050" b="1" kern="1200" dirty="0" smtClean="0">
                          <a:solidFill>
                            <a:schemeClr val="bg1"/>
                          </a:solidFill>
                          <a:effectLst/>
                          <a:latin typeface="+mn-lt"/>
                          <a:ea typeface="+mn-ea"/>
                          <a:cs typeface="+mn-cs"/>
                        </a:rPr>
                        <a:t>TeF2…C6H6…</a:t>
                      </a:r>
                      <a:r>
                        <a:rPr lang="en-US" sz="1050" b="1" kern="1200" dirty="0" err="1" smtClean="0">
                          <a:solidFill>
                            <a:schemeClr val="bg1"/>
                          </a:solidFill>
                          <a:effectLst/>
                          <a:latin typeface="+mn-lt"/>
                          <a:ea typeface="+mn-ea"/>
                          <a:cs typeface="+mn-cs"/>
                        </a:rPr>
                        <a:t>Rb</a:t>
                      </a:r>
                      <a:r>
                        <a:rPr lang="en-US" sz="1050" b="1" kern="1200" dirty="0" smtClean="0">
                          <a:solidFill>
                            <a:schemeClr val="bg1"/>
                          </a:solidFill>
                          <a:effectLst/>
                          <a:latin typeface="+mn-lt"/>
                          <a:ea typeface="+mn-ea"/>
                          <a:cs typeface="+mn-cs"/>
                        </a:rPr>
                        <a:t>+</a:t>
                      </a:r>
                      <a:endParaRPr lang="en-US" sz="1050" b="1" kern="1200" dirty="0">
                        <a:solidFill>
                          <a:schemeClr val="bg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-3.401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1.931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-14.595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-9.262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-12.663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-3.985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-14.608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-12.419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3.250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2.679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5.929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a:solidFill>
                            <a:schemeClr val="bg1"/>
                          </a:solidFill>
                          <a:effectLst/>
                          <a:latin typeface="+mn-lt"/>
                          <a:ea typeface="+mn-ea"/>
                          <a:cs typeface="+mn-cs"/>
                        </a:rPr>
                        <a:t>5.940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29536">
                <a:tc>
                  <a:txBody>
                    <a:bodyPr/>
                    <a:lstStyle/>
                    <a:p>
                      <a:pPr algn="l">
                        <a:lnSpc>
                          <a:spcPct val="200000"/>
                        </a:lnSpc>
                        <a:spcAft>
                          <a:spcPts val="800"/>
                        </a:spcAft>
                      </a:pPr>
                      <a:r>
                        <a:rPr lang="en-US" sz="1050" b="1" kern="1200" dirty="0" smtClean="0">
                          <a:solidFill>
                            <a:schemeClr val="bg1"/>
                          </a:solidFill>
                          <a:effectLst/>
                          <a:latin typeface="+mn-lt"/>
                          <a:ea typeface="+mn-ea"/>
                          <a:cs typeface="+mn-cs"/>
                        </a:rPr>
                        <a:t>TeF2…C6H6…Cs</a:t>
                      </a:r>
                      <a:r>
                        <a:rPr lang="en-US" sz="1050" b="1" kern="1200" dirty="0">
                          <a:solidFill>
                            <a:schemeClr val="bg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-3.449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1.815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-13.078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-7.813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-11.262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-3.984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-13.101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smtClean="0">
                          <a:solidFill>
                            <a:schemeClr val="bg1"/>
                          </a:solidFill>
                          <a:effectLst/>
                          <a:latin typeface="+mn-lt"/>
                          <a:ea typeface="+mn-ea"/>
                          <a:cs typeface="+mn-cs"/>
                        </a:rPr>
                        <a:t>-11.036</a:t>
                      </a:r>
                      <a:endParaRPr lang="en-US" sz="1050" kern="1200" dirty="0">
                        <a:solidFill>
                          <a:schemeClr val="bg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3.167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2.655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5.822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50000"/>
                        </a:lnSpc>
                        <a:spcAft>
                          <a:spcPts val="0"/>
                        </a:spcAft>
                      </a:pPr>
                      <a:r>
                        <a:rPr lang="en-US" sz="1050" kern="1200" dirty="0">
                          <a:solidFill>
                            <a:schemeClr val="bg1"/>
                          </a:solidFill>
                          <a:effectLst/>
                          <a:latin typeface="+mn-lt"/>
                          <a:ea typeface="+mn-ea"/>
                          <a:cs typeface="+mn-cs"/>
                        </a:rPr>
                        <a:t>5.824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 xmlns:p14="http://schemas.microsoft.com/office/powerpoint/2010/main" val="289610713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a:t>
            </a:r>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lnSpcReduction="10000"/>
          </a:bodyPr>
          <a:lstStyle/>
          <a:p>
            <a:pPr marL="0" indent="0" algn="just" rtl="1">
              <a:buNone/>
            </a:pPr>
            <a:r>
              <a:rPr lang="fa-IR" sz="2000" dirty="0" smtClean="0">
                <a:solidFill>
                  <a:schemeClr val="bg1"/>
                </a:solidFill>
                <a:cs typeface="B Nazanin" panose="00000400000000000000" pitchFamily="2" charset="-78"/>
              </a:rPr>
              <a:t>با </a:t>
            </a:r>
            <a:r>
              <a:rPr lang="fa-IR" sz="2000" dirty="0" smtClean="0">
                <a:solidFill>
                  <a:schemeClr val="bg1"/>
                </a:solidFill>
                <a:cs typeface="B Nazanin" panose="00000400000000000000" pitchFamily="2" charset="-78"/>
              </a:rPr>
              <a:t>توجه به داده های جمع آوری شده می توان نتایج زیر را بیان کرد:</a:t>
            </a:r>
            <a:endParaRPr lang="fa-IR" sz="2000" dirty="0" smtClean="0">
              <a:solidFill>
                <a:schemeClr val="bg1"/>
              </a:solidFill>
              <a:cs typeface="B Nazanin" panose="00000400000000000000" pitchFamily="2" charset="-78"/>
            </a:endParaRPr>
          </a:p>
          <a:p>
            <a:pPr algn="just" rtl="1">
              <a:lnSpc>
                <a:spcPct val="150000"/>
              </a:lnSpc>
            </a:pPr>
            <a:r>
              <a:rPr lang="fa-IR" sz="2000" dirty="0" smtClean="0">
                <a:solidFill>
                  <a:schemeClr val="bg1"/>
                </a:solidFill>
                <a:cs typeface="B Nazanin" panose="00000400000000000000" pitchFamily="2" charset="-78"/>
              </a:rPr>
              <a:t>زمانی که گروه </a:t>
            </a:r>
            <a:r>
              <a:rPr lang="en-US" sz="2000" dirty="0" smtClean="0">
                <a:solidFill>
                  <a:schemeClr val="bg1"/>
                </a:solidFill>
                <a:cs typeface="B Nazanin" panose="00000400000000000000" pitchFamily="2" charset="-78"/>
              </a:rPr>
              <a:t>R</a:t>
            </a:r>
            <a:r>
              <a:rPr lang="fa-IR" sz="2000" dirty="0" smtClean="0">
                <a:solidFill>
                  <a:schemeClr val="bg1"/>
                </a:solidFill>
                <a:cs typeface="B Nazanin" panose="00000400000000000000" pitchFamily="2" charset="-78"/>
              </a:rPr>
              <a:t> الکترون کشنده باشد مانند فلوئور مقدار انرژی برهمکنش در سیستم های دو جزئی </a:t>
            </a:r>
            <a:r>
              <a:rPr lang="en-US" sz="2000" dirty="0" smtClean="0">
                <a:solidFill>
                  <a:schemeClr val="bg1"/>
                </a:solidFill>
                <a:cs typeface="B Nazanin" panose="00000400000000000000" pitchFamily="2" charset="-78"/>
              </a:rPr>
              <a:t>AB</a:t>
            </a:r>
            <a:r>
              <a:rPr lang="fa-IR" sz="2000" dirty="0" smtClean="0">
                <a:solidFill>
                  <a:schemeClr val="bg1"/>
                </a:solidFill>
                <a:cs typeface="B Nazanin" panose="00000400000000000000" pitchFamily="2" charset="-78"/>
              </a:rPr>
              <a:t> بیشترین مقدار را دارد.</a:t>
            </a:r>
          </a:p>
          <a:p>
            <a:pPr algn="just" rtl="1">
              <a:lnSpc>
                <a:spcPct val="150000"/>
              </a:lnSpc>
            </a:pPr>
            <a:r>
              <a:rPr lang="fa-IR" sz="2000" dirty="0" smtClean="0">
                <a:solidFill>
                  <a:schemeClr val="bg1"/>
                </a:solidFill>
                <a:cs typeface="B Nazanin" panose="00000400000000000000" pitchFamily="2" charset="-78"/>
              </a:rPr>
              <a:t>زمانی که گروه </a:t>
            </a:r>
            <a:r>
              <a:rPr lang="en-US" sz="2000" dirty="0" smtClean="0">
                <a:solidFill>
                  <a:schemeClr val="bg1"/>
                </a:solidFill>
                <a:cs typeface="B Nazanin" panose="00000400000000000000" pitchFamily="2" charset="-78"/>
              </a:rPr>
              <a:t>R</a:t>
            </a:r>
            <a:r>
              <a:rPr lang="fa-IR" sz="2000" dirty="0" smtClean="0">
                <a:solidFill>
                  <a:schemeClr val="bg1"/>
                </a:solidFill>
                <a:cs typeface="B Nazanin" panose="00000400000000000000" pitchFamily="2" charset="-78"/>
              </a:rPr>
              <a:t> الکترون دهنده باشد مانند متیل مقدار انرژی برهمکنش در </a:t>
            </a:r>
            <a:r>
              <a:rPr lang="fa-IR" sz="2000" dirty="0" smtClean="0">
                <a:solidFill>
                  <a:schemeClr val="bg1"/>
                </a:solidFill>
                <a:cs typeface="B Nazanin" panose="00000400000000000000" pitchFamily="2" charset="-78"/>
              </a:rPr>
              <a:t>پیوند های </a:t>
            </a:r>
            <a:r>
              <a:rPr lang="en-US" sz="2000" dirty="0" smtClean="0">
                <a:solidFill>
                  <a:schemeClr val="bg1"/>
                </a:solidFill>
                <a:cs typeface="B Nazanin" panose="00000400000000000000" pitchFamily="2" charset="-78"/>
              </a:rPr>
              <a:t>A-BC</a:t>
            </a:r>
            <a:r>
              <a:rPr lang="fa-IR" sz="2000" dirty="0" smtClean="0">
                <a:solidFill>
                  <a:schemeClr val="bg1"/>
                </a:solidFill>
                <a:cs typeface="B Nazanin" panose="00000400000000000000" pitchFamily="2" charset="-78"/>
              </a:rPr>
              <a:t> </a:t>
            </a:r>
            <a:r>
              <a:rPr lang="fa-IR" sz="2000" dirty="0" smtClean="0">
                <a:solidFill>
                  <a:schemeClr val="bg1"/>
                </a:solidFill>
                <a:cs typeface="B Nazanin" panose="00000400000000000000" pitchFamily="2" charset="-78"/>
              </a:rPr>
              <a:t>و</a:t>
            </a:r>
            <a:r>
              <a:rPr lang="en-US" sz="2000" dirty="0" smtClean="0">
                <a:solidFill>
                  <a:schemeClr val="bg1"/>
                </a:solidFill>
                <a:cs typeface="B Nazanin" panose="00000400000000000000" pitchFamily="2" charset="-78"/>
              </a:rPr>
              <a:t>AB-C</a:t>
            </a:r>
            <a:r>
              <a:rPr lang="fa-IR" sz="2000" dirty="0" smtClean="0">
                <a:solidFill>
                  <a:schemeClr val="bg1"/>
                </a:solidFill>
                <a:cs typeface="B Nazanin" panose="00000400000000000000" pitchFamily="2" charset="-78"/>
              </a:rPr>
              <a:t> بیشترین مقدار را دارد.</a:t>
            </a:r>
          </a:p>
          <a:p>
            <a:pPr algn="just" rtl="1">
              <a:lnSpc>
                <a:spcPct val="150000"/>
              </a:lnSpc>
            </a:pPr>
            <a:r>
              <a:rPr lang="fa-IR" sz="2000" dirty="0" smtClean="0">
                <a:solidFill>
                  <a:schemeClr val="bg1"/>
                </a:solidFill>
                <a:cs typeface="B Nazanin" panose="00000400000000000000" pitchFamily="2" charset="-78"/>
              </a:rPr>
              <a:t>با بزرگتر شدن اندازه کاتیون در گروه از بالا به پایین مقدار انرژی برهمکنش </a:t>
            </a:r>
            <a:r>
              <a:rPr lang="en-US" sz="2000" dirty="0" smtClean="0">
                <a:solidFill>
                  <a:schemeClr val="bg1"/>
                </a:solidFill>
                <a:cs typeface="B Nazanin" panose="00000400000000000000" pitchFamily="2" charset="-78"/>
              </a:rPr>
              <a:t>A-BC</a:t>
            </a:r>
            <a:r>
              <a:rPr lang="fa-IR" sz="2000" dirty="0" smtClean="0">
                <a:solidFill>
                  <a:schemeClr val="bg1"/>
                </a:solidFill>
                <a:cs typeface="B Nazanin" panose="00000400000000000000" pitchFamily="2" charset="-78"/>
              </a:rPr>
              <a:t> </a:t>
            </a:r>
            <a:r>
              <a:rPr lang="fa-IR" sz="2000" dirty="0" smtClean="0">
                <a:solidFill>
                  <a:schemeClr val="bg1"/>
                </a:solidFill>
                <a:cs typeface="B Nazanin" panose="00000400000000000000" pitchFamily="2" charset="-78"/>
              </a:rPr>
              <a:t>و</a:t>
            </a:r>
            <a:r>
              <a:rPr lang="en-US" sz="2000" dirty="0">
                <a:solidFill>
                  <a:schemeClr val="bg1"/>
                </a:solidFill>
                <a:cs typeface="B Nazanin" panose="00000400000000000000" pitchFamily="2" charset="-78"/>
              </a:rPr>
              <a:t> </a:t>
            </a:r>
            <a:r>
              <a:rPr lang="en-US" sz="2000" dirty="0" smtClean="0">
                <a:solidFill>
                  <a:schemeClr val="bg1"/>
                </a:solidFill>
                <a:cs typeface="B Nazanin" panose="00000400000000000000" pitchFamily="2" charset="-78"/>
              </a:rPr>
              <a:t>AB-C</a:t>
            </a:r>
            <a:r>
              <a:rPr lang="fa-IR" sz="2000" dirty="0" smtClean="0">
                <a:solidFill>
                  <a:schemeClr val="bg1"/>
                </a:solidFill>
                <a:cs typeface="B Nazanin" panose="00000400000000000000" pitchFamily="2" charset="-78"/>
              </a:rPr>
              <a:t> و</a:t>
            </a:r>
            <a:r>
              <a:rPr lang="en-US" sz="2000" dirty="0" smtClean="0">
                <a:solidFill>
                  <a:schemeClr val="bg1"/>
                </a:solidFill>
                <a:cs typeface="B Nazanin" panose="00000400000000000000" pitchFamily="2" charset="-78"/>
              </a:rPr>
              <a:t>B-C</a:t>
            </a:r>
            <a:r>
              <a:rPr lang="en-US" sz="2000" baseline="30000" dirty="0" smtClean="0">
                <a:solidFill>
                  <a:schemeClr val="bg1"/>
                </a:solidFill>
                <a:cs typeface="B Nazanin" panose="00000400000000000000" pitchFamily="2" charset="-78"/>
              </a:rPr>
              <a:t>ABC</a:t>
            </a:r>
            <a:r>
              <a:rPr lang="fa-IR" sz="2000" dirty="0" smtClean="0">
                <a:solidFill>
                  <a:schemeClr val="bg1"/>
                </a:solidFill>
                <a:cs typeface="B Nazanin" panose="00000400000000000000" pitchFamily="2" charset="-78"/>
              </a:rPr>
              <a:t>  و</a:t>
            </a:r>
            <a:r>
              <a:rPr lang="en-US" sz="2000" dirty="0" smtClean="0">
                <a:solidFill>
                  <a:schemeClr val="bg1"/>
                </a:solidFill>
                <a:cs typeface="B Nazanin" panose="00000400000000000000" pitchFamily="2" charset="-78"/>
              </a:rPr>
              <a:t> B-C</a:t>
            </a:r>
            <a:r>
              <a:rPr lang="en-US" sz="2000" baseline="30000" dirty="0" smtClean="0">
                <a:solidFill>
                  <a:schemeClr val="bg1"/>
                </a:solidFill>
                <a:cs typeface="B Nazanin" panose="00000400000000000000" pitchFamily="2" charset="-78"/>
              </a:rPr>
              <a:t>BC</a:t>
            </a:r>
            <a:r>
              <a:rPr lang="fa-IR" sz="2000" dirty="0" smtClean="0">
                <a:solidFill>
                  <a:schemeClr val="bg1"/>
                </a:solidFill>
                <a:cs typeface="B Nazanin" panose="00000400000000000000" pitchFamily="2" charset="-78"/>
              </a:rPr>
              <a:t>کوچکتر می شود.</a:t>
            </a:r>
            <a:r>
              <a:rPr lang="en-US" sz="2000" dirty="0" smtClean="0">
                <a:solidFill>
                  <a:schemeClr val="bg1"/>
                </a:solidFill>
                <a:cs typeface="B Nazanin" panose="00000400000000000000" pitchFamily="2" charset="-78"/>
              </a:rPr>
              <a:t> </a:t>
            </a:r>
          </a:p>
          <a:p>
            <a:pPr algn="just" rtl="1">
              <a:lnSpc>
                <a:spcPct val="150000"/>
              </a:lnSpc>
            </a:pPr>
            <a:r>
              <a:rPr lang="fa-IR" sz="2000" dirty="0" smtClean="0">
                <a:solidFill>
                  <a:schemeClr val="bg1"/>
                </a:solidFill>
                <a:cs typeface="B Nazanin" panose="00000400000000000000" pitchFamily="2" charset="-78"/>
              </a:rPr>
              <a:t>زمانی که گروه </a:t>
            </a:r>
            <a:r>
              <a:rPr lang="en-US" sz="2000" dirty="0" smtClean="0">
                <a:solidFill>
                  <a:schemeClr val="bg1"/>
                </a:solidFill>
                <a:cs typeface="B Nazanin" panose="00000400000000000000" pitchFamily="2" charset="-78"/>
              </a:rPr>
              <a:t>R</a:t>
            </a:r>
            <a:r>
              <a:rPr lang="fa-IR" sz="2000" dirty="0" smtClean="0">
                <a:solidFill>
                  <a:schemeClr val="bg1"/>
                </a:solidFill>
                <a:cs typeface="B Nazanin" panose="00000400000000000000" pitchFamily="2" charset="-78"/>
              </a:rPr>
              <a:t> الکترون دهنده باشد مقدار انرژی برهمکنش کل بیشتر است از زمانی که گروه </a:t>
            </a:r>
            <a:r>
              <a:rPr lang="en-US" sz="2000" dirty="0" smtClean="0">
                <a:solidFill>
                  <a:schemeClr val="bg1"/>
                </a:solidFill>
                <a:cs typeface="B Nazanin" panose="00000400000000000000" pitchFamily="2" charset="-78"/>
              </a:rPr>
              <a:t> R</a:t>
            </a:r>
            <a:r>
              <a:rPr lang="fa-IR" sz="2000" dirty="0" smtClean="0">
                <a:solidFill>
                  <a:schemeClr val="bg1"/>
                </a:solidFill>
                <a:cs typeface="B Nazanin" panose="00000400000000000000" pitchFamily="2" charset="-78"/>
              </a:rPr>
              <a:t> الکترون کشنده باشد.</a:t>
            </a:r>
          </a:p>
          <a:p>
            <a:pPr algn="just" rtl="1">
              <a:lnSpc>
                <a:spcPct val="150000"/>
              </a:lnSpc>
            </a:pPr>
            <a:r>
              <a:rPr lang="fa-IR" sz="2000" dirty="0" smtClean="0">
                <a:solidFill>
                  <a:schemeClr val="bg1"/>
                </a:solidFill>
                <a:cs typeface="B Nazanin" panose="00000400000000000000" pitchFamily="2" charset="-78"/>
              </a:rPr>
              <a:t>زمانی که گروه </a:t>
            </a:r>
            <a:r>
              <a:rPr lang="en-US" sz="2000" dirty="0" smtClean="0">
                <a:solidFill>
                  <a:schemeClr val="bg1"/>
                </a:solidFill>
                <a:cs typeface="B Nazanin" panose="00000400000000000000" pitchFamily="2" charset="-78"/>
              </a:rPr>
              <a:t>R</a:t>
            </a:r>
            <a:r>
              <a:rPr lang="fa-IR" sz="2000" dirty="0" smtClean="0">
                <a:solidFill>
                  <a:schemeClr val="bg1"/>
                </a:solidFill>
                <a:cs typeface="B Nazanin" panose="00000400000000000000" pitchFamily="2" charset="-78"/>
              </a:rPr>
              <a:t> الکترون کشنده است برهمکنش دوجزئی قوی تر است از برهمکنش سه جزئی زیرا در تریمر </a:t>
            </a:r>
            <a:r>
              <a:rPr lang="en-US" sz="2000" dirty="0" smtClean="0">
                <a:solidFill>
                  <a:schemeClr val="bg1"/>
                </a:solidFill>
                <a:cs typeface="B Nazanin" panose="00000400000000000000" pitchFamily="2" charset="-78"/>
              </a:rPr>
              <a:t>TeF</a:t>
            </a:r>
            <a:r>
              <a:rPr lang="en-US" sz="2000" baseline="-25000" dirty="0" smtClean="0">
                <a:solidFill>
                  <a:schemeClr val="bg1"/>
                </a:solidFill>
                <a:cs typeface="B Nazanin" panose="00000400000000000000" pitchFamily="2" charset="-78"/>
              </a:rPr>
              <a:t>2</a:t>
            </a:r>
            <a:r>
              <a:rPr lang="en-US" sz="2000" dirty="0" smtClean="0">
                <a:solidFill>
                  <a:schemeClr val="bg1"/>
                </a:solidFill>
                <a:cs typeface="B Nazanin" panose="00000400000000000000" pitchFamily="2" charset="-78"/>
              </a:rPr>
              <a:t>…C</a:t>
            </a:r>
            <a:r>
              <a:rPr lang="en-US" sz="2000" baseline="-25000" dirty="0">
                <a:solidFill>
                  <a:schemeClr val="bg1"/>
                </a:solidFill>
                <a:cs typeface="B Nazanin" panose="00000400000000000000" pitchFamily="2" charset="-78"/>
              </a:rPr>
              <a:t>6</a:t>
            </a:r>
            <a:r>
              <a:rPr lang="en-US" sz="2000" dirty="0" smtClean="0">
                <a:solidFill>
                  <a:schemeClr val="bg1"/>
                </a:solidFill>
                <a:cs typeface="B Nazanin" panose="00000400000000000000" pitchFamily="2" charset="-78"/>
              </a:rPr>
              <a:t>H</a:t>
            </a:r>
            <a:r>
              <a:rPr lang="en-US" sz="2000" baseline="-25000" dirty="0">
                <a:solidFill>
                  <a:schemeClr val="bg1"/>
                </a:solidFill>
                <a:cs typeface="B Nazanin" panose="00000400000000000000" pitchFamily="2" charset="-78"/>
              </a:rPr>
              <a:t>6</a:t>
            </a:r>
            <a:r>
              <a:rPr lang="en-US" sz="2000" dirty="0" smtClean="0">
                <a:solidFill>
                  <a:schemeClr val="bg1"/>
                </a:solidFill>
                <a:cs typeface="B Nazanin" panose="00000400000000000000" pitchFamily="2" charset="-78"/>
              </a:rPr>
              <a:t>…Li</a:t>
            </a:r>
            <a:r>
              <a:rPr lang="en-US" sz="2000" baseline="30000" dirty="0" smtClean="0">
                <a:solidFill>
                  <a:schemeClr val="bg1"/>
                </a:solidFill>
                <a:cs typeface="B Nazanin" panose="00000400000000000000" pitchFamily="2" charset="-78"/>
              </a:rPr>
              <a:t>+</a:t>
            </a:r>
            <a:r>
              <a:rPr lang="fa-IR" sz="2000" dirty="0" smtClean="0">
                <a:solidFill>
                  <a:schemeClr val="bg1"/>
                </a:solidFill>
                <a:cs typeface="B Nazanin" panose="00000400000000000000" pitchFamily="2" charset="-78"/>
              </a:rPr>
              <a:t>،اتم فلوئور وکاتیون لیتیم الکترون خواه هستند بنابراین آنتی کوپریتیویتی مشاهده می شود در حالی که در تریمر </a:t>
            </a:r>
            <a:r>
              <a:rPr lang="en-US" sz="2000" dirty="0" err="1" smtClean="0">
                <a:solidFill>
                  <a:schemeClr val="bg1"/>
                </a:solidFill>
                <a:cs typeface="B Nazanin" panose="00000400000000000000" pitchFamily="2" charset="-78"/>
              </a:rPr>
              <a:t>Te</a:t>
            </a:r>
            <a:r>
              <a:rPr lang="en-US" sz="2000" dirty="0" smtClean="0">
                <a:solidFill>
                  <a:schemeClr val="bg1"/>
                </a:solidFill>
                <a:cs typeface="B Nazanin" panose="00000400000000000000" pitchFamily="2" charset="-78"/>
              </a:rPr>
              <a:t>(CH</a:t>
            </a:r>
            <a:r>
              <a:rPr lang="en-US" sz="2000" baseline="-25000" dirty="0">
                <a:solidFill>
                  <a:schemeClr val="bg1"/>
                </a:solidFill>
                <a:cs typeface="B Nazanin" panose="00000400000000000000" pitchFamily="2" charset="-78"/>
              </a:rPr>
              <a:t>3</a:t>
            </a:r>
            <a:r>
              <a:rPr lang="en-US" sz="2000" dirty="0" smtClean="0">
                <a:solidFill>
                  <a:schemeClr val="bg1"/>
                </a:solidFill>
                <a:cs typeface="B Nazanin" panose="00000400000000000000" pitchFamily="2" charset="-78"/>
              </a:rPr>
              <a:t>)</a:t>
            </a:r>
            <a:r>
              <a:rPr lang="en-US" sz="2000" baseline="-25000" dirty="0">
                <a:solidFill>
                  <a:schemeClr val="bg1"/>
                </a:solidFill>
                <a:cs typeface="B Nazanin" panose="00000400000000000000" pitchFamily="2" charset="-78"/>
              </a:rPr>
              <a:t>2</a:t>
            </a:r>
            <a:r>
              <a:rPr lang="en-US" sz="2000" dirty="0" smtClean="0">
                <a:solidFill>
                  <a:schemeClr val="bg1"/>
                </a:solidFill>
                <a:cs typeface="B Nazanin" panose="00000400000000000000" pitchFamily="2" charset="-78"/>
              </a:rPr>
              <a:t>…C</a:t>
            </a:r>
            <a:r>
              <a:rPr lang="en-US" sz="2000" baseline="-25000" dirty="0">
                <a:solidFill>
                  <a:schemeClr val="bg1"/>
                </a:solidFill>
                <a:cs typeface="B Nazanin" panose="00000400000000000000" pitchFamily="2" charset="-78"/>
              </a:rPr>
              <a:t>6</a:t>
            </a:r>
            <a:r>
              <a:rPr lang="en-US" sz="2000" dirty="0" smtClean="0">
                <a:solidFill>
                  <a:schemeClr val="bg1"/>
                </a:solidFill>
                <a:cs typeface="B Nazanin" panose="00000400000000000000" pitchFamily="2" charset="-78"/>
              </a:rPr>
              <a:t>H</a:t>
            </a:r>
            <a:r>
              <a:rPr lang="en-US" sz="2000" baseline="-25000" dirty="0">
                <a:solidFill>
                  <a:schemeClr val="bg1"/>
                </a:solidFill>
                <a:cs typeface="B Nazanin" panose="00000400000000000000" pitchFamily="2" charset="-78"/>
              </a:rPr>
              <a:t>6</a:t>
            </a:r>
            <a:r>
              <a:rPr lang="en-US" sz="2000" dirty="0" smtClean="0">
                <a:solidFill>
                  <a:schemeClr val="bg1"/>
                </a:solidFill>
                <a:cs typeface="B Nazanin" panose="00000400000000000000" pitchFamily="2" charset="-78"/>
              </a:rPr>
              <a:t>…Li</a:t>
            </a:r>
            <a:r>
              <a:rPr lang="en-US" sz="2000" baseline="30000" dirty="0">
                <a:solidFill>
                  <a:schemeClr val="bg1"/>
                </a:solidFill>
                <a:cs typeface="B Nazanin" panose="00000400000000000000" pitchFamily="2" charset="-78"/>
              </a:rPr>
              <a:t>+</a:t>
            </a:r>
            <a:r>
              <a:rPr lang="fa-IR" sz="2000" dirty="0" smtClean="0">
                <a:solidFill>
                  <a:schemeClr val="bg1"/>
                </a:solidFill>
                <a:cs typeface="B Nazanin" panose="00000400000000000000" pitchFamily="2" charset="-78"/>
              </a:rPr>
              <a:t> گروه متیل الکترون میدهد و کاتیون لیتیم الکترون می گیرید بنابراین کوپریتیویتی مشاهده می شود.</a:t>
            </a:r>
            <a:endParaRPr lang="en-US" sz="2000" dirty="0">
              <a:solidFill>
                <a:schemeClr val="bg1"/>
              </a:solidFill>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 xmlns:p14="http://schemas.microsoft.com/office/powerpoint/2010/main" val="217357909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منابع</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219919" y="2424056"/>
            <a:ext cx="11621386" cy="4191518"/>
          </a:xfrm>
        </p:spPr>
        <p:txBody>
          <a:bodyPr>
            <a:normAutofit/>
          </a:bodyPr>
          <a:lstStyle/>
          <a:p>
            <a:pPr marL="457200" indent="-457200" algn="just">
              <a:buFont typeface="+mj-lt"/>
              <a:buAutoNum type="arabicPeriod"/>
            </a:pPr>
            <a:r>
              <a:rPr lang="nl-NL" sz="1800" dirty="0">
                <a:solidFill>
                  <a:schemeClr val="bg1"/>
                </a:solidFill>
              </a:rPr>
              <a:t>Van der Waals, Johannes Diderik. </a:t>
            </a:r>
            <a:r>
              <a:rPr lang="nl-NL" sz="1800" i="1" dirty="0">
                <a:solidFill>
                  <a:schemeClr val="bg1"/>
                </a:solidFill>
              </a:rPr>
              <a:t>Over de Continuiteit van den Gas-en Vloeistoftoestand</a:t>
            </a:r>
            <a:r>
              <a:rPr lang="nl-NL" sz="1800" dirty="0">
                <a:solidFill>
                  <a:schemeClr val="bg1"/>
                </a:solidFill>
              </a:rPr>
              <a:t>. Vol. 1. Sijthoff, 1873</a:t>
            </a:r>
            <a:r>
              <a:rPr lang="nl-NL" sz="1800" dirty="0" smtClean="0">
                <a:solidFill>
                  <a:schemeClr val="bg1"/>
                </a:solidFill>
              </a:rPr>
              <a:t>.</a:t>
            </a:r>
          </a:p>
          <a:p>
            <a:pPr marL="457200" indent="-457200" algn="just">
              <a:buFont typeface="+mj-lt"/>
              <a:buAutoNum type="arabicPeriod"/>
            </a:pPr>
            <a:r>
              <a:rPr lang="en-US" sz="1800" dirty="0" err="1" smtClean="0">
                <a:solidFill>
                  <a:schemeClr val="bg1"/>
                </a:solidFill>
              </a:rPr>
              <a:t>Egli</a:t>
            </a:r>
            <a:r>
              <a:rPr lang="en-US" sz="1800" dirty="0" smtClean="0">
                <a:solidFill>
                  <a:schemeClr val="bg1"/>
                </a:solidFill>
              </a:rPr>
              <a:t>, Martin, and Sanjay </a:t>
            </a:r>
            <a:r>
              <a:rPr lang="en-US" sz="1800" dirty="0" err="1" smtClean="0">
                <a:solidFill>
                  <a:schemeClr val="bg1"/>
                </a:solidFill>
              </a:rPr>
              <a:t>Sarkhel</a:t>
            </a:r>
            <a:r>
              <a:rPr lang="en-US" sz="1800" dirty="0" smtClean="0">
                <a:solidFill>
                  <a:schemeClr val="bg1"/>
                </a:solidFill>
              </a:rPr>
              <a:t>. "Lone pair− aromatic interactions: to stabilize or not to stabilize." </a:t>
            </a:r>
            <a:r>
              <a:rPr lang="en-US" sz="1800" i="1" dirty="0" smtClean="0">
                <a:solidFill>
                  <a:schemeClr val="bg1"/>
                </a:solidFill>
              </a:rPr>
              <a:t>Accounts of chemical research</a:t>
            </a:r>
            <a:r>
              <a:rPr lang="en-US" sz="1800" dirty="0" smtClean="0">
                <a:solidFill>
                  <a:schemeClr val="bg1"/>
                </a:solidFill>
              </a:rPr>
              <a:t> 40, no. 3 (2007): 197-205.</a:t>
            </a:r>
          </a:p>
          <a:p>
            <a:pPr marL="457200" indent="-457200" algn="just">
              <a:buFont typeface="+mj-lt"/>
              <a:buAutoNum type="arabicPeriod"/>
            </a:pPr>
            <a:r>
              <a:rPr lang="en-US" sz="1800" dirty="0" err="1" smtClean="0">
                <a:solidFill>
                  <a:schemeClr val="bg1"/>
                </a:solidFill>
              </a:rPr>
              <a:t>Sarkhel</a:t>
            </a:r>
            <a:r>
              <a:rPr lang="en-US" sz="1800" dirty="0">
                <a:solidFill>
                  <a:schemeClr val="bg1"/>
                </a:solidFill>
              </a:rPr>
              <a:t>, Sanjay, Alexander Rich, and Martin </a:t>
            </a:r>
            <a:r>
              <a:rPr lang="en-US" sz="1800" dirty="0" err="1">
                <a:solidFill>
                  <a:schemeClr val="bg1"/>
                </a:solidFill>
              </a:rPr>
              <a:t>Egli</a:t>
            </a:r>
            <a:r>
              <a:rPr lang="en-US" sz="1800" dirty="0">
                <a:solidFill>
                  <a:schemeClr val="bg1"/>
                </a:solidFill>
              </a:rPr>
              <a:t>. "Water− </a:t>
            </a:r>
            <a:r>
              <a:rPr lang="en-US" sz="1800" dirty="0" err="1">
                <a:solidFill>
                  <a:schemeClr val="bg1"/>
                </a:solidFill>
              </a:rPr>
              <a:t>nucleobase</a:t>
            </a:r>
            <a:r>
              <a:rPr lang="en-US" sz="1800" dirty="0">
                <a:solidFill>
                  <a:schemeClr val="bg1"/>
                </a:solidFill>
              </a:rPr>
              <a:t> “stacking”: H− π and lone pair− π interactions in the atomic resolution crystal structure of an RNA </a:t>
            </a:r>
            <a:r>
              <a:rPr lang="en-US" sz="1800" dirty="0" err="1">
                <a:solidFill>
                  <a:schemeClr val="bg1"/>
                </a:solidFill>
              </a:rPr>
              <a:t>pseudoknot</a:t>
            </a:r>
            <a:r>
              <a:rPr lang="en-US" sz="1800" dirty="0">
                <a:solidFill>
                  <a:schemeClr val="bg1"/>
                </a:solidFill>
              </a:rPr>
              <a:t>." </a:t>
            </a:r>
            <a:r>
              <a:rPr lang="en-US" sz="1800" i="1" dirty="0">
                <a:solidFill>
                  <a:schemeClr val="bg1"/>
                </a:solidFill>
              </a:rPr>
              <a:t>Journal of the American Chemical Society</a:t>
            </a:r>
            <a:r>
              <a:rPr lang="en-US" sz="1800" dirty="0">
                <a:solidFill>
                  <a:schemeClr val="bg1"/>
                </a:solidFill>
              </a:rPr>
              <a:t> 125, no. 30 (2003): 8998-8999.</a:t>
            </a:r>
          </a:p>
          <a:p>
            <a:pPr marL="457200" indent="-457200" algn="just">
              <a:buFont typeface="+mj-lt"/>
              <a:buAutoNum type="arabicPeriod"/>
            </a:pPr>
            <a:r>
              <a:rPr lang="en-US" sz="1800" dirty="0">
                <a:solidFill>
                  <a:schemeClr val="bg1"/>
                </a:solidFill>
              </a:rPr>
              <a:t>Zukerman-</a:t>
            </a:r>
            <a:r>
              <a:rPr lang="en-US" sz="1800" dirty="0" err="1">
                <a:solidFill>
                  <a:schemeClr val="bg1"/>
                </a:solidFill>
              </a:rPr>
              <a:t>Schpector</a:t>
            </a:r>
            <a:r>
              <a:rPr lang="en-US" sz="1800" dirty="0">
                <a:solidFill>
                  <a:schemeClr val="bg1"/>
                </a:solidFill>
              </a:rPr>
              <a:t>, Julio, and </a:t>
            </a:r>
            <a:r>
              <a:rPr lang="en-US" sz="1800" dirty="0" err="1">
                <a:solidFill>
                  <a:schemeClr val="bg1"/>
                </a:solidFill>
              </a:rPr>
              <a:t>Ionel</a:t>
            </a:r>
            <a:r>
              <a:rPr lang="en-US" sz="1800" dirty="0">
                <a:solidFill>
                  <a:schemeClr val="bg1"/>
                </a:solidFill>
              </a:rPr>
              <a:t> </a:t>
            </a:r>
            <a:r>
              <a:rPr lang="en-US" sz="1800" dirty="0" err="1">
                <a:solidFill>
                  <a:schemeClr val="bg1"/>
                </a:solidFill>
              </a:rPr>
              <a:t>Haiduc</a:t>
            </a:r>
            <a:r>
              <a:rPr lang="en-US" sz="1800" dirty="0">
                <a:solidFill>
                  <a:schemeClr val="bg1"/>
                </a:solidFill>
              </a:rPr>
              <a:t>. "</a:t>
            </a:r>
            <a:r>
              <a:rPr lang="en-US" sz="1800" dirty="0" err="1">
                <a:solidFill>
                  <a:schemeClr val="bg1"/>
                </a:solidFill>
              </a:rPr>
              <a:t>Diorganotellurium</a:t>
            </a:r>
            <a:r>
              <a:rPr lang="en-US" sz="1800" dirty="0">
                <a:solidFill>
                  <a:schemeClr val="bg1"/>
                </a:solidFill>
              </a:rPr>
              <a:t> (IV) </a:t>
            </a:r>
            <a:r>
              <a:rPr lang="en-US" sz="1800" dirty="0" err="1">
                <a:solidFill>
                  <a:schemeClr val="bg1"/>
                </a:solidFill>
              </a:rPr>
              <a:t>dihalides</a:t>
            </a:r>
            <a:r>
              <a:rPr lang="en-US" sz="1800" dirty="0">
                <a:solidFill>
                  <a:schemeClr val="bg1"/>
                </a:solidFill>
              </a:rPr>
              <a:t> and secondary bonding: Revisiting the coordination </a:t>
            </a:r>
            <a:r>
              <a:rPr lang="en-US" sz="1800" dirty="0" err="1">
                <a:solidFill>
                  <a:schemeClr val="bg1"/>
                </a:solidFill>
              </a:rPr>
              <a:t>polyhedra</a:t>
            </a:r>
            <a:r>
              <a:rPr lang="en-US" sz="1800" dirty="0">
                <a:solidFill>
                  <a:schemeClr val="bg1"/>
                </a:solidFill>
              </a:rPr>
              <a:t>." </a:t>
            </a:r>
            <a:r>
              <a:rPr lang="en-US" sz="1800" i="1" dirty="0">
                <a:solidFill>
                  <a:schemeClr val="bg1"/>
                </a:solidFill>
              </a:rPr>
              <a:t>Phosphorus, Sulfur, and Silicon and the Related Elements</a:t>
            </a:r>
            <a:r>
              <a:rPr lang="en-US" sz="1800" dirty="0">
                <a:solidFill>
                  <a:schemeClr val="bg1"/>
                </a:solidFill>
              </a:rPr>
              <a:t> 171, no. 1 (2001): 73-112.</a:t>
            </a:r>
          </a:p>
          <a:p>
            <a:pPr marL="457200" indent="-457200" algn="just">
              <a:buFont typeface="+mj-lt"/>
              <a:buAutoNum type="arabicPeriod"/>
            </a:pPr>
            <a:r>
              <a:rPr lang="en-US" sz="1800" dirty="0" err="1">
                <a:solidFill>
                  <a:schemeClr val="bg1"/>
                </a:solidFill>
              </a:rPr>
              <a:t>Salehzadeh</a:t>
            </a:r>
            <a:r>
              <a:rPr lang="en-US" sz="1800" dirty="0">
                <a:solidFill>
                  <a:schemeClr val="bg1"/>
                </a:solidFill>
              </a:rPr>
              <a:t>, </a:t>
            </a:r>
            <a:r>
              <a:rPr lang="en-US" sz="1800" dirty="0" err="1">
                <a:solidFill>
                  <a:schemeClr val="bg1"/>
                </a:solidFill>
              </a:rPr>
              <a:t>Sadegh</a:t>
            </a:r>
            <a:r>
              <a:rPr lang="en-US" sz="1800" dirty="0">
                <a:solidFill>
                  <a:schemeClr val="bg1"/>
                </a:solidFill>
              </a:rPr>
              <a:t>, and </a:t>
            </a:r>
            <a:r>
              <a:rPr lang="en-US" sz="1800" dirty="0" err="1">
                <a:solidFill>
                  <a:schemeClr val="bg1"/>
                </a:solidFill>
              </a:rPr>
              <a:t>Farahnaz</a:t>
            </a:r>
            <a:r>
              <a:rPr lang="en-US" sz="1800" dirty="0">
                <a:solidFill>
                  <a:schemeClr val="bg1"/>
                </a:solidFill>
              </a:rPr>
              <a:t> </a:t>
            </a:r>
            <a:r>
              <a:rPr lang="en-US" sz="1800" dirty="0" err="1">
                <a:solidFill>
                  <a:schemeClr val="bg1"/>
                </a:solidFill>
              </a:rPr>
              <a:t>Maleki</a:t>
            </a:r>
            <a:r>
              <a:rPr lang="en-US" sz="1800" dirty="0">
                <a:solidFill>
                  <a:schemeClr val="bg1"/>
                </a:solidFill>
              </a:rPr>
              <a:t>. "New equation for calculating total interaction energy in one noncyclic ABC triad and new insights into </a:t>
            </a:r>
            <a:r>
              <a:rPr lang="en-US" sz="1800" dirty="0" err="1">
                <a:solidFill>
                  <a:schemeClr val="bg1"/>
                </a:solidFill>
              </a:rPr>
              <a:t>cooperativity</a:t>
            </a:r>
            <a:r>
              <a:rPr lang="en-US" sz="1800" dirty="0">
                <a:solidFill>
                  <a:schemeClr val="bg1"/>
                </a:solidFill>
              </a:rPr>
              <a:t> of </a:t>
            </a:r>
            <a:r>
              <a:rPr lang="en-US" sz="1800" dirty="0" err="1">
                <a:solidFill>
                  <a:schemeClr val="bg1"/>
                </a:solidFill>
              </a:rPr>
              <a:t>noncovalent</a:t>
            </a:r>
            <a:r>
              <a:rPr lang="en-US" sz="1800" dirty="0">
                <a:solidFill>
                  <a:schemeClr val="bg1"/>
                </a:solidFill>
              </a:rPr>
              <a:t> bonds." </a:t>
            </a:r>
            <a:r>
              <a:rPr lang="en-US" sz="1800" i="1" dirty="0">
                <a:solidFill>
                  <a:schemeClr val="bg1"/>
                </a:solidFill>
              </a:rPr>
              <a:t>Journal of Computational Chemistry</a:t>
            </a:r>
            <a:r>
              <a:rPr lang="en-US" sz="1800" dirty="0">
                <a:solidFill>
                  <a:schemeClr val="bg1"/>
                </a:solidFill>
              </a:rPr>
              <a:t> 37, no. 32 (2016): 2799-2807.</a:t>
            </a:r>
          </a:p>
          <a:p>
            <a:pPr marL="457200" indent="-457200" algn="just">
              <a:buFont typeface="+mj-lt"/>
              <a:buAutoNum type="arabicPeriod"/>
            </a:pPr>
            <a:endParaRPr lang="en-US" sz="1800" dirty="0" smtClean="0"/>
          </a:p>
          <a:p>
            <a:pPr marL="457200" indent="-457200" algn="just">
              <a:buFont typeface="+mj-lt"/>
              <a:buAutoNum type="arabicPeriod"/>
            </a:pPr>
            <a:endParaRPr lang="en-US" sz="2000" dirty="0" smtClean="0">
              <a:cs typeface="B Nazanin" panose="00000400000000000000" pitchFamily="2" charset="-78"/>
            </a:endParaRPr>
          </a:p>
          <a:p>
            <a:pPr marL="0" indent="0" algn="just">
              <a:buNone/>
            </a:pPr>
            <a:endParaRPr lang="en-US" sz="2000" dirty="0">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 xmlns:p14="http://schemas.microsoft.com/office/powerpoint/2010/main" val="424248546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23E60E0-405C-453B-9F11-104812038162"/>
  <p:tag name="ISPRING_CMI5_LAUNCH_METHOD" val="any window"/>
  <p:tag name="ISPRING_SCORM_RATE_SLIDES" val="1"/>
  <p:tag name="ISPRINGCLOUDFOLDERID" val="1"/>
  <p:tag name="ISPRINGONLINEFOLDERID" val="1"/>
  <p:tag name="ISPRING_OUTPUT_FOLDER" val="[[&quot;\uFFFD\uFFFD\uFFFD\uFFFD{BA9A2F1D-06B8-4553-BFCA-D8521787851E}&quot;,&quot;C:\\Users\\sanat\\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CURRENT_PLAYER_ID" val="universal-no-video"/>
  <p:tag name="ISPRING_FIRST_PUBLISH" val="1"/>
  <p:tag name="ISPRING_ULTRA_SCORM_COURCE_TITLE" val="template"/>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template"/>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1043</TotalTime>
  <Words>960</Words>
  <Application>Microsoft Office PowerPoint</Application>
  <PresentationFormat>Custom</PresentationFormat>
  <Paragraphs>184</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Trebuchet MS</vt:lpstr>
      <vt:lpstr>B Nazanin</vt:lpstr>
      <vt:lpstr>Arial Rounded MT Bold</vt:lpstr>
      <vt:lpstr>B Zar</vt:lpstr>
      <vt:lpstr>Times New Roman</vt:lpstr>
      <vt:lpstr>Calibri</vt:lpstr>
      <vt:lpstr>Comic Sans MS</vt:lpstr>
      <vt:lpstr>Sylfaen</vt:lpstr>
      <vt:lpstr>Berlin</vt:lpstr>
      <vt:lpstr>مطالعه تئور  اثر همیاری بین برهمکنش های  Te…πو  … πکاتیون در سیستم های   TeR2…C6H6…M   (R=CH3, F ; M=Li+-Cs+)</vt:lpstr>
      <vt:lpstr>چکیده</vt:lpstr>
      <vt:lpstr>مقدمه</vt:lpstr>
      <vt:lpstr>روش‌ انجام تحقیق</vt:lpstr>
      <vt:lpstr>نتایج</vt:lpstr>
      <vt:lpstr>بحث و نتیجه‌گیری</vt:lpstr>
      <vt:lpstr>منابع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yaser lahuti</dc:creator>
  <cp:lastModifiedBy>Dr-Salehzadeh</cp:lastModifiedBy>
  <cp:revision>77</cp:revision>
  <dcterms:created xsi:type="dcterms:W3CDTF">2020-11-15T07:43:14Z</dcterms:created>
  <dcterms:modified xsi:type="dcterms:W3CDTF">2020-12-01T14:17:57Z</dcterms:modified>
</cp:coreProperties>
</file>