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0" r:id="rId5"/>
    <p:sldId id="269" r:id="rId6"/>
    <p:sldId id="259" r:id="rId7"/>
    <p:sldId id="265" r:id="rId8"/>
    <p:sldId id="267" r:id="rId9"/>
    <p:sldId id="273" r:id="rId10"/>
    <p:sldId id="271" r:id="rId11"/>
    <p:sldId id="261" r:id="rId12"/>
    <p:sldId id="262" r:id="rId13"/>
    <p:sldId id="263" r:id="rId14"/>
    <p:sldId id="27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44" autoAdjust="0"/>
    <p:restoredTop sz="94660"/>
  </p:normalViewPr>
  <p:slideViewPr>
    <p:cSldViewPr snapToGrid="0">
      <p:cViewPr varScale="1">
        <p:scale>
          <a:sx n="75" d="100"/>
          <a:sy n="75" d="100"/>
        </p:scale>
        <p:origin x="25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4CEF6-8244-48AD-B341-0F9E2D788419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0FC264FF-F319-493E-82DA-A7AC90E63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064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4CEF6-8244-48AD-B341-0F9E2D788419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0FC264FF-F319-493E-82DA-A7AC90E63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762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4CEF6-8244-48AD-B341-0F9E2D788419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0FC264FF-F319-493E-82DA-A7AC90E63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342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4CEF6-8244-48AD-B341-0F9E2D788419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0FC264FF-F319-493E-82DA-A7AC90E632F6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40339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4CEF6-8244-48AD-B341-0F9E2D788419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0FC264FF-F319-493E-82DA-A7AC90E63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4266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4CEF6-8244-48AD-B341-0F9E2D788419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64FF-F319-493E-82DA-A7AC90E63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5272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4CEF6-8244-48AD-B341-0F9E2D788419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64FF-F319-493E-82DA-A7AC90E63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4376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4CEF6-8244-48AD-B341-0F9E2D788419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64FF-F319-493E-82DA-A7AC90E63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0858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9FC4CEF6-8244-48AD-B341-0F9E2D788419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0FC264FF-F319-493E-82DA-A7AC90E63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287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4CEF6-8244-48AD-B341-0F9E2D788419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64FF-F319-493E-82DA-A7AC90E63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2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4CEF6-8244-48AD-B341-0F9E2D788419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0FC264FF-F319-493E-82DA-A7AC90E63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438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4CEF6-8244-48AD-B341-0F9E2D788419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64FF-F319-493E-82DA-A7AC90E63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285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4CEF6-8244-48AD-B341-0F9E2D788419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64FF-F319-493E-82DA-A7AC90E63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32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4CEF6-8244-48AD-B341-0F9E2D788419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64FF-F319-493E-82DA-A7AC90E63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568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4CEF6-8244-48AD-B341-0F9E2D788419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64FF-F319-493E-82DA-A7AC90E63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942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4CEF6-8244-48AD-B341-0F9E2D788419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64FF-F319-493E-82DA-A7AC90E63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522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4CEF6-8244-48AD-B341-0F9E2D788419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64FF-F319-493E-82DA-A7AC90E63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646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4CEF6-8244-48AD-B341-0F9E2D788419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264FF-F319-493E-82DA-A7AC90E63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38364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mohadese.mahdian@yahoo.com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2203" y="407473"/>
            <a:ext cx="1948728" cy="19487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3033B143-BBFB-4D7E-A1DD-E12A3ABA452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15" r="27240"/>
          <a:stretch/>
        </p:blipFill>
        <p:spPr>
          <a:xfrm>
            <a:off x="188905" y="203627"/>
            <a:ext cx="2424531" cy="2356420"/>
          </a:xfrm>
          <a:prstGeom prst="rect">
            <a:avLst/>
          </a:prstGeom>
        </p:spPr>
      </p:pic>
      <p:sp>
        <p:nvSpPr>
          <p:cNvPr id="6" name="TextBox 12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AD0DFD-457D-4A68-9595-602EA6599C5E}"/>
              </a:ext>
            </a:extLst>
          </p:cNvPr>
          <p:cNvSpPr txBox="1"/>
          <p:nvPr/>
        </p:nvSpPr>
        <p:spPr>
          <a:xfrm>
            <a:off x="8993875" y="2635414"/>
            <a:ext cx="31981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lvl="0">
              <a:defRPr lang="en-US"/>
            </a:defPPr>
            <a:lvl1pPr marL="0" lv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fa-IR" sz="2400" dirty="0">
                <a:cs typeface="B Nazanin" panose="00000400000000000000" pitchFamily="2" charset="-78"/>
              </a:rPr>
              <a:t>گروه آموزشی </a:t>
            </a:r>
            <a:r>
              <a:rPr lang="fa-IR" sz="2400" dirty="0" smtClean="0">
                <a:cs typeface="B Nazanin" panose="00000400000000000000" pitchFamily="2" charset="-78"/>
              </a:rPr>
              <a:t>شیمی تجزیه،</a:t>
            </a:r>
            <a:r>
              <a:rPr lang="fa-IR" sz="2400" dirty="0">
                <a:cs typeface="B Nazanin" panose="00000400000000000000" pitchFamily="2" charset="-78"/>
              </a:rPr>
              <a:t/>
            </a:r>
            <a:br>
              <a:rPr lang="fa-IR" sz="2400" dirty="0">
                <a:cs typeface="B Nazanin" panose="00000400000000000000" pitchFamily="2" charset="-78"/>
              </a:rPr>
            </a:br>
            <a:r>
              <a:rPr lang="fa-IR" sz="2400" dirty="0">
                <a:cs typeface="B Nazanin" panose="00000400000000000000" pitchFamily="2" charset="-78"/>
              </a:rPr>
              <a:t> </a:t>
            </a:r>
            <a:r>
              <a:rPr lang="fa-IR" sz="2400" dirty="0" smtClean="0">
                <a:cs typeface="B Nazanin" panose="00000400000000000000" pitchFamily="2" charset="-78"/>
              </a:rPr>
              <a:t>دانشکده شیمی</a:t>
            </a:r>
            <a:r>
              <a:rPr lang="en-US" sz="2400" dirty="0" smtClean="0">
                <a:cs typeface="B Nazanin" panose="00000400000000000000" pitchFamily="2" charset="-78"/>
              </a:rPr>
              <a:t> </a:t>
            </a:r>
            <a:r>
              <a:rPr lang="fa-IR" sz="2400" dirty="0" smtClean="0">
                <a:cs typeface="B Nazanin" panose="00000400000000000000" pitchFamily="2" charset="-78"/>
              </a:rPr>
              <a:t>،</a:t>
            </a:r>
            <a:r>
              <a:rPr lang="fa-IR" sz="2400" dirty="0">
                <a:cs typeface="B Nazanin" panose="00000400000000000000" pitchFamily="2" charset="-78"/>
              </a:rPr>
              <a:t/>
            </a:r>
            <a:br>
              <a:rPr lang="fa-IR" sz="2400" dirty="0">
                <a:cs typeface="B Nazanin" panose="00000400000000000000" pitchFamily="2" charset="-78"/>
              </a:rPr>
            </a:br>
            <a:r>
              <a:rPr lang="fa-IR" sz="2400" dirty="0">
                <a:cs typeface="B Nazanin" panose="00000400000000000000" pitchFamily="2" charset="-78"/>
              </a:rPr>
              <a:t> دانشگاه بوعلی‌سینا، </a:t>
            </a:r>
            <a:br>
              <a:rPr lang="fa-IR" sz="2400" dirty="0">
                <a:cs typeface="B Nazanin" panose="00000400000000000000" pitchFamily="2" charset="-78"/>
              </a:rPr>
            </a:br>
            <a:r>
              <a:rPr lang="fa-IR" sz="2400" dirty="0">
                <a:cs typeface="B Nazanin" panose="00000400000000000000" pitchFamily="2" charset="-78"/>
              </a:rPr>
              <a:t>همدان</a:t>
            </a:r>
            <a:endParaRPr lang="en-US" sz="2400" dirty="0">
              <a:cs typeface="B Nazanin" panose="00000400000000000000" pitchFamily="2" charset="-78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48580C37-076B-46AE-AD2F-2EA9B508B7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695874"/>
            <a:ext cx="8144134" cy="154673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a-IR" sz="4400" dirty="0" smtClean="0">
                <a:cs typeface="B Titr" panose="00000700000000000000" pitchFamily="2" charset="-78"/>
              </a:rPr>
              <a:t>سنتز یک هیدروژل حساس به دما</a:t>
            </a:r>
            <a:r>
              <a:rPr lang="fa-IR" sz="4400" dirty="0">
                <a:cs typeface="B Titr" panose="00000700000000000000" pitchFamily="2" charset="-78"/>
              </a:rPr>
              <a:t> برپایه </a:t>
            </a:r>
            <a:r>
              <a:rPr lang="fa-IR" sz="4400" dirty="0" smtClean="0">
                <a:cs typeface="B Titr" panose="00000700000000000000" pitchFamily="2" charset="-78"/>
              </a:rPr>
              <a:t>ژلاتین حاوی نانوکپسول‌های کورکومین</a:t>
            </a:r>
            <a:endParaRPr lang="en-US" sz="4400" dirty="0">
              <a:cs typeface="B Titr" panose="00000700000000000000" pitchFamily="2" charset="-78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="" xmlns:a16="http://schemas.microsoft.com/office/drawing/2014/main" xmlns:lc="http://schemas.openxmlformats.org/drawingml/2006/lockedCanvas" id="{F1274B40-854A-4A80-BBAD-623C137424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72895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rtl="1">
              <a:buFont typeface="Arial" panose="020B0604020202020204" pitchFamily="34" charset="0"/>
              <a:buChar char="•"/>
            </a:pPr>
            <a:r>
              <a:rPr lang="fa-IR" b="1" dirty="0" smtClean="0">
                <a:cs typeface="B Nazanin" panose="00000400000000000000" pitchFamily="2" charset="-78"/>
              </a:rPr>
              <a:t>محدثه مهدیان، دانشکده شیمی، دانشگاه بوعلی سینا، همدان</a:t>
            </a:r>
          </a:p>
          <a:p>
            <a:pPr marL="342900" indent="-342900" rtl="1">
              <a:buFont typeface="Arial" panose="020B0604020202020204" pitchFamily="34" charset="0"/>
              <a:buChar char="•"/>
            </a:pPr>
            <a:r>
              <a:rPr lang="fa-IR" b="1" dirty="0" smtClean="0">
                <a:cs typeface="B Nazanin" panose="00000400000000000000" pitchFamily="2" charset="-78"/>
              </a:rPr>
              <a:t>دکتر طیبه مدرکیان، دانشکده شیمی، دانشگاه </a:t>
            </a:r>
            <a:r>
              <a:rPr lang="fa-IR" b="1" dirty="0">
                <a:cs typeface="B Nazanin" panose="00000400000000000000" pitchFamily="2" charset="-78"/>
              </a:rPr>
              <a:t>بوعلی </a:t>
            </a:r>
            <a:r>
              <a:rPr lang="fa-IR" b="1" dirty="0" smtClean="0">
                <a:cs typeface="B Nazanin" panose="00000400000000000000" pitchFamily="2" charset="-78"/>
              </a:rPr>
              <a:t>سینا،</a:t>
            </a:r>
            <a:r>
              <a:rPr lang="fa-IR" b="1" dirty="0">
                <a:cs typeface="B Nazanin" panose="00000400000000000000" pitchFamily="2" charset="-78"/>
              </a:rPr>
              <a:t> </a:t>
            </a:r>
            <a:r>
              <a:rPr lang="fa-IR" b="1" dirty="0" smtClean="0">
                <a:cs typeface="B Nazanin" panose="00000400000000000000" pitchFamily="2" charset="-78"/>
              </a:rPr>
              <a:t>همدان</a:t>
            </a:r>
          </a:p>
          <a:p>
            <a:pPr marL="342900" indent="-342900" rtl="1">
              <a:buFont typeface="Arial" panose="020B0604020202020204" pitchFamily="34" charset="0"/>
              <a:buChar char="•"/>
            </a:pPr>
            <a:r>
              <a:rPr lang="fa-IR" b="1" dirty="0" smtClean="0">
                <a:cs typeface="B Nazanin" panose="00000400000000000000" pitchFamily="2" charset="-78"/>
              </a:rPr>
              <a:t>دکتر </a:t>
            </a:r>
            <a:r>
              <a:rPr lang="fa-IR" b="1" dirty="0">
                <a:cs typeface="B Nazanin" panose="00000400000000000000" pitchFamily="2" charset="-78"/>
              </a:rPr>
              <a:t>مظاهر </a:t>
            </a:r>
            <a:r>
              <a:rPr lang="fa-IR" b="1" dirty="0" smtClean="0">
                <a:cs typeface="B Nazanin" panose="00000400000000000000" pitchFamily="2" charset="-78"/>
              </a:rPr>
              <a:t>احمدی، </a:t>
            </a:r>
            <a:r>
              <a:rPr lang="fa-IR" b="1" dirty="0">
                <a:cs typeface="B Nazanin" panose="00000400000000000000" pitchFamily="2" charset="-78"/>
              </a:rPr>
              <a:t>دانشکده شیمی، دانشگاه بوعلی سینا، </a:t>
            </a:r>
            <a:r>
              <a:rPr lang="fa-IR" b="1" dirty="0" smtClean="0">
                <a:cs typeface="B Nazanin" panose="00000400000000000000" pitchFamily="2" charset="-78"/>
              </a:rPr>
              <a:t>همدان</a:t>
            </a:r>
          </a:p>
          <a:p>
            <a:pPr marL="342900" indent="-342900" rtl="1">
              <a:buFont typeface="Arial" panose="020B0604020202020204" pitchFamily="34" charset="0"/>
              <a:buChar char="•"/>
            </a:pPr>
            <a:r>
              <a:rPr lang="fa-IR" b="1" dirty="0" smtClean="0">
                <a:cs typeface="B Nazanin" panose="00000400000000000000" pitchFamily="2" charset="-78"/>
              </a:rPr>
              <a:t>دکتر لیلا غلامی، گروه پریودانتیکس، دانشکده دندانپزشکی، دانشگاه علوم پزشکی همدان، همدان</a:t>
            </a:r>
          </a:p>
          <a:p>
            <a:pPr marL="342900" indent="-342900" algn="just" rtl="1">
              <a:buFont typeface="Arial" panose="020B0604020202020204" pitchFamily="34" charset="0"/>
              <a:buChar char="•"/>
            </a:pPr>
            <a:endParaRPr lang="en-US" b="1" dirty="0">
              <a:cs typeface="B Nazanin" panose="00000400000000000000" pitchFamily="2" charset="-78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="" xmlns:a16="http://schemas.microsoft.com/office/drawing/2014/main" xmlns:lc="http://schemas.openxmlformats.org/drawingml/2006/lockedCanvas" id="{E2FD5A40-0FFD-473C-AC41-AF223B157677}"/>
              </a:ext>
            </a:extLst>
          </p:cNvPr>
          <p:cNvSpPr txBox="1"/>
          <p:nvPr/>
        </p:nvSpPr>
        <p:spPr>
          <a:xfrm>
            <a:off x="6537277" y="6122992"/>
            <a:ext cx="52097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lvl="0">
              <a:defRPr lang="en-US"/>
            </a:defPPr>
            <a:lvl1pPr marL="0" lv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fa-IR" sz="1600" dirty="0">
                <a:latin typeface="Arial Rounded MT Bold" panose="020F0704030504030204" pitchFamily="34" charset="0"/>
              </a:rPr>
              <a:t>ایمیل </a:t>
            </a:r>
            <a:r>
              <a:rPr lang="fa-IR" sz="1600" dirty="0" smtClean="0">
                <a:latin typeface="Arial Rounded MT Bold" panose="020F0704030504030204" pitchFamily="34" charset="0"/>
              </a:rPr>
              <a:t>نویسنده 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mohadese.mahdian@yahoo.com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828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C3992361-B0FB-4630-84F8-FB9889B2F01B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fa-IR" b="1" dirty="0" smtClean="0">
                <a:solidFill>
                  <a:schemeClr val="accent5"/>
                </a:solidFill>
                <a:effectLst>
                  <a:outerShdw blurRad="101600" dist="76200" dir="2700000" algn="tl" rotWithShape="0">
                    <a:schemeClr val="accent2">
                      <a:lumMod val="60000"/>
                      <a:lumOff val="40000"/>
                      <a:alpha val="35000"/>
                    </a:schemeClr>
                  </a:outerShdw>
                </a:effectLst>
                <a:cs typeface="B Zar" panose="00000400000000000000" pitchFamily="2" charset="-78"/>
              </a:rPr>
              <a:t>نتایج</a:t>
            </a:r>
            <a:endParaRPr lang="en-US" b="1" dirty="0">
              <a:solidFill>
                <a:schemeClr val="accent5"/>
              </a:solidFill>
              <a:effectLst>
                <a:outerShdw blurRad="101600" dist="76200" dir="2700000" algn="tl" rotWithShape="0">
                  <a:schemeClr val="accent2">
                    <a:lumMod val="60000"/>
                    <a:lumOff val="40000"/>
                    <a:alpha val="35000"/>
                  </a:schemeClr>
                </a:outerShdw>
              </a:effectLst>
              <a:cs typeface="B Zar" panose="00000400000000000000" pitchFamily="2" charset="-78"/>
            </a:endParaRPr>
          </a:p>
        </p:txBody>
      </p:sp>
      <p:sp>
        <p:nvSpPr>
          <p:cNvPr id="5" name="Content Placeholder 6">
            <a:extLst>
              <a:ext uri="{FF2B5EF4-FFF2-40B4-BE49-F238E27FC236}">
                <a16:creationId xmlns="" xmlns:a16="http://schemas.microsoft.com/office/drawing/2014/main" xmlns:lc="http://schemas.openxmlformats.org/drawingml/2006/lockedCanvas" id="{CD442CE5-F8ED-4F59-87AA-1AD0444EF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948" y="2049419"/>
            <a:ext cx="10510843" cy="467892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buFont typeface="Wingdings" panose="05000000000000000000" pitchFamily="2" charset="2"/>
              <a:buChar char="v"/>
            </a:pPr>
            <a:r>
              <a:rPr lang="fa-IR" sz="2000" b="1" dirty="0" smtClean="0">
                <a:cs typeface="B Nazanin" panose="00000400000000000000" pitchFamily="2" charset="-78"/>
              </a:rPr>
              <a:t>اثر دما و </a:t>
            </a:r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fa-IR" sz="2000" b="1" dirty="0" smtClean="0">
                <a:cs typeface="B Nazanin" panose="00000400000000000000" pitchFamily="2" charset="-78"/>
              </a:rPr>
              <a:t> بر رهایش دارو از </a:t>
            </a:r>
            <a:r>
              <a:rPr lang="fa-IR" sz="2000" b="1" dirty="0">
                <a:cs typeface="B Nazanin" panose="00000400000000000000" pitchFamily="2" charset="-78"/>
              </a:rPr>
              <a:t>هیدروژل</a:t>
            </a:r>
            <a:r>
              <a:rPr lang="fa-IR" sz="2000" b="1" dirty="0" smtClean="0">
                <a:cs typeface="B Nazanin" panose="00000400000000000000" pitchFamily="2" charset="-78"/>
              </a:rPr>
              <a:t>:</a:t>
            </a:r>
            <a:endParaRPr lang="fa-IR" sz="2000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 </a:t>
            </a:r>
            <a:r>
              <a:rPr lang="fa-IR" sz="2000" dirty="0">
                <a:cs typeface="B Nazanin" panose="00000400000000000000" pitchFamily="2" charset="-78"/>
              </a:rPr>
              <a:t>اثر متغیرهای دما و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fa-IR" sz="2000" dirty="0">
                <a:cs typeface="B Nazanin" panose="00000400000000000000" pitchFamily="2" charset="-78"/>
              </a:rPr>
              <a:t> بر میزان </a:t>
            </a:r>
            <a:r>
              <a:rPr lang="fa-IR" sz="2000" dirty="0" smtClean="0">
                <a:cs typeface="B Nazanin" panose="00000400000000000000" pitchFamily="2" charset="-78"/>
              </a:rPr>
              <a:t>رهایش </a:t>
            </a:r>
            <a:r>
              <a:rPr lang="fa-IR" sz="2000" dirty="0">
                <a:cs typeface="B Nazanin" panose="00000400000000000000" pitchFamily="2" charset="-78"/>
              </a:rPr>
              <a:t>داروی کورکومین از </a:t>
            </a:r>
            <a:r>
              <a:rPr lang="fa-IR" sz="2000" dirty="0" smtClean="0">
                <a:cs typeface="B Nazanin" panose="00000400000000000000" pitchFamily="2" charset="-78"/>
              </a:rPr>
              <a:t>هیدروژل بررسی‌شد</a:t>
            </a:r>
            <a:r>
              <a:rPr lang="fa-IR" sz="2000" dirty="0">
                <a:cs typeface="B Nazanin" panose="00000400000000000000" pitchFamily="2" charset="-78"/>
              </a:rPr>
              <a:t>. درصد </a:t>
            </a:r>
            <a:r>
              <a:rPr lang="fa-IR" sz="2000" dirty="0" smtClean="0">
                <a:cs typeface="B Nazanin" panose="00000400000000000000" pitchFamily="2" charset="-78"/>
              </a:rPr>
              <a:t>رهایش دارو از هیدروژل در دو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fa-IR" sz="2000" dirty="0" smtClean="0">
                <a:cs typeface="B Nazanin" panose="00000400000000000000" pitchFamily="2" charset="-78"/>
              </a:rPr>
              <a:t>‌ متفاوت (5 و 7/4) و در دو دمای 37 و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ᵒC</a:t>
            </a:r>
            <a:r>
              <a:rPr lang="fa-IR" sz="2000" dirty="0" smtClean="0">
                <a:cs typeface="B Nazanin" panose="00000400000000000000" pitchFamily="2" charset="-78"/>
              </a:rPr>
              <a:t> 50 مورد بررسی قرار‌گرفت </a:t>
            </a:r>
            <a:r>
              <a:rPr lang="fa-IR" sz="2000" dirty="0">
                <a:cs typeface="B Nazanin" panose="00000400000000000000" pitchFamily="2" charset="-78"/>
              </a:rPr>
              <a:t>(</a:t>
            </a:r>
            <a:r>
              <a:rPr lang="fa-IR" sz="2000" dirty="0" smtClean="0">
                <a:cs typeface="B Nazanin" panose="00000400000000000000" pitchFamily="2" charset="-78"/>
              </a:rPr>
              <a:t>شکل‌های</a:t>
            </a:r>
            <a:r>
              <a:rPr lang="en-GB" sz="2000" dirty="0" smtClean="0">
                <a:cs typeface="B Nazanin" panose="00000400000000000000" pitchFamily="2" charset="-78"/>
              </a:rPr>
              <a:t> </a:t>
            </a:r>
            <a:r>
              <a:rPr lang="fa-IR" sz="2000" dirty="0" smtClean="0">
                <a:cs typeface="B Nazanin" panose="00000400000000000000" pitchFamily="2" charset="-78"/>
              </a:rPr>
              <a:t>4 </a:t>
            </a:r>
            <a:r>
              <a:rPr lang="fa-IR" sz="2000" dirty="0">
                <a:cs typeface="B Nazanin" panose="00000400000000000000" pitchFamily="2" charset="-78"/>
              </a:rPr>
              <a:t>و 5</a:t>
            </a:r>
            <a:r>
              <a:rPr lang="fa-IR" sz="2000" dirty="0" smtClean="0">
                <a:cs typeface="B Nazanin" panose="00000400000000000000" pitchFamily="2" charset="-78"/>
              </a:rPr>
              <a:t>). همان طور که در در هردو شکل دیده می‌شود، میزان </a:t>
            </a:r>
            <a:r>
              <a:rPr lang="fa-IR" sz="2000" dirty="0">
                <a:cs typeface="B Nazanin" panose="00000400000000000000" pitchFamily="2" charset="-78"/>
              </a:rPr>
              <a:t>رهایش دارو از هیدروژل </a:t>
            </a:r>
            <a:r>
              <a:rPr lang="fa-IR" sz="2000" dirty="0" smtClean="0">
                <a:cs typeface="B Nazanin" panose="00000400000000000000" pitchFamily="2" charset="-78"/>
              </a:rPr>
              <a:t>در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fa-IR" sz="2000" dirty="0" smtClean="0">
                <a:cs typeface="B Nazanin" panose="00000400000000000000" pitchFamily="2" charset="-78"/>
              </a:rPr>
              <a:t> برابر با 5 بیشتر از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fa-IR" sz="2000" dirty="0" smtClean="0">
                <a:cs typeface="B Nazanin" panose="00000400000000000000" pitchFamily="2" charset="-78"/>
              </a:rPr>
              <a:t> 7/4 است. با مقایسه دو شکل نیز دریافته می‌شود در دمای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ᵒC</a:t>
            </a:r>
            <a:r>
              <a:rPr lang="fa-IR" sz="2000" dirty="0" smtClean="0">
                <a:cs typeface="B Nazanin" panose="00000400000000000000" pitchFamily="2" charset="-78"/>
              </a:rPr>
              <a:t> 50 نسبت به</a:t>
            </a:r>
            <a:r>
              <a:rPr lang="fa-IR" sz="2000" dirty="0">
                <a:cs typeface="B Nazanin" panose="00000400000000000000" pitchFamily="2" charset="-78"/>
              </a:rPr>
              <a:t>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ᵒC</a:t>
            </a:r>
            <a:r>
              <a:rPr lang="fa-IR" sz="2000" dirty="0" smtClean="0">
                <a:cs typeface="B Nazanin" panose="00000400000000000000" pitchFamily="2" charset="-78"/>
              </a:rPr>
              <a:t> 37 مقدار داروی بیشتری از هیدروژل آزاد می‌شود. بنابراین بیشترین میزان رهایش دارو از هیدروژل در این پژوهش، در شرایط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fa-IR" sz="2000" dirty="0" smtClean="0">
                <a:cs typeface="B Nazanin" panose="00000400000000000000" pitchFamily="2" charset="-78"/>
              </a:rPr>
              <a:t> 5 و دمای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ᵒC</a:t>
            </a:r>
            <a:r>
              <a:rPr lang="fa-IR" sz="2000" dirty="0" smtClean="0">
                <a:cs typeface="B Nazanin" panose="00000400000000000000" pitchFamily="2" charset="-78"/>
              </a:rPr>
              <a:t> </a:t>
            </a:r>
            <a:r>
              <a:rPr lang="fa-IR" sz="2000" dirty="0">
                <a:cs typeface="B Nazanin" panose="00000400000000000000" pitchFamily="2" charset="-78"/>
              </a:rPr>
              <a:t>50 </a:t>
            </a:r>
            <a:r>
              <a:rPr lang="fa-IR" sz="2000" dirty="0" smtClean="0">
                <a:cs typeface="B Nazanin" panose="00000400000000000000" pitchFamily="2" charset="-78"/>
              </a:rPr>
              <a:t>اتفاق می‌افتد.</a:t>
            </a:r>
          </a:p>
          <a:p>
            <a:pPr marL="0" indent="0" algn="r" rtl="1">
              <a:buNone/>
            </a:pPr>
            <a:endParaRPr lang="fa-IR" sz="2000" dirty="0" smtClean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endParaRPr lang="fa-IR" sz="2000" dirty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endParaRPr lang="fa-IR" sz="2000" dirty="0" smtClean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endParaRPr lang="fa-IR" sz="2000" dirty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endParaRPr lang="fa-IR" sz="2000" dirty="0" smtClean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endParaRPr lang="fa-IR" sz="2000" dirty="0" smtClean="0"/>
          </a:p>
          <a:p>
            <a:pPr marL="0" indent="0" algn="r" rtl="1">
              <a:buNone/>
            </a:pPr>
            <a:r>
              <a:rPr lang="fa-IR" sz="1600" dirty="0" smtClean="0">
                <a:cs typeface="B Nazanin" panose="00000400000000000000" pitchFamily="2" charset="-78"/>
              </a:rPr>
              <a:t>        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B Nazanin" panose="00000400000000000000" pitchFamily="2" charset="-78"/>
              </a:rPr>
              <a:t>   </a:t>
            </a:r>
            <a:r>
              <a:rPr lang="ar-SA" sz="1600" dirty="0" smtClean="0">
                <a:cs typeface="B Nazanin" panose="00000400000000000000" pitchFamily="2" charset="-78"/>
              </a:rPr>
              <a:t>شکل </a:t>
            </a:r>
            <a:r>
              <a:rPr lang="fa-IR" sz="1600" dirty="0" smtClean="0">
                <a:cs typeface="B Nazanin" panose="00000400000000000000" pitchFamily="2" charset="-78"/>
              </a:rPr>
              <a:t>4</a:t>
            </a:r>
            <a:r>
              <a:rPr lang="ar-SA" sz="1600" dirty="0" smtClean="0">
                <a:cs typeface="B Nazanin" panose="00000400000000000000" pitchFamily="2" charset="-78"/>
              </a:rPr>
              <a:t>- </a:t>
            </a:r>
            <a:r>
              <a:rPr lang="ar-SA" sz="1600" dirty="0">
                <a:cs typeface="B Nazanin" panose="00000400000000000000" pitchFamily="2" charset="-78"/>
              </a:rPr>
              <a:t>نمودار </a:t>
            </a:r>
            <a:r>
              <a:rPr lang="fa-IR" sz="1600" dirty="0" smtClean="0">
                <a:cs typeface="B Nazanin" panose="00000400000000000000" pitchFamily="2" charset="-78"/>
              </a:rPr>
              <a:t>درصد رهاسازی</a:t>
            </a:r>
            <a:r>
              <a:rPr lang="ar-SA" sz="1600" dirty="0" smtClean="0">
                <a:cs typeface="B Nazanin" panose="00000400000000000000" pitchFamily="2" charset="-78"/>
              </a:rPr>
              <a:t> </a:t>
            </a:r>
            <a:r>
              <a:rPr lang="ar-SA" sz="1600" dirty="0">
                <a:cs typeface="B Nazanin" panose="00000400000000000000" pitchFamily="2" charset="-78"/>
              </a:rPr>
              <a:t>کورکومین برحسب زمان. </a:t>
            </a:r>
            <a:r>
              <a:rPr lang="en-GB" sz="1600" dirty="0" smtClean="0">
                <a:cs typeface="B Nazanin" panose="00000400000000000000" pitchFamily="2" charset="-78"/>
              </a:rPr>
              <a:t>)</a:t>
            </a:r>
            <a:r>
              <a:rPr lang="fa-IR" sz="1600" dirty="0" smtClean="0">
                <a:cs typeface="B Nazanin" panose="00000400000000000000" pitchFamily="2" charset="-78"/>
              </a:rPr>
              <a:t>دما</a:t>
            </a:r>
            <a:r>
              <a:rPr lang="en-GB" sz="1600" dirty="0" smtClean="0">
                <a:cs typeface="B Nazanin" panose="00000400000000000000" pitchFamily="2" charset="-78"/>
              </a:rPr>
              <a:t>:</a:t>
            </a:r>
            <a:r>
              <a:rPr lang="fa-IR" sz="1600" dirty="0" smtClean="0">
                <a:cs typeface="B Nazanin" panose="00000400000000000000" pitchFamily="2" charset="-78"/>
              </a:rPr>
              <a:t> 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ᵒC</a:t>
            </a:r>
            <a:r>
              <a:rPr lang="fa-IR" sz="1600" dirty="0">
                <a:cs typeface="B Nazanin" panose="00000400000000000000" pitchFamily="2" charset="-78"/>
              </a:rPr>
              <a:t> </a:t>
            </a:r>
            <a:r>
              <a:rPr lang="fa-IR" sz="1600" dirty="0" smtClean="0">
                <a:cs typeface="B Nazanin" panose="00000400000000000000" pitchFamily="2" charset="-78"/>
              </a:rPr>
              <a:t>37 </a:t>
            </a:r>
            <a:r>
              <a:rPr lang="en-GB" sz="1600" dirty="0" smtClean="0">
                <a:cs typeface="B Nazanin" panose="00000400000000000000" pitchFamily="2" charset="-78"/>
              </a:rPr>
              <a:t>(</a:t>
            </a:r>
            <a:r>
              <a:rPr lang="fa-IR" sz="1600" dirty="0" smtClean="0">
                <a:cs typeface="B Nazanin" panose="00000400000000000000" pitchFamily="2" charset="-78"/>
              </a:rPr>
              <a:t>   </a:t>
            </a:r>
            <a:r>
              <a:rPr lang="ar-SA" sz="1600" dirty="0" smtClean="0">
                <a:cs typeface="B Nazanin" panose="00000400000000000000" pitchFamily="2" charset="-78"/>
              </a:rPr>
              <a:t>شکل</a:t>
            </a:r>
            <a:r>
              <a:rPr lang="fa-IR" sz="1600" dirty="0" smtClean="0">
                <a:cs typeface="B Nazanin" panose="00000400000000000000" pitchFamily="2" charset="-78"/>
              </a:rPr>
              <a:t>5</a:t>
            </a:r>
            <a:r>
              <a:rPr lang="ar-SA" sz="1600" dirty="0" smtClean="0">
                <a:cs typeface="B Nazanin" panose="00000400000000000000" pitchFamily="2" charset="-78"/>
              </a:rPr>
              <a:t>- </a:t>
            </a:r>
            <a:r>
              <a:rPr lang="ar-SA" sz="1600" dirty="0">
                <a:cs typeface="B Nazanin" panose="00000400000000000000" pitchFamily="2" charset="-78"/>
              </a:rPr>
              <a:t>نمودار </a:t>
            </a:r>
            <a:r>
              <a:rPr lang="fa-IR" sz="1600" dirty="0">
                <a:cs typeface="B Nazanin" panose="00000400000000000000" pitchFamily="2" charset="-78"/>
              </a:rPr>
              <a:t>درصد رهاسازی</a:t>
            </a:r>
            <a:r>
              <a:rPr lang="ar-SA" sz="1600" dirty="0">
                <a:cs typeface="B Nazanin" panose="00000400000000000000" pitchFamily="2" charset="-78"/>
              </a:rPr>
              <a:t> کورکومین برحسب زمان. </a:t>
            </a:r>
            <a:r>
              <a:rPr lang="en-GB" sz="1600" dirty="0">
                <a:cs typeface="B Nazanin" panose="00000400000000000000" pitchFamily="2" charset="-78"/>
              </a:rPr>
              <a:t>)</a:t>
            </a:r>
            <a:r>
              <a:rPr lang="fa-IR" sz="1600" dirty="0">
                <a:cs typeface="B Nazanin" panose="00000400000000000000" pitchFamily="2" charset="-78"/>
              </a:rPr>
              <a:t>دما</a:t>
            </a:r>
            <a:r>
              <a:rPr lang="en-GB" sz="1600" dirty="0">
                <a:cs typeface="B Nazanin" panose="00000400000000000000" pitchFamily="2" charset="-78"/>
              </a:rPr>
              <a:t>:</a:t>
            </a:r>
            <a:r>
              <a:rPr lang="fa-IR" sz="1600" dirty="0">
                <a:cs typeface="B Nazanin" panose="00000400000000000000" pitchFamily="2" charset="-78"/>
              </a:rPr>
              <a:t> 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ᵒC</a:t>
            </a:r>
            <a:r>
              <a:rPr lang="fa-IR" sz="1600" dirty="0">
                <a:cs typeface="B Nazanin" panose="00000400000000000000" pitchFamily="2" charset="-78"/>
              </a:rPr>
              <a:t> </a:t>
            </a:r>
            <a:r>
              <a:rPr lang="fa-IR" sz="1600" dirty="0" smtClean="0">
                <a:cs typeface="B Nazanin" panose="00000400000000000000" pitchFamily="2" charset="-78"/>
              </a:rPr>
              <a:t>50 </a:t>
            </a:r>
            <a:r>
              <a:rPr lang="en-GB" sz="1600" dirty="0">
                <a:cs typeface="B Nazanin" panose="00000400000000000000" pitchFamily="2" charset="-78"/>
              </a:rPr>
              <a:t>(</a:t>
            </a:r>
            <a:endParaRPr lang="en-GB" sz="1600" dirty="0"/>
          </a:p>
          <a:p>
            <a:pPr marL="0" indent="0" algn="just" rtl="1">
              <a:buNone/>
            </a:pPr>
            <a:endParaRPr lang="fa-IR" sz="2000" dirty="0" smtClean="0"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4791" y="660804"/>
            <a:ext cx="1265786" cy="126578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1048" y="3815554"/>
            <a:ext cx="4514850" cy="24288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5704" y="3815554"/>
            <a:ext cx="4249281" cy="2435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155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C3992361-B0FB-4630-84F8-FB9889B2F01B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fa-IR" b="1" dirty="0">
                <a:solidFill>
                  <a:schemeClr val="accent5"/>
                </a:solidFill>
                <a:effectLst>
                  <a:outerShdw blurRad="101600" dist="76200" dir="2700000" algn="tl" rotWithShape="0">
                    <a:schemeClr val="accent2">
                      <a:lumMod val="60000"/>
                      <a:lumOff val="40000"/>
                      <a:alpha val="35000"/>
                    </a:schemeClr>
                  </a:outerShdw>
                </a:effectLst>
                <a:cs typeface="B Zar" panose="00000400000000000000" pitchFamily="2" charset="-78"/>
              </a:rPr>
              <a:t>بحث و </a:t>
            </a:r>
            <a:r>
              <a:rPr lang="fa-IR" b="1" dirty="0" err="1">
                <a:solidFill>
                  <a:schemeClr val="accent5"/>
                </a:solidFill>
                <a:effectLst>
                  <a:outerShdw blurRad="101600" dist="76200" dir="2700000" algn="tl" rotWithShape="0">
                    <a:schemeClr val="accent2">
                      <a:lumMod val="60000"/>
                      <a:lumOff val="40000"/>
                      <a:alpha val="35000"/>
                    </a:schemeClr>
                  </a:outerShdw>
                </a:effectLst>
                <a:cs typeface="B Zar" panose="00000400000000000000" pitchFamily="2" charset="-78"/>
              </a:rPr>
              <a:t>نتیجه‌گیری</a:t>
            </a:r>
            <a:endParaRPr lang="en-US" b="1" dirty="0">
              <a:solidFill>
                <a:schemeClr val="accent5"/>
              </a:solidFill>
              <a:effectLst>
                <a:outerShdw blurRad="101600" dist="76200" dir="2700000" algn="tl" rotWithShape="0">
                  <a:schemeClr val="accent2">
                    <a:lumMod val="60000"/>
                    <a:lumOff val="40000"/>
                    <a:alpha val="35000"/>
                  </a:schemeClr>
                </a:outerShdw>
              </a:effectLst>
              <a:cs typeface="B Zar" panose="00000400000000000000" pitchFamily="2" charset="-78"/>
            </a:endParaRPr>
          </a:p>
        </p:txBody>
      </p:sp>
      <p:sp>
        <p:nvSpPr>
          <p:cNvPr id="5" name="Content Placeholder 6">
            <a:extLst>
              <a:ext uri="{FF2B5EF4-FFF2-40B4-BE49-F238E27FC236}">
                <a16:creationId xmlns="" xmlns:a16="http://schemas.microsoft.com/office/drawing/2014/main" xmlns:lc="http://schemas.openxmlformats.org/drawingml/2006/lockedCanvas" id="{CD442CE5-F8ED-4F59-87AA-1AD0444EF037}"/>
              </a:ext>
            </a:extLst>
          </p:cNvPr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در این پژوهش، </a:t>
            </a:r>
            <a:r>
              <a:rPr lang="fa-IR" sz="2000" dirty="0">
                <a:cs typeface="B Nazanin" panose="00000400000000000000" pitchFamily="2" charset="-78"/>
              </a:rPr>
              <a:t>هیدروژلی حاوی نانوکپسول </a:t>
            </a:r>
            <a:r>
              <a:rPr lang="fa-IR" sz="2000" dirty="0" smtClean="0">
                <a:cs typeface="B Nazanin" panose="00000400000000000000" pitchFamily="2" charset="-78"/>
              </a:rPr>
              <a:t>داروی کورکومین سنتز‌ شد. در این هیدروژل، در </a:t>
            </a:r>
            <a:r>
              <a:rPr lang="fa-IR" sz="2000" dirty="0">
                <a:cs typeface="B Nazanin" panose="00000400000000000000" pitchFamily="2" charset="-78"/>
              </a:rPr>
              <a:t>دمای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ᵒC</a:t>
            </a:r>
            <a:r>
              <a:rPr lang="fa-IR" sz="2000" dirty="0">
                <a:cs typeface="B Nazanin" panose="00000400000000000000" pitchFamily="2" charset="-78"/>
              </a:rPr>
              <a:t> </a:t>
            </a:r>
            <a:r>
              <a:rPr lang="fa-IR" sz="2000" dirty="0" smtClean="0">
                <a:cs typeface="B Nazanin" panose="00000400000000000000" pitchFamily="2" charset="-78"/>
              </a:rPr>
              <a:t>37 </a:t>
            </a:r>
            <a:r>
              <a:rPr lang="fa-IR" sz="2000" dirty="0">
                <a:cs typeface="B Nazanin" panose="00000400000000000000" pitchFamily="2" charset="-78"/>
              </a:rPr>
              <a:t>نسبت به دمای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ᵒC</a:t>
            </a:r>
            <a:r>
              <a:rPr lang="fa-IR" sz="2000" dirty="0">
                <a:cs typeface="B Nazanin" panose="00000400000000000000" pitchFamily="2" charset="-78"/>
              </a:rPr>
              <a:t> 50 درصد </a:t>
            </a:r>
            <a:r>
              <a:rPr lang="fa-IR" sz="2000" dirty="0" smtClean="0">
                <a:cs typeface="B Nazanin" panose="00000400000000000000" pitchFamily="2" charset="-78"/>
              </a:rPr>
              <a:t>کمتری از داروی </a:t>
            </a:r>
            <a:r>
              <a:rPr lang="fa-IR" sz="2000" dirty="0">
                <a:cs typeface="B Nazanin" panose="00000400000000000000" pitchFamily="2" charset="-78"/>
              </a:rPr>
              <a:t>ضدسرطان کورکومین </a:t>
            </a:r>
            <a:r>
              <a:rPr lang="fa-IR" sz="2000" dirty="0" smtClean="0">
                <a:cs typeface="B Nazanin" panose="00000400000000000000" pitchFamily="2" charset="-78"/>
              </a:rPr>
              <a:t>رها می‌شود؛ در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fa-IR" sz="2000" dirty="0" smtClean="0">
                <a:cs typeface="B Nazanin" panose="00000400000000000000" pitchFamily="2" charset="-78"/>
              </a:rPr>
              <a:t> برابر با 5 نیز در مقایسه با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fa-IR" sz="2000" dirty="0" smtClean="0">
                <a:cs typeface="B Nazanin" panose="00000400000000000000" pitchFamily="2" charset="-78"/>
              </a:rPr>
              <a:t> 7/4، رهایش بیشتری اتفاق می‌افتد. بنابراین با افزایش دما و کاهش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fa-IR" sz="2000" dirty="0" smtClean="0">
                <a:cs typeface="B Nazanin" panose="00000400000000000000" pitchFamily="2" charset="-78"/>
              </a:rPr>
              <a:t> می‌توان میزان رهایش دارو از هیدروژل را افزایش‌داد.</a:t>
            </a:r>
          </a:p>
          <a:p>
            <a:pPr marL="0" indent="0" algn="r" rtl="1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بافت سرطانی، شرایط متفاوتی نسبت به بافت‌های سالم بدن دارد؛ از قبیل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fa-IR" sz="2000" dirty="0" smtClean="0">
                <a:cs typeface="B Nazanin" panose="00000400000000000000" pitchFamily="2" charset="-78"/>
              </a:rPr>
              <a:t> کمتر و دمای بیشتر. بنابراین می‌توان از این هیدروژل در دارورسانی هوشمند برای درمان سرطان استفاده‌کرد؛ بدین طریق که هیدروژل حاوی نانوکپسول را وارد بدن کرده و شرایط را به گونه‌ای تنظیم‌کرد که دارو تنها در شرایط خاص بافت سرطانی رها شده و به بافت‌های سالم بدن آسیبی نرسد.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7495" y="660804"/>
            <a:ext cx="1265786" cy="126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395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C3992361-B0FB-4630-84F8-FB9889B2F01B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fa-IR" b="1" dirty="0">
                <a:solidFill>
                  <a:schemeClr val="accent5"/>
                </a:solidFill>
                <a:effectLst>
                  <a:outerShdw blurRad="101600" dist="76200" dir="2700000" algn="tl" rotWithShape="0">
                    <a:schemeClr val="accent2">
                      <a:lumMod val="60000"/>
                      <a:lumOff val="40000"/>
                      <a:alpha val="35000"/>
                    </a:schemeClr>
                  </a:outerShdw>
                </a:effectLst>
                <a:cs typeface="B Zar" panose="00000400000000000000" pitchFamily="2" charset="-78"/>
              </a:rPr>
              <a:t>تقدیر و تشکر</a:t>
            </a:r>
            <a:endParaRPr lang="en-US" b="1" dirty="0">
              <a:solidFill>
                <a:schemeClr val="accent5"/>
              </a:solidFill>
              <a:effectLst>
                <a:outerShdw blurRad="101600" dist="76200" dir="2700000" algn="tl" rotWithShape="0">
                  <a:schemeClr val="accent2">
                    <a:lumMod val="60000"/>
                    <a:lumOff val="40000"/>
                    <a:alpha val="35000"/>
                  </a:schemeClr>
                </a:outerShdw>
              </a:effectLst>
              <a:cs typeface="B Zar" panose="00000400000000000000" pitchFamily="2" charset="-78"/>
            </a:endParaRPr>
          </a:p>
        </p:txBody>
      </p:sp>
      <p:sp>
        <p:nvSpPr>
          <p:cNvPr id="5" name="Content Placeholder 6">
            <a:extLst>
              <a:ext uri="{FF2B5EF4-FFF2-40B4-BE49-F238E27FC236}">
                <a16:creationId xmlns="" xmlns:a16="http://schemas.microsoft.com/office/drawing/2014/main" xmlns:lc="http://schemas.openxmlformats.org/drawingml/2006/lockedCanvas" id="{CD442CE5-F8ED-4F59-87AA-1AD0444EF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0571" y="2719011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None/>
            </a:pPr>
            <a:r>
              <a:rPr lang="fa-IR" sz="3200" dirty="0" smtClean="0">
                <a:cs typeface="B Zar" panose="00000400000000000000" pitchFamily="2" charset="-78"/>
              </a:rPr>
              <a:t>به این وسیله از دانشکده دندانپزشکی دانشگاه علوم پزشکی همدان بابت کمک</a:t>
            </a:r>
            <a:r>
              <a:rPr lang="fa-IR" dirty="0"/>
              <a:t> </a:t>
            </a:r>
            <a:r>
              <a:rPr lang="fa-IR" sz="3200" dirty="0" smtClean="0">
                <a:cs typeface="B Zar" panose="00000400000000000000" pitchFamily="2" charset="-78"/>
              </a:rPr>
              <a:t>های ارزشمند برای انجام این پژوهش کمال تشکر را دارم.</a:t>
            </a:r>
            <a:endParaRPr lang="en-US" sz="3200" dirty="0">
              <a:cs typeface="B Zar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2086" y="660804"/>
            <a:ext cx="1265786" cy="126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037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C3992361-B0FB-4630-84F8-FB9889B2F01B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fa-IR" b="1" dirty="0">
                <a:solidFill>
                  <a:schemeClr val="accent5"/>
                </a:solidFill>
                <a:effectLst>
                  <a:outerShdw blurRad="101600" dist="76200" dir="2700000" algn="tl" rotWithShape="0">
                    <a:schemeClr val="accent2">
                      <a:lumMod val="60000"/>
                      <a:lumOff val="40000"/>
                      <a:alpha val="35000"/>
                    </a:schemeClr>
                  </a:outerShdw>
                </a:effectLst>
                <a:cs typeface="B Zar" panose="00000400000000000000" pitchFamily="2" charset="-78"/>
              </a:rPr>
              <a:t>منابع</a:t>
            </a:r>
            <a:endParaRPr lang="en-US" b="1" dirty="0">
              <a:solidFill>
                <a:schemeClr val="accent5"/>
              </a:solidFill>
              <a:effectLst>
                <a:outerShdw blurRad="101600" dist="76200" dir="2700000" algn="tl" rotWithShape="0">
                  <a:schemeClr val="accent2">
                    <a:lumMod val="60000"/>
                    <a:lumOff val="40000"/>
                    <a:alpha val="35000"/>
                  </a:schemeClr>
                </a:outerShdw>
              </a:effectLst>
              <a:cs typeface="B Zar" panose="00000400000000000000" pitchFamily="2" charset="-78"/>
            </a:endParaRPr>
          </a:p>
        </p:txBody>
      </p:sp>
      <p:sp>
        <p:nvSpPr>
          <p:cNvPr id="5" name="Content Placeholder 6">
            <a:extLst>
              <a:ext uri="{FF2B5EF4-FFF2-40B4-BE49-F238E27FC236}">
                <a16:creationId xmlns="" xmlns:a16="http://schemas.microsoft.com/office/drawing/2014/main" xmlns:lc="http://schemas.openxmlformats.org/drawingml/2006/lockedCanvas" id="{CD442CE5-F8ED-4F59-87AA-1AD0444EF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47164"/>
            <a:ext cx="9613861" cy="4189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[1] Li, J., Mooney, D. J., 2016. designing hydrogels for controlled drug delivery, Nat. Rev. Mater. 1, 16071.</a:t>
            </a:r>
          </a:p>
          <a:p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[2] Huang, H., Qi, X., Chen, Y., Wu, </a:t>
            </a:r>
            <a:r>
              <a:rPr lang="en-GB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Zh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2019.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Thermo-sensitive hydrogels for delivering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biotherapeutic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molecules: A review,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Saudi Pharmaceutical Journal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27, 990–999.</a:t>
            </a:r>
          </a:p>
          <a:p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[3] Fu, X., </a:t>
            </a:r>
            <a:r>
              <a:rPr lang="en-GB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Hosta-Rigao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L., </a:t>
            </a:r>
            <a:r>
              <a:rPr lang="en-GB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Chandrawti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R., Cui, J., 2018.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Multi-Stimuli-Responsive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Polymer Particles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Films, and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Hydrogels for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Drug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Delivery,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Chem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4,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2084–2107.</a:t>
            </a:r>
          </a:p>
          <a:p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[4] Ding, D., Zhu, </a:t>
            </a:r>
            <a:r>
              <a:rPr lang="en-GB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Zh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Li, R., Li, X., Wu, W., Jiang, X., Liu, B., 2011.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Nanospheres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-Incorporated Implantable Hydrogel as a Trans-Tissue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Drug Delivery System,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ACS </a:t>
            </a:r>
            <a:r>
              <a:rPr lang="en-GB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Nano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5, 4, 2520–2534.</a:t>
            </a:r>
          </a:p>
          <a:p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[5]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Elzoghby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 O., 2013.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Gelatin-based nanoparticles as drug and gene delivery systems: Reviewing three decades of research, Journal of Controlled Release 172,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1075–1091.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5733" y="660804"/>
            <a:ext cx="1265786" cy="126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333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C3992361-B0FB-4630-84F8-FB9889B2F01B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fa-IR" b="1" dirty="0">
                <a:solidFill>
                  <a:schemeClr val="accent5"/>
                </a:solidFill>
                <a:effectLst>
                  <a:outerShdw blurRad="101600" dist="76200" dir="2700000" algn="tl" rotWithShape="0">
                    <a:schemeClr val="accent2">
                      <a:lumMod val="60000"/>
                      <a:lumOff val="40000"/>
                      <a:alpha val="35000"/>
                    </a:schemeClr>
                  </a:outerShdw>
                </a:effectLst>
                <a:cs typeface="B Zar" panose="00000400000000000000" pitchFamily="2" charset="-78"/>
              </a:rPr>
              <a:t>منابع</a:t>
            </a:r>
            <a:endParaRPr lang="en-US" b="1" dirty="0">
              <a:solidFill>
                <a:schemeClr val="accent5"/>
              </a:solidFill>
              <a:effectLst>
                <a:outerShdw blurRad="101600" dist="76200" dir="2700000" algn="tl" rotWithShape="0">
                  <a:schemeClr val="accent2">
                    <a:lumMod val="60000"/>
                    <a:lumOff val="40000"/>
                    <a:alpha val="35000"/>
                  </a:schemeClr>
                </a:outerShdw>
              </a:effectLst>
              <a:cs typeface="B Zar" panose="00000400000000000000" pitchFamily="2" charset="-78"/>
            </a:endParaRPr>
          </a:p>
        </p:txBody>
      </p:sp>
      <p:sp>
        <p:nvSpPr>
          <p:cNvPr id="5" name="Content Placeholder 6">
            <a:extLst>
              <a:ext uri="{FF2B5EF4-FFF2-40B4-BE49-F238E27FC236}">
                <a16:creationId xmlns="" xmlns:a16="http://schemas.microsoft.com/office/drawing/2014/main" xmlns:lc="http://schemas.openxmlformats.org/drawingml/2006/lockedCanvas" id="{CD442CE5-F8ED-4F59-87AA-1AD0444EF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88108"/>
            <a:ext cx="9613861" cy="43126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[6]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Hsu, CH., Cheng, A. L.,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2007.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studies with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curcumin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Advances in Experimental Medicine and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Biology, 595, 471-480.</a:t>
            </a:r>
          </a:p>
          <a:p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[7] </a:t>
            </a:r>
            <a:r>
              <a:rPr lang="en-GB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Goel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A., </a:t>
            </a:r>
            <a:r>
              <a:rPr lang="en-GB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Kunnumakkara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A. B., Aggarwal, B. B., 2008.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Curcumin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‘‘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Curecumin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’’: From kitchen to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clinic. </a:t>
            </a:r>
            <a:r>
              <a:rPr lang="en-GB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Iochemical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pharmacology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5,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8 7– 8 0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</a:p>
          <a:p>
            <a:pPr fontAlgn="ctr"/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[8] Thakur, S., </a:t>
            </a:r>
            <a:r>
              <a:rPr lang="en-GB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Govender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P. P., </a:t>
            </a:r>
            <a:r>
              <a:rPr lang="en-GB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Mamo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M. A., </a:t>
            </a:r>
            <a:r>
              <a:rPr lang="en-GB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Tamulevicius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S., Thakur, V. K., 2017.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Recent Progress in Gelatin Hydrogel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Nanocomposites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Purification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Beyond. Vacuum 146, 396-408.</a:t>
            </a:r>
            <a:endParaRPr lang="fa-I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[9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Masutani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E. M., Kinoshita, Ch. K., Tanaka, T. T., Ellison, A. K. D.,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Yoza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B. A., 2014.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Increasing Thermal Stability of Gelatin by UV-Induced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Cross-Linking with Glucose. International Journal of Biomaterials 2014, Article ID 979636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a-I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5733" y="660804"/>
            <a:ext cx="1265786" cy="126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537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C3992361-B0FB-4630-84F8-FB9889B2F01B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fa-IR" b="1" dirty="0">
                <a:solidFill>
                  <a:schemeClr val="accent5"/>
                </a:solidFill>
                <a:effectLst>
                  <a:outerShdw blurRad="101600" dist="76200" dir="2700000" algn="tl" rotWithShape="0">
                    <a:schemeClr val="accent2">
                      <a:lumMod val="60000"/>
                      <a:lumOff val="40000"/>
                      <a:alpha val="35000"/>
                    </a:schemeClr>
                  </a:outerShdw>
                </a:effectLst>
                <a:cs typeface="B Zar" panose="00000400000000000000" pitchFamily="2" charset="-78"/>
              </a:rPr>
              <a:t>چکیده</a:t>
            </a:r>
            <a:endParaRPr lang="en-US" b="1" dirty="0">
              <a:solidFill>
                <a:schemeClr val="accent5"/>
              </a:solidFill>
              <a:effectLst>
                <a:outerShdw blurRad="101600" dist="76200" dir="2700000" algn="tl" rotWithShape="0">
                  <a:schemeClr val="accent2">
                    <a:lumMod val="60000"/>
                    <a:lumOff val="40000"/>
                    <a:alpha val="35000"/>
                  </a:schemeClr>
                </a:outerShdw>
              </a:effectLst>
              <a:cs typeface="B Zar" panose="00000400000000000000" pitchFamily="2" charset="-78"/>
            </a:endParaRPr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xmlns:lc="http://schemas.openxmlformats.org/drawingml/2006/lockedCanvas" id="{E87A4854-0A80-4A8B-A01B-5138B997FC58}"/>
              </a:ext>
            </a:extLst>
          </p:cNvPr>
          <p:cNvSpPr txBox="1"/>
          <p:nvPr/>
        </p:nvSpPr>
        <p:spPr>
          <a:xfrm>
            <a:off x="0" y="5496241"/>
            <a:ext cx="11674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lvl="0">
              <a:defRPr lang="en-US"/>
            </a:defPPr>
            <a:lvl1pPr marL="0" lv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fa-IR" sz="1800" dirty="0">
                <a:cs typeface="B Nazanin" panose="00000400000000000000" pitchFamily="2" charset="-78"/>
              </a:rPr>
              <a:t>کلمات کلیدی: </a:t>
            </a:r>
            <a:r>
              <a:rPr lang="fa-IR" sz="1800" dirty="0" smtClean="0">
                <a:cs typeface="B Nazanin" panose="00000400000000000000" pitchFamily="2" charset="-78"/>
              </a:rPr>
              <a:t>هیدروژل، ژلاتین، نانوکپسول، کورکومین</a:t>
            </a:r>
            <a:endParaRPr lang="en-US" sz="1800" dirty="0">
              <a:cs typeface="B Nazanin" panose="00000400000000000000" pitchFamily="2" charset="-78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xmlns:lc="http://schemas.openxmlformats.org/drawingml/2006/lockedCanvas" id="{CD442CE5-F8ED-4F59-87AA-1AD0444EF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978318"/>
            <a:ext cx="9613861" cy="22078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در این پژوهش، یک </a:t>
            </a:r>
            <a:r>
              <a:rPr lang="fa-IR" sz="2000" dirty="0">
                <a:cs typeface="B Nazanin" panose="00000400000000000000" pitchFamily="2" charset="-78"/>
              </a:rPr>
              <a:t>هیدروژل حساس به دما </a:t>
            </a:r>
            <a:r>
              <a:rPr lang="fa-IR" sz="2000" dirty="0" smtClean="0">
                <a:cs typeface="B Nazanin" panose="00000400000000000000" pitchFamily="2" charset="-78"/>
              </a:rPr>
              <a:t>سنتز ‌شد. این هیدروژل برپایه </a:t>
            </a:r>
            <a:r>
              <a:rPr lang="fa-IR" sz="2000" dirty="0">
                <a:cs typeface="B Nazanin" panose="00000400000000000000" pitchFamily="2" charset="-78"/>
              </a:rPr>
              <a:t>ژلاتینِ </a:t>
            </a:r>
            <a:r>
              <a:rPr lang="fa-IR" sz="2000" dirty="0" smtClean="0">
                <a:cs typeface="B Nazanin" panose="00000400000000000000" pitchFamily="2" charset="-78"/>
              </a:rPr>
              <a:t>کراس‌لینک </a:t>
            </a:r>
            <a:r>
              <a:rPr lang="fa-IR" sz="2000" dirty="0">
                <a:cs typeface="B Nazanin" panose="00000400000000000000" pitchFamily="2" charset="-78"/>
              </a:rPr>
              <a:t>شده با گلوکز </a:t>
            </a:r>
            <a:r>
              <a:rPr lang="fa-IR" sz="2000" dirty="0" smtClean="0">
                <a:cs typeface="B Nazanin" panose="00000400000000000000" pitchFamily="2" charset="-78"/>
              </a:rPr>
              <a:t>بوده و قابلیت استفاده در دارورسانی را دارد. نانوکپسولی </a:t>
            </a:r>
            <a:r>
              <a:rPr lang="fa-IR" sz="2000" dirty="0">
                <a:cs typeface="B Nazanin" panose="00000400000000000000" pitchFamily="2" charset="-78"/>
              </a:rPr>
              <a:t>حاوی داروی ضد سرطان کورکومین در این </a:t>
            </a:r>
            <a:r>
              <a:rPr lang="fa-IR" sz="2000" dirty="0" smtClean="0">
                <a:cs typeface="B Nazanin" panose="00000400000000000000" pitchFamily="2" charset="-78"/>
              </a:rPr>
              <a:t>هیدروژل تعبیه ‌شد. نتایج رهایش دارو در دماهای مختلف نشان‌داد که با افزایش دما، رهایش نانوکپسول و در نتیجه رهایش دارو افزایش می‌یابد.</a:t>
            </a:r>
            <a:endParaRPr lang="en-US" sz="2000" dirty="0">
              <a:cs typeface="B Nazanin" panose="00000400000000000000" pitchFamily="2" charset="-7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2085" y="660804"/>
            <a:ext cx="1265786" cy="126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802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C3992361-B0FB-4630-84F8-FB9889B2F01B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fa-IR" b="1" dirty="0">
                <a:solidFill>
                  <a:schemeClr val="accent5"/>
                </a:solidFill>
                <a:effectLst>
                  <a:outerShdw blurRad="101600" dist="76200" dir="2700000" algn="tl" rotWithShape="0">
                    <a:schemeClr val="accent2">
                      <a:lumMod val="60000"/>
                      <a:lumOff val="40000"/>
                      <a:alpha val="35000"/>
                    </a:schemeClr>
                  </a:outerShdw>
                </a:effectLst>
                <a:cs typeface="B Zar" panose="00000400000000000000" pitchFamily="2" charset="-78"/>
              </a:rPr>
              <a:t>مقدمه</a:t>
            </a:r>
            <a:endParaRPr lang="en-US" b="1" dirty="0">
              <a:solidFill>
                <a:schemeClr val="accent5"/>
              </a:solidFill>
              <a:effectLst>
                <a:outerShdw blurRad="101600" dist="76200" dir="2700000" algn="tl" rotWithShape="0">
                  <a:schemeClr val="accent2">
                    <a:lumMod val="60000"/>
                    <a:lumOff val="40000"/>
                    <a:alpha val="35000"/>
                  </a:schemeClr>
                </a:outerShdw>
              </a:effectLst>
              <a:cs typeface="B Zar" panose="00000400000000000000" pitchFamily="2" charset="-78"/>
            </a:endParaRPr>
          </a:p>
        </p:txBody>
      </p:sp>
      <p:sp>
        <p:nvSpPr>
          <p:cNvPr id="5" name="Content Placeholder 6">
            <a:extLst>
              <a:ext uri="{FF2B5EF4-FFF2-40B4-BE49-F238E27FC236}">
                <a16:creationId xmlns="" xmlns:a16="http://schemas.microsoft.com/office/drawing/2014/main" xmlns:lc="http://schemas.openxmlformats.org/drawingml/2006/lockedCanvas" id="{CD442CE5-F8ED-4F59-87AA-1AD0444EF037}"/>
              </a:ext>
            </a:extLst>
          </p:cNvPr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هیدروژل‌ها برای استفاده در دارورسانی بسیار مناسب هستند. هیدروژل‌ها از مقدار زیادی آب و یک شبکه پلیمری کراس‌لینک شده تشکیل‌شده‌اند. میزان زیاد آب در </a:t>
            </a:r>
            <a:r>
              <a:rPr lang="fa-IR" sz="2000" dirty="0">
                <a:cs typeface="B Nazanin" panose="00000400000000000000" pitchFamily="2" charset="-78"/>
              </a:rPr>
              <a:t>هیدروژل‌ها</a:t>
            </a:r>
            <a:r>
              <a:rPr lang="fa-IR" sz="2000" dirty="0" smtClean="0">
                <a:cs typeface="B Nazanin" panose="00000400000000000000" pitchFamily="2" charset="-78"/>
              </a:rPr>
              <a:t> باعث می‌شود از لحاظ فیزیکی بسیار شبیه بافت بدن و بسیار زیست‌سازگار باشند. داروهای گوناگون را می‌توان در هیدروژل‌ها جای داد و رهایش آنها از هیدروژل را به صورت مکانی و زمانی کنترل‌کرد. شبکه پلیمری کراس‌لینک شده در هیدروژل‌ها موجب می‌شود که بافت جامدمانند و خواص مکانیکی مختلفی داشته‌باشند. خواص فیزیکی هیدروژل‌ها را می‌توان برحسب نیاز تغییر داد. برای رهاسازی داروی تعبیه شده در هیدروژل، از عواملی مانند دما، قدرت یونی، نور و غیره استفاده می‌شود</a:t>
            </a:r>
            <a:r>
              <a:rPr lang="fa-I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fa-IR" sz="2000" dirty="0">
                <a:latin typeface="Times New Roman" panose="02020603050405020304" pitchFamily="18" charset="0"/>
                <a:cs typeface="B Nazanin" panose="00000400000000000000" pitchFamily="2" charset="-78"/>
              </a:rPr>
              <a:t>1</a:t>
            </a:r>
            <a:r>
              <a:rPr lang="fa-I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fa-IR" sz="2000" dirty="0" smtClean="0">
                <a:cs typeface="B Nazanin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هیدروژل‌هایی را که به عواملی مانند دما، نور و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fa-IR" sz="2000" dirty="0" smtClean="0">
                <a:cs typeface="B Nazanin" panose="00000400000000000000" pitchFamily="2" charset="-78"/>
              </a:rPr>
              <a:t> پاسخ می‌دهند، هیدروژل هوشمند می‌نامند. هیدروژل حساس به دما بسیار مورد علاقه پژوهشگران است زیرا دما را می‌توان به راحتی کنترل‌کرد. حجم این هیدروژل‌ها و عبور مواد از آنها، با تغییر دما، تغییر می‌کند</a:t>
            </a:r>
            <a:r>
              <a:rPr lang="fa-I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fa-IR" sz="2000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2</a:t>
            </a:r>
            <a:r>
              <a:rPr lang="fa-I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fa-IR" sz="2000" dirty="0" smtClean="0">
                <a:cs typeface="B Nazanin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هیدروژل‌ها را می‌توان از پلیمرهایی با منشأ طبیعی (مانند ژلاتین) و یا سنتزی (مانند پلی اتیلن گلیکول) تهیه‌کرد </a:t>
            </a:r>
            <a:r>
              <a:rPr lang="fa-I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fa-IR" sz="2000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3</a:t>
            </a:r>
            <a:r>
              <a:rPr lang="fa-I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fa-IR" sz="2000" dirty="0" smtClean="0">
                <a:cs typeface="B Nazanin" panose="00000400000000000000" pitchFamily="2" charset="-78"/>
              </a:rPr>
              <a:t>. ژلاتین که از هیدرولیز کلاژن به دست می‌آید، پلیمری است ارزان، زیست‌سازگار و زیست‌تخریب‌پذیر. همچنین قابلیت اصلاح شیمیایی و کراس‌لینک شدن را دارد [4]. بنابراین برای استفاده در دارورسانی بسیار مناسب است</a:t>
            </a:r>
            <a:r>
              <a:rPr lang="fa-I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fa-IR" sz="2000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5</a:t>
            </a:r>
            <a:r>
              <a:rPr lang="fa-I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fa-IR" sz="2000" dirty="0" smtClean="0">
                <a:cs typeface="B Nazanin" panose="00000400000000000000" pitchFamily="2" charset="-78"/>
              </a:rPr>
              <a:t>. ساختار ژلاتین در شکل 1 نشان‌ داده شده‌است. </a:t>
            </a:r>
          </a:p>
          <a:p>
            <a:pPr marL="0" indent="0" algn="r" rtl="1">
              <a:buNone/>
            </a:pPr>
            <a:endParaRPr lang="en-US" sz="2000" dirty="0"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4790" y="660804"/>
            <a:ext cx="1265786" cy="126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39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C3992361-B0FB-4630-84F8-FB9889B2F01B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fa-IR" b="1" dirty="0">
                <a:solidFill>
                  <a:schemeClr val="accent5"/>
                </a:solidFill>
                <a:effectLst>
                  <a:outerShdw blurRad="101600" dist="76200" dir="2700000" algn="tl" rotWithShape="0">
                    <a:schemeClr val="accent2">
                      <a:lumMod val="60000"/>
                      <a:lumOff val="40000"/>
                      <a:alpha val="35000"/>
                    </a:schemeClr>
                  </a:outerShdw>
                </a:effectLst>
                <a:cs typeface="B Zar" panose="00000400000000000000" pitchFamily="2" charset="-78"/>
              </a:rPr>
              <a:t>مقدمه</a:t>
            </a:r>
            <a:endParaRPr lang="en-US" b="1" dirty="0">
              <a:solidFill>
                <a:schemeClr val="accent5"/>
              </a:solidFill>
              <a:effectLst>
                <a:outerShdw blurRad="101600" dist="76200" dir="2700000" algn="tl" rotWithShape="0">
                  <a:schemeClr val="accent2">
                    <a:lumMod val="60000"/>
                    <a:lumOff val="40000"/>
                    <a:alpha val="35000"/>
                  </a:schemeClr>
                </a:outerShdw>
              </a:effectLst>
              <a:cs typeface="B Zar" panose="00000400000000000000" pitchFamily="2" charset="-78"/>
            </a:endParaRPr>
          </a:p>
        </p:txBody>
      </p:sp>
      <p:sp>
        <p:nvSpPr>
          <p:cNvPr id="5" name="Content Placeholder 6">
            <a:extLst>
              <a:ext uri="{FF2B5EF4-FFF2-40B4-BE49-F238E27FC236}">
                <a16:creationId xmlns="" xmlns:a16="http://schemas.microsoft.com/office/drawing/2014/main" xmlns:lc="http://schemas.openxmlformats.org/drawingml/2006/lockedCanvas" id="{CD442CE5-F8ED-4F59-87AA-1AD0444EF037}"/>
              </a:ext>
            </a:extLst>
          </p:cNvPr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بشر از هزاران سال پیش، از گیاه زردچوبه استفاده‌های طبی کرده‌‌است [6]. رنگدانه موجود در زردچوبه را که ماده موثره اصلی زردچوبه است، کورکومین می‌نامند (شکل‌های 2 و 3) [7].</a:t>
            </a:r>
          </a:p>
          <a:p>
            <a:pPr marL="0" indent="0" algn="r" rtl="1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کورکومین خواص آنتی‌اکسیدانی، ضد‌التهابی و ضدسرطانی دارد. مصرف خوراکی آن فراهمی زیستی کمی در بدن ایجاد می‌کند [6]. بنابراین باید آن را به گونه‌ای موثر و با غلظت کافی به بخش مورد نظر در بدن برسانیم. </a:t>
            </a:r>
            <a:endParaRPr lang="fa-IR" sz="2000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برای همین در این پژوهش، داروی کورکومین به‌صورت نانوکپسولی سنتز شد و درون هیدروژلی هوشمند قرار‌ داده‌شد. این دارو در </a:t>
            </a:r>
            <a:r>
              <a:rPr lang="fa-IR" sz="2000" dirty="0">
                <a:cs typeface="B Nazanin" panose="00000400000000000000" pitchFamily="2" charset="-78"/>
              </a:rPr>
              <a:t>شرایط اعمال شده </a:t>
            </a:r>
            <a:r>
              <a:rPr lang="fa-IR" sz="2000" dirty="0" smtClean="0">
                <a:cs typeface="B Nazanin" panose="00000400000000000000" pitchFamily="2" charset="-78"/>
              </a:rPr>
              <a:t>ویژه، به صورت کنترل شده از هیدروژل رها می‌شود.</a:t>
            </a:r>
            <a:endParaRPr lang="en-US" sz="2000" dirty="0"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4790" y="660804"/>
            <a:ext cx="1265786" cy="126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694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C3992361-B0FB-4630-84F8-FB9889B2F01B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fa-IR" b="1" dirty="0">
                <a:solidFill>
                  <a:schemeClr val="accent5"/>
                </a:solidFill>
                <a:effectLst>
                  <a:outerShdw blurRad="101600" dist="76200" dir="2700000" algn="tl" rotWithShape="0">
                    <a:schemeClr val="accent2">
                      <a:lumMod val="60000"/>
                      <a:lumOff val="40000"/>
                      <a:alpha val="35000"/>
                    </a:schemeClr>
                  </a:outerShdw>
                </a:effectLst>
                <a:cs typeface="B Zar" panose="00000400000000000000" pitchFamily="2" charset="-78"/>
              </a:rPr>
              <a:t>مقدمه</a:t>
            </a:r>
            <a:endParaRPr lang="en-US" b="1" dirty="0">
              <a:solidFill>
                <a:schemeClr val="accent5"/>
              </a:solidFill>
              <a:effectLst>
                <a:outerShdw blurRad="101600" dist="76200" dir="2700000" algn="tl" rotWithShape="0">
                  <a:schemeClr val="accent2">
                    <a:lumMod val="60000"/>
                    <a:lumOff val="40000"/>
                    <a:alpha val="35000"/>
                  </a:schemeClr>
                </a:outerShdw>
              </a:effectLst>
              <a:cs typeface="B Zar" panose="00000400000000000000" pitchFamily="2" charset="-78"/>
            </a:endParaRPr>
          </a:p>
        </p:txBody>
      </p:sp>
      <p:sp>
        <p:nvSpPr>
          <p:cNvPr id="5" name="Content Placeholder 6">
            <a:extLst>
              <a:ext uri="{FF2B5EF4-FFF2-40B4-BE49-F238E27FC236}">
                <a16:creationId xmlns="" xmlns:a16="http://schemas.microsoft.com/office/drawing/2014/main" xmlns:lc="http://schemas.openxmlformats.org/drawingml/2006/lockedCanvas" id="{CD442CE5-F8ED-4F59-87AA-1AD0444EF037}"/>
              </a:ext>
            </a:extLst>
          </p:cNvPr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1">
              <a:buNone/>
            </a:pPr>
            <a:endParaRPr lang="fa-IR" sz="2000" dirty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endParaRPr lang="fa-IR" sz="2000" dirty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endParaRPr lang="fa-IR" sz="2000" dirty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endParaRPr lang="fa-IR" sz="2000" dirty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endParaRPr lang="fa-IR" sz="2000" dirty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endParaRPr lang="en-US" sz="2000" dirty="0"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4790" y="660804"/>
            <a:ext cx="1265786" cy="126578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1741" y="2148519"/>
            <a:ext cx="5819775" cy="2133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136" y="2141677"/>
            <a:ext cx="4276725" cy="20764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455391" y="3899674"/>
            <a:ext cx="3352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dirty="0" smtClean="0">
                <a:solidFill>
                  <a:schemeClr val="bg1"/>
                </a:solidFill>
                <a:cs typeface="B Nazanin" panose="00000400000000000000" pitchFamily="2" charset="-78"/>
              </a:rPr>
              <a:t>شکل 1- ساختار شیمیایی ژلاتین [8]</a:t>
            </a:r>
            <a:endParaRPr lang="en-GB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78173" y="3770929"/>
            <a:ext cx="33906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dirty="0" smtClean="0">
                <a:solidFill>
                  <a:schemeClr val="bg1"/>
                </a:solidFill>
                <a:cs typeface="B Nazanin" panose="00000400000000000000" pitchFamily="2" charset="-78"/>
              </a:rPr>
              <a:t>شکل 2- ساختار شیمیایی کورکومین [7]</a:t>
            </a:r>
            <a:endParaRPr lang="en-GB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4282" y="4380219"/>
            <a:ext cx="7363853" cy="228631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462401" y="6290762"/>
            <a:ext cx="46811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dirty="0" smtClean="0">
                <a:solidFill>
                  <a:schemeClr val="bg1"/>
                </a:solidFill>
                <a:cs typeface="B Nazanin" panose="00000400000000000000" pitchFamily="2" charset="-78"/>
              </a:rPr>
              <a:t>شکل 3- مراحل استخراج کورکومین از زردچوبه [7]</a:t>
            </a:r>
            <a:endParaRPr lang="en-GB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44282" y="5612436"/>
            <a:ext cx="13799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dirty="0" smtClean="0">
                <a:solidFill>
                  <a:schemeClr val="bg1"/>
                </a:solidFill>
                <a:cs typeface="B Nazanin" panose="00000400000000000000" pitchFamily="2" charset="-78"/>
              </a:rPr>
              <a:t>گیاه زردچوبه (کورکوما لونگا)</a:t>
            </a:r>
            <a:endParaRPr lang="en-GB" sz="2000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066566" y="5600278"/>
            <a:ext cx="13799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dirty="0" smtClean="0">
                <a:solidFill>
                  <a:schemeClr val="bg1"/>
                </a:solidFill>
                <a:cs typeface="B Nazanin" panose="00000400000000000000" pitchFamily="2" charset="-78"/>
              </a:rPr>
              <a:t>ساقه زیرزمینی زردچوبه</a:t>
            </a:r>
            <a:endParaRPr lang="en-GB" sz="2000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88850" y="5609823"/>
            <a:ext cx="13799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dirty="0" smtClean="0">
                <a:solidFill>
                  <a:schemeClr val="bg1"/>
                </a:solidFill>
                <a:cs typeface="B Nazanin" panose="00000400000000000000" pitchFamily="2" charset="-78"/>
              </a:rPr>
              <a:t>ساقه زیرزمینی خشک شده</a:t>
            </a:r>
            <a:endParaRPr lang="en-GB" sz="2000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23572" y="5634179"/>
            <a:ext cx="2876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000" dirty="0" smtClean="0">
                <a:solidFill>
                  <a:schemeClr val="bg1"/>
                </a:solidFill>
                <a:cs typeface="B Nazanin" panose="00000400000000000000" pitchFamily="2" charset="-78"/>
              </a:rPr>
              <a:t>کورکومین  (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fa-IR" sz="2000" dirty="0" smtClean="0">
                <a:solidFill>
                  <a:schemeClr val="bg1"/>
                </a:solidFill>
                <a:cs typeface="B Nazanin" panose="00000400000000000000" pitchFamily="2" charset="-78"/>
              </a:rPr>
              <a:t>0/5)زردچوبه (</a:t>
            </a:r>
            <a:r>
              <a:rPr lang="en-GB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fa-IR" sz="2000" dirty="0" smtClean="0">
                <a:solidFill>
                  <a:schemeClr val="bg1"/>
                </a:solidFill>
                <a:cs typeface="B Nazanin" panose="00000400000000000000" pitchFamily="2" charset="-78"/>
              </a:rPr>
              <a:t>25)</a:t>
            </a:r>
            <a:endParaRPr lang="en-GB" sz="2000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46196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  <p:bldP spid="16" grpId="0"/>
      <p:bldP spid="17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C3992361-B0FB-4630-84F8-FB9889B2F01B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fa-IR" b="1" dirty="0">
                <a:solidFill>
                  <a:schemeClr val="accent5"/>
                </a:solidFill>
                <a:effectLst>
                  <a:outerShdw blurRad="101600" dist="76200" dir="2700000" algn="tl" rotWithShape="0">
                    <a:schemeClr val="accent2">
                      <a:lumMod val="60000"/>
                      <a:lumOff val="40000"/>
                      <a:alpha val="35000"/>
                    </a:schemeClr>
                  </a:outerShdw>
                </a:effectLst>
                <a:cs typeface="B Zar" panose="00000400000000000000" pitchFamily="2" charset="-78"/>
              </a:rPr>
              <a:t>روش‌ انجام تحقیق</a:t>
            </a:r>
            <a:endParaRPr lang="en-US" b="1" dirty="0">
              <a:solidFill>
                <a:schemeClr val="accent5"/>
              </a:solidFill>
              <a:effectLst>
                <a:outerShdw blurRad="101600" dist="76200" dir="2700000" algn="tl" rotWithShape="0">
                  <a:schemeClr val="accent2">
                    <a:lumMod val="60000"/>
                    <a:lumOff val="40000"/>
                    <a:alpha val="35000"/>
                  </a:schemeClr>
                </a:outerShdw>
              </a:effectLst>
              <a:cs typeface="B Zar" panose="00000400000000000000" pitchFamily="2" charset="-78"/>
            </a:endParaRPr>
          </a:p>
        </p:txBody>
      </p:sp>
      <p:sp>
        <p:nvSpPr>
          <p:cNvPr id="5" name="Content Placeholder 6">
            <a:extLst>
              <a:ext uri="{FF2B5EF4-FFF2-40B4-BE49-F238E27FC236}">
                <a16:creationId xmlns="" xmlns:a16="http://schemas.microsoft.com/office/drawing/2014/main" xmlns:lc="http://schemas.openxmlformats.org/drawingml/2006/lockedCanvas" id="{CD442CE5-F8ED-4F59-87AA-1AD0444EF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60812"/>
            <a:ext cx="9613861" cy="4271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buFont typeface="Wingdings" panose="05000000000000000000" pitchFamily="2" charset="2"/>
              <a:buChar char="v"/>
            </a:pPr>
            <a:r>
              <a:rPr lang="fa-IR" sz="2000" b="1" dirty="0" smtClean="0">
                <a:cs typeface="B Nazanin" panose="00000400000000000000" pitchFamily="2" charset="-78"/>
              </a:rPr>
              <a:t>سنتز نانوکپسول حاوی کورکومین (</a:t>
            </a:r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CNC</a:t>
            </a:r>
            <a:r>
              <a:rPr lang="fa-IR" sz="2000" b="1" dirty="0" smtClean="0">
                <a:cs typeface="B Nazanin" panose="00000400000000000000" pitchFamily="2" charset="-78"/>
              </a:rPr>
              <a:t>):</a:t>
            </a:r>
          </a:p>
          <a:p>
            <a:pPr marL="0" indent="0" algn="r" rtl="1">
              <a:buNone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fa-IR" sz="2000" dirty="0" smtClean="0">
                <a:cs typeface="B Nazanin" panose="00000400000000000000" pitchFamily="2" charset="-78"/>
              </a:rPr>
              <a:t>  3 محلول کیتوزان با غلظت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w/v</a:t>
            </a:r>
            <a:r>
              <a:rPr lang="fa-IR" sz="2000" dirty="0" smtClean="0">
                <a:cs typeface="B Nazanin" panose="00000400000000000000" pitchFamily="2" charset="-78"/>
              </a:rPr>
              <a:t> 1% برداشته و به حجم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fa-IR" sz="2000" dirty="0" smtClean="0">
                <a:cs typeface="B Nazanin" panose="00000400000000000000" pitchFamily="2" charset="-78"/>
              </a:rPr>
              <a:t> 25 می‌رسانیم. سپس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fa-IR" sz="2000" dirty="0" smtClean="0">
                <a:cs typeface="B Nazanin" panose="00000400000000000000" pitchFamily="2" charset="-78"/>
              </a:rPr>
              <a:t> 20 محلول کورکومین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w/v</a:t>
            </a:r>
            <a:r>
              <a:rPr lang="fa-IR" sz="2000" dirty="0">
                <a:cs typeface="B Nazanin" panose="00000400000000000000" pitchFamily="2" charset="-78"/>
              </a:rPr>
              <a:t> 1% </a:t>
            </a:r>
            <a:r>
              <a:rPr lang="fa-IR" sz="2000" dirty="0" smtClean="0">
                <a:cs typeface="B Nazanin" panose="00000400000000000000" pitchFamily="2" charset="-78"/>
              </a:rPr>
              <a:t>قطره‌قطره به محلول کیتوزان افزوده شد. پس از 45 دقیقه،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fa-IR" sz="2000" dirty="0">
                <a:cs typeface="B Nazanin" panose="00000400000000000000" pitchFamily="2" charset="-78"/>
              </a:rPr>
              <a:t> </a:t>
            </a:r>
            <a:r>
              <a:rPr lang="fa-IR" sz="2000" dirty="0" smtClean="0">
                <a:cs typeface="B Nazanin" panose="00000400000000000000" pitchFamily="2" charset="-78"/>
              </a:rPr>
              <a:t>آن با تری‌سدیم‌سیترات در 4/76 تنظیم‌شد. این محلول پس از گذشت یک ساعت سانتریفیوژ شد. </a:t>
            </a:r>
            <a:endParaRPr lang="fa-IR" sz="2000" dirty="0">
              <a:cs typeface="B Nazanin" panose="0000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fa-IR" sz="2000" b="1" dirty="0" smtClean="0">
                <a:cs typeface="B Nazanin" panose="00000400000000000000" pitchFamily="2" charset="-78"/>
              </a:rPr>
              <a:t>سنتز هیدروژل حساس به دما (</a:t>
            </a:r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GG</a:t>
            </a:r>
            <a:r>
              <a:rPr lang="fa-IR" sz="2000" b="1" dirty="0" smtClean="0">
                <a:cs typeface="B Nazanin" panose="00000400000000000000" pitchFamily="2" charset="-78"/>
              </a:rPr>
              <a:t>):</a:t>
            </a:r>
          </a:p>
          <a:p>
            <a:pPr marL="0" indent="0" algn="r" rtl="1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برای تهیه هیدروژل حساس به دما، از</a:t>
            </a:r>
            <a:r>
              <a:rPr lang="fa-IR" sz="2000" dirty="0">
                <a:cs typeface="B Nazanin" panose="00000400000000000000" pitchFamily="2" charset="-78"/>
              </a:rPr>
              <a:t> </a:t>
            </a:r>
            <a:r>
              <a:rPr lang="fa-IR" sz="2000" dirty="0" smtClean="0">
                <a:cs typeface="B Nazanin" panose="00000400000000000000" pitchFamily="2" charset="-78"/>
              </a:rPr>
              <a:t>گلوکز، آب، ژلاتین و </a:t>
            </a:r>
            <a:r>
              <a:rPr lang="fa-IR" sz="2000" dirty="0">
                <a:cs typeface="B Nazanin" panose="00000400000000000000" pitchFamily="2" charset="-78"/>
              </a:rPr>
              <a:t>نانوکپسولِ سنتز شده در مرحله قبل </a:t>
            </a:r>
            <a:r>
              <a:rPr lang="fa-IR" sz="2000" dirty="0" smtClean="0">
                <a:cs typeface="B Nazanin" panose="00000400000000000000" pitchFamily="2" charset="-78"/>
              </a:rPr>
              <a:t>استفاده‌شد. برای بهینه‌سازی سنتز هیدروژل، مقادیر متفاوت مواد تشکیل‌دهنده هیدروژل و مدت زمان‌های متفاوت تابش نور فرابنفش (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</a:t>
            </a:r>
            <a:r>
              <a:rPr lang="fa-IR" sz="2000" dirty="0" smtClean="0">
                <a:cs typeface="B Nazanin" panose="00000400000000000000" pitchFamily="2" charset="-78"/>
              </a:rPr>
              <a:t>) طبق جدول 1 آزمایش شد. مقادیر مواد تشکیل‌دهنده هیدروژل 4 در جدول 1 به عنوان مقادیر بهینه انتخاب شد. مشاهده‌شد تابش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</a:t>
            </a:r>
            <a:r>
              <a:rPr lang="fa-IR" sz="2000" dirty="0" smtClean="0">
                <a:cs typeface="B Nazanin" panose="00000400000000000000" pitchFamily="2" charset="-78"/>
              </a:rPr>
              <a:t> به مدت 4 ساعت، برای تشکیل هیدروژلی مطلوب کافی است. برای همین به منظور صرفه‌جویی در زمان و هزینه و کاهش میزان استفاده از پرتو مضر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</a:t>
            </a:r>
            <a:r>
              <a:rPr lang="fa-IR" sz="2000" dirty="0" smtClean="0">
                <a:cs typeface="B Nazanin" panose="00000400000000000000" pitchFamily="2" charset="-78"/>
              </a:rPr>
              <a:t>، 4 ساعت تابش به عنوان مدت زمان بهینه انتخاب شد. براساس داده‌های ارائه شده در جدول 1، مقادیر بهینه از ژلاتین، گلوکز، نانوکپسول و آب (که به ترتیب: 0/45، 0/15، 0/075 گرم و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fa-IR" sz="2000" dirty="0" smtClean="0">
                <a:cs typeface="B Nazanin" panose="00000400000000000000" pitchFamily="2" charset="-78"/>
              </a:rPr>
              <a:t>  0/9 انتخاب شدند) مخلوط‌شده و به مدت 4 ساعت در معرض نور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</a:t>
            </a:r>
            <a:r>
              <a:rPr lang="fa-IR" sz="2000" dirty="0" smtClean="0">
                <a:cs typeface="B Nazanin" panose="00000400000000000000" pitchFamily="2" charset="-78"/>
              </a:rPr>
              <a:t> و سپس 24 ساعت در یخچال قرار داده‌شد.</a:t>
            </a:r>
          </a:p>
          <a:p>
            <a:pPr marL="0" indent="0" algn="r" rtl="1">
              <a:buNone/>
            </a:pPr>
            <a:endParaRPr lang="fa-IR" sz="2000" dirty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endParaRPr lang="fa-IR" sz="2000" dirty="0"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5734" y="660804"/>
            <a:ext cx="1265786" cy="126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38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C3992361-B0FB-4630-84F8-FB9889B2F01B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fa-IR" b="1" dirty="0">
                <a:solidFill>
                  <a:schemeClr val="accent5"/>
                </a:solidFill>
                <a:effectLst>
                  <a:outerShdw blurRad="101600" dist="76200" dir="2700000" algn="tl" rotWithShape="0">
                    <a:schemeClr val="accent2">
                      <a:lumMod val="60000"/>
                      <a:lumOff val="40000"/>
                      <a:alpha val="35000"/>
                    </a:schemeClr>
                  </a:outerShdw>
                </a:effectLst>
                <a:cs typeface="B Zar" panose="00000400000000000000" pitchFamily="2" charset="-78"/>
              </a:rPr>
              <a:t>روش‌ انجام تحقیق</a:t>
            </a:r>
            <a:endParaRPr lang="en-US" b="1" dirty="0">
              <a:solidFill>
                <a:schemeClr val="accent5"/>
              </a:solidFill>
              <a:effectLst>
                <a:outerShdw blurRad="101600" dist="76200" dir="2700000" algn="tl" rotWithShape="0">
                  <a:schemeClr val="accent2">
                    <a:lumMod val="60000"/>
                    <a:lumOff val="40000"/>
                    <a:alpha val="35000"/>
                  </a:schemeClr>
                </a:outerShdw>
              </a:effectLst>
              <a:cs typeface="B Zar" panose="00000400000000000000" pitchFamily="2" charset="-78"/>
            </a:endParaRPr>
          </a:p>
        </p:txBody>
      </p:sp>
      <p:sp>
        <p:nvSpPr>
          <p:cNvPr id="5" name="Content Placeholder 6">
            <a:extLst>
              <a:ext uri="{FF2B5EF4-FFF2-40B4-BE49-F238E27FC236}">
                <a16:creationId xmlns="" xmlns:a16="http://schemas.microsoft.com/office/drawing/2014/main" xmlns:lc="http://schemas.openxmlformats.org/drawingml/2006/lockedCanvas" id="{CD442CE5-F8ED-4F59-87AA-1AD0444EF037}"/>
              </a:ext>
            </a:extLst>
          </p:cNvPr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buFont typeface="Wingdings" panose="05000000000000000000" pitchFamily="2" charset="2"/>
              <a:buChar char="v"/>
            </a:pPr>
            <a:r>
              <a:rPr lang="fa-IR" sz="2000" b="1" dirty="0" smtClean="0">
                <a:cs typeface="B Nazanin" panose="00000400000000000000" pitchFamily="2" charset="-78"/>
              </a:rPr>
              <a:t>رهایش دارو از هیدروژل در دما و </a:t>
            </a:r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fa-IR" sz="2000" b="1" dirty="0" smtClean="0">
                <a:cs typeface="B Nazanin" panose="00000400000000000000" pitchFamily="2" charset="-78"/>
              </a:rPr>
              <a:t>‌های مختلف:</a:t>
            </a:r>
            <a:endParaRPr lang="fa-IR" sz="2000" b="1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به منظور بررسی اثر متغیرهای دما و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fa-IR" sz="2000" dirty="0" smtClean="0">
                <a:cs typeface="B Nazanin" panose="00000400000000000000" pitchFamily="2" charset="-78"/>
              </a:rPr>
              <a:t> را بر میزان رهایش کورکومین از هیدروژل، مقادیر مشخصی از هیدروژل در چند لوله سانتریفیوژ قرار‌داده شد. در یک لوله، بافر با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fa-IR" sz="2000" dirty="0" smtClean="0">
                <a:cs typeface="B Nazanin" panose="00000400000000000000" pitchFamily="2" charset="-78"/>
              </a:rPr>
              <a:t> برابر با 7/3 و اتانول (به نسبت 60 به 40) و در لوله دیگر، </a:t>
            </a:r>
            <a:r>
              <a:rPr lang="fa-IR" sz="2000" dirty="0">
                <a:cs typeface="B Nazanin" panose="00000400000000000000" pitchFamily="2" charset="-78"/>
              </a:rPr>
              <a:t>بافر با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fa-IR" sz="2000" dirty="0">
                <a:cs typeface="B Nazanin" panose="00000400000000000000" pitchFamily="2" charset="-78"/>
              </a:rPr>
              <a:t> برابر </a:t>
            </a:r>
            <a:r>
              <a:rPr lang="fa-IR" sz="2000" dirty="0" smtClean="0">
                <a:cs typeface="B Nazanin" panose="00000400000000000000" pitchFamily="2" charset="-78"/>
              </a:rPr>
              <a:t>با 5 و </a:t>
            </a:r>
            <a:r>
              <a:rPr lang="fa-IR" sz="2000" dirty="0">
                <a:cs typeface="B Nazanin" panose="00000400000000000000" pitchFamily="2" charset="-78"/>
              </a:rPr>
              <a:t>اتانول (به نسبت 60 به 40</a:t>
            </a:r>
            <a:r>
              <a:rPr lang="fa-IR" sz="2000" dirty="0" smtClean="0">
                <a:cs typeface="B Nazanin" panose="00000400000000000000" pitchFamily="2" charset="-78"/>
              </a:rPr>
              <a:t>) افزوده شد. لوله‌ها به مدت </a:t>
            </a:r>
            <a:r>
              <a:rPr lang="fa-IR" sz="2000" dirty="0">
                <a:cs typeface="B Nazanin" panose="00000400000000000000" pitchFamily="2" charset="-78"/>
              </a:rPr>
              <a:t>48 ساعت </a:t>
            </a:r>
            <a:r>
              <a:rPr lang="fa-IR" sz="2000" dirty="0" smtClean="0">
                <a:cs typeface="B Nazanin" panose="00000400000000000000" pitchFamily="2" charset="-78"/>
              </a:rPr>
              <a:t> و با سرعت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rpm</a:t>
            </a:r>
            <a:r>
              <a:rPr lang="fa-IR" sz="2000" dirty="0" smtClean="0">
                <a:cs typeface="B Nazanin" panose="00000400000000000000" pitchFamily="2" charset="-78"/>
              </a:rPr>
              <a:t> 50 سانتریفیوژ ‌شدند. رهایش دارو در این لوله‌ها در طی این مدت، یک بار در دمای 37 و یک بار در دمای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ᵒC</a:t>
            </a:r>
            <a:r>
              <a:rPr lang="fa-IR" sz="2000" dirty="0" smtClean="0">
                <a:cs typeface="B Nazanin" panose="00000400000000000000" pitchFamily="2" charset="-78"/>
              </a:rPr>
              <a:t> 50  بررسی شد </a:t>
            </a:r>
            <a:r>
              <a:rPr lang="fa-IR" sz="2000" b="1" dirty="0" smtClean="0">
                <a:cs typeface="B Nazanin" panose="00000400000000000000" pitchFamily="2" charset="-78"/>
              </a:rPr>
              <a:t>. </a:t>
            </a:r>
            <a:r>
              <a:rPr lang="fa-IR" sz="2000" dirty="0" smtClean="0">
                <a:cs typeface="B Nazanin" panose="00000400000000000000" pitchFamily="2" charset="-78"/>
              </a:rPr>
              <a:t>میزان جذب اسپکتروفتومتری کورکومین در طول موج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nm</a:t>
            </a:r>
            <a:r>
              <a:rPr lang="fa-IR" sz="2000" dirty="0" smtClean="0">
                <a:cs typeface="B Nazanin" panose="00000400000000000000" pitchFamily="2" charset="-78"/>
              </a:rPr>
              <a:t> 431 اندازه گرفته شده و</a:t>
            </a:r>
            <a:r>
              <a:rPr lang="en-GB" sz="2000" dirty="0" smtClean="0">
                <a:cs typeface="B Nazanin" panose="00000400000000000000" pitchFamily="2" charset="-78"/>
              </a:rPr>
              <a:t> </a:t>
            </a:r>
            <a:r>
              <a:rPr lang="fa-IR" sz="2000" dirty="0" smtClean="0">
                <a:cs typeface="B Nazanin" panose="00000400000000000000" pitchFamily="2" charset="-78"/>
              </a:rPr>
              <a:t>درصد رهایش کورکومین از هیدروژل محاسبه شد.</a:t>
            </a:r>
            <a:endParaRPr lang="en-US" sz="2000" dirty="0"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5734" y="660804"/>
            <a:ext cx="1265786" cy="126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403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C3992361-B0FB-4630-84F8-FB9889B2F01B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fa-IR" b="1" dirty="0">
                <a:solidFill>
                  <a:schemeClr val="accent5"/>
                </a:solidFill>
                <a:effectLst>
                  <a:outerShdw blurRad="101600" dist="76200" dir="2700000" algn="tl" rotWithShape="0">
                    <a:schemeClr val="accent2">
                      <a:lumMod val="60000"/>
                      <a:lumOff val="40000"/>
                      <a:alpha val="35000"/>
                    </a:schemeClr>
                  </a:outerShdw>
                </a:effectLst>
                <a:cs typeface="B Zar" panose="00000400000000000000" pitchFamily="2" charset="-78"/>
              </a:rPr>
              <a:t>روش‌ انجام تحقیق</a:t>
            </a:r>
            <a:endParaRPr lang="en-US" b="1" dirty="0">
              <a:solidFill>
                <a:schemeClr val="accent5"/>
              </a:solidFill>
              <a:effectLst>
                <a:outerShdw blurRad="101600" dist="76200" dir="2700000" algn="tl" rotWithShape="0">
                  <a:schemeClr val="accent2">
                    <a:lumMod val="60000"/>
                    <a:lumOff val="40000"/>
                    <a:alpha val="35000"/>
                  </a:schemeClr>
                </a:outerShdw>
              </a:effectLst>
              <a:cs typeface="B Zar" panose="00000400000000000000" pitchFamily="2" charset="-78"/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7077591"/>
              </p:ext>
            </p:extLst>
          </p:nvPr>
        </p:nvGraphicFramePr>
        <p:xfrm>
          <a:off x="788605" y="3015597"/>
          <a:ext cx="9613898" cy="320040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373414"/>
                <a:gridCol w="1373414"/>
                <a:gridCol w="1373414"/>
                <a:gridCol w="1373414"/>
                <a:gridCol w="1373414"/>
                <a:gridCol w="1373414"/>
                <a:gridCol w="1373414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هیدروژل 6</a:t>
                      </a:r>
                      <a:endParaRPr lang="en-GB" sz="2000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هیدروژل 5</a:t>
                      </a:r>
                      <a:endParaRPr lang="en-GB" sz="2000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هیدروژل 4</a:t>
                      </a:r>
                      <a:endParaRPr lang="en-GB" sz="2000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هیدروژل 3</a:t>
                      </a:r>
                      <a:endParaRPr lang="en-GB" sz="2000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هیدروژل 2</a:t>
                      </a:r>
                      <a:endParaRPr lang="en-GB" sz="2000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هیدروژل 1</a:t>
                      </a:r>
                      <a:endParaRPr lang="en-GB" sz="2000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هیدروژل‌ها:</a:t>
                      </a:r>
                      <a:endParaRPr lang="en-GB" sz="2000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0.45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0.45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0.45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0.3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0.3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0.3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مقدار ژلاتین</a:t>
                      </a:r>
                    </a:p>
                    <a:p>
                      <a:pPr algn="ctr" rtl="1"/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(gr)</a:t>
                      </a:r>
                      <a:endParaRPr lang="en-GB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0.15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0.15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0.15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0.15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0.15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0.15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مقدار گلوکز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(gr)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6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5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4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3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2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1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مدت زمان تابش </a:t>
                      </a:r>
                      <a:r>
                        <a:rPr lang="en-GB" sz="18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UV</a:t>
                      </a:r>
                      <a:r>
                        <a:rPr lang="fa-IR" sz="2000" dirty="0" smtClean="0">
                          <a:solidFill>
                            <a:schemeClr val="bg1"/>
                          </a:solidFill>
                          <a:cs typeface="+mj-cs"/>
                        </a:rPr>
                        <a:t> (</a:t>
                      </a:r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+mj-cs"/>
                        </a:rPr>
                        <a:t>h</a:t>
                      </a:r>
                      <a:r>
                        <a:rPr lang="fa-IR" sz="2000" dirty="0" smtClean="0">
                          <a:solidFill>
                            <a:schemeClr val="bg1"/>
                          </a:solidFill>
                          <a:cs typeface="+mj-cs"/>
                        </a:rPr>
                        <a:t>)</a:t>
                      </a:r>
                      <a:endParaRPr lang="en-GB" sz="2000" dirty="0">
                        <a:solidFill>
                          <a:schemeClr val="bg1"/>
                        </a:solidFill>
                        <a:cs typeface="+mj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GB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√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GB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√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GB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√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GB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×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GB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×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GB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×</a:t>
                      </a:r>
                      <a:endParaRPr lang="en-GB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پایداری دمایی در </a:t>
                      </a:r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ᵒC</a:t>
                      </a:r>
                      <a:r>
                        <a:rPr lang="fa-IR" sz="2000" dirty="0" smtClean="0">
                          <a:solidFill>
                            <a:schemeClr val="bg1"/>
                          </a:solidFill>
                          <a:cs typeface="B Nazanin" panose="00000400000000000000" pitchFamily="2" charset="-78"/>
                        </a:rPr>
                        <a:t> 37 </a:t>
                      </a:r>
                      <a:endParaRPr lang="en-GB" sz="2000" dirty="0">
                        <a:solidFill>
                          <a:schemeClr val="bg1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5734" y="660804"/>
            <a:ext cx="1265786" cy="126578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38463" y="2382253"/>
            <a:ext cx="9107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dirty="0" smtClean="0">
                <a:cs typeface="B Nazanin" panose="00000400000000000000" pitchFamily="2" charset="-78"/>
              </a:rPr>
              <a:t>جدول 1- داده‌های بهینه‌سازی سنتز هیدروژل </a:t>
            </a:r>
            <a:endParaRPr lang="en-GB" sz="20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50941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C3992361-B0FB-4630-84F8-FB9889B2F01B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fa-IR" b="1" dirty="0" smtClean="0">
                <a:solidFill>
                  <a:schemeClr val="accent5"/>
                </a:solidFill>
                <a:effectLst>
                  <a:outerShdw blurRad="101600" dist="76200" dir="2700000" algn="tl" rotWithShape="0">
                    <a:schemeClr val="accent2">
                      <a:lumMod val="60000"/>
                      <a:lumOff val="40000"/>
                      <a:alpha val="35000"/>
                    </a:schemeClr>
                  </a:outerShdw>
                </a:effectLst>
                <a:cs typeface="B Zar" panose="00000400000000000000" pitchFamily="2" charset="-78"/>
              </a:rPr>
              <a:t>نتایج</a:t>
            </a:r>
            <a:endParaRPr lang="en-US" b="1" dirty="0">
              <a:solidFill>
                <a:schemeClr val="accent5"/>
              </a:solidFill>
              <a:effectLst>
                <a:outerShdw blurRad="101600" dist="76200" dir="2700000" algn="tl" rotWithShape="0">
                  <a:schemeClr val="accent2">
                    <a:lumMod val="60000"/>
                    <a:lumOff val="40000"/>
                    <a:alpha val="35000"/>
                  </a:schemeClr>
                </a:outerShdw>
              </a:effectLst>
              <a:cs typeface="B Zar" panose="00000400000000000000" pitchFamily="2" charset="-78"/>
            </a:endParaRPr>
          </a:p>
        </p:txBody>
      </p:sp>
      <p:sp>
        <p:nvSpPr>
          <p:cNvPr id="5" name="Content Placeholder 6">
            <a:extLst>
              <a:ext uri="{FF2B5EF4-FFF2-40B4-BE49-F238E27FC236}">
                <a16:creationId xmlns="" xmlns:a16="http://schemas.microsoft.com/office/drawing/2014/main" xmlns:lc="http://schemas.openxmlformats.org/drawingml/2006/lockedCanvas" id="{CD442CE5-F8ED-4F59-87AA-1AD0444EF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16177"/>
            <a:ext cx="9613861" cy="4343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buFont typeface="Wingdings" panose="05000000000000000000" pitchFamily="2" charset="2"/>
              <a:buChar char="v"/>
            </a:pPr>
            <a:r>
              <a:rPr lang="fa-IR" sz="2000" b="1" dirty="0" smtClean="0">
                <a:cs typeface="B Nazanin" panose="00000400000000000000" pitchFamily="2" charset="-78"/>
              </a:rPr>
              <a:t>اثر تابش</a:t>
            </a:r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</a:t>
            </a:r>
            <a:r>
              <a:rPr lang="fa-IR" sz="2000" b="1" dirty="0" smtClean="0">
                <a:cs typeface="B Nazanin" panose="00000400000000000000" pitchFamily="2" charset="-78"/>
              </a:rPr>
              <a:t> بر خواص فیزیکی هیدروژل:</a:t>
            </a:r>
          </a:p>
          <a:p>
            <a:pPr marL="0" indent="0" algn="r" rtl="1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ژلاتین به سرعت در آب حل شده و در دمای فیزیولوژیکی </a:t>
            </a:r>
            <a:r>
              <a:rPr lang="fa-IR" sz="2000" dirty="0">
                <a:cs typeface="B Nazanin" panose="00000400000000000000" pitchFamily="2" charset="-78"/>
              </a:rPr>
              <a:t>(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ᵒC</a:t>
            </a:r>
            <a:r>
              <a:rPr lang="fa-IR" sz="2000" dirty="0">
                <a:cs typeface="B Nazanin" panose="00000400000000000000" pitchFamily="2" charset="-78"/>
              </a:rPr>
              <a:t> 37) </a:t>
            </a:r>
            <a:r>
              <a:rPr lang="fa-IR" sz="2000" dirty="0" smtClean="0">
                <a:cs typeface="B Nazanin" panose="00000400000000000000" pitchFamily="2" charset="-78"/>
              </a:rPr>
              <a:t>ذوب ‌می‌شود. این ویژگی، به کار بردن ژلاتین در بافت زنده را با مشکل روبرو می‌سازد. یکی از راه‌های افزایش پایداری دمایی هیدروژل ژلاتین، کراس‌لینک کردن است. </a:t>
            </a:r>
            <a:r>
              <a:rPr lang="fa-IR" sz="2000" dirty="0">
                <a:cs typeface="B Nazanin" panose="00000400000000000000" pitchFamily="2" charset="-78"/>
              </a:rPr>
              <a:t>یکی از </a:t>
            </a:r>
            <a:r>
              <a:rPr lang="fa-IR" sz="2000" dirty="0" smtClean="0">
                <a:cs typeface="B Nazanin" panose="00000400000000000000" pitchFamily="2" charset="-78"/>
              </a:rPr>
              <a:t>عامل‌های کراس‌لینک </a:t>
            </a:r>
            <a:r>
              <a:rPr lang="fa-IR" sz="2000" dirty="0">
                <a:cs typeface="B Nazanin" panose="00000400000000000000" pitchFamily="2" charset="-78"/>
              </a:rPr>
              <a:t>کردن هیدروژل، </a:t>
            </a:r>
            <a:r>
              <a:rPr lang="fa-IR" sz="2000" dirty="0" smtClean="0">
                <a:cs typeface="B Nazanin" panose="00000400000000000000" pitchFamily="2" charset="-78"/>
              </a:rPr>
              <a:t>استفاده از انواع </a:t>
            </a:r>
            <a:r>
              <a:rPr lang="fa-IR" sz="2000" dirty="0">
                <a:cs typeface="B Nazanin" panose="00000400000000000000" pitchFamily="2" charset="-78"/>
              </a:rPr>
              <a:t>قند است </a:t>
            </a:r>
            <a:r>
              <a:rPr lang="fa-IR" sz="2000" dirty="0" smtClean="0">
                <a:cs typeface="B Nazanin" panose="00000400000000000000" pitchFamily="2" charset="-78"/>
              </a:rPr>
              <a:t>که </a:t>
            </a:r>
            <a:r>
              <a:rPr lang="fa-IR" sz="2000" dirty="0">
                <a:cs typeface="B Nazanin" panose="00000400000000000000" pitchFamily="2" charset="-78"/>
              </a:rPr>
              <a:t>در بدن موجودان زنده سمیتی نشان </a:t>
            </a:r>
            <a:r>
              <a:rPr lang="fa-IR" sz="2000" dirty="0" smtClean="0">
                <a:cs typeface="B Nazanin" panose="00000400000000000000" pitchFamily="2" charset="-78"/>
              </a:rPr>
              <a:t>نداده‌است</a:t>
            </a:r>
            <a:r>
              <a:rPr lang="fa-IR" sz="2000" dirty="0">
                <a:cs typeface="B Nazanin" panose="00000400000000000000" pitchFamily="2" charset="-78"/>
              </a:rPr>
              <a:t>. </a:t>
            </a:r>
            <a:r>
              <a:rPr lang="fa-IR" sz="2000" dirty="0" smtClean="0">
                <a:cs typeface="B Nazanin" panose="00000400000000000000" pitchFamily="2" charset="-78"/>
              </a:rPr>
              <a:t>کراس‌لینک کردن را می‌توان با افزودن نوعی قند مانند گلوکز همراه با تابش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</a:t>
            </a:r>
            <a:r>
              <a:rPr lang="fa-IR" sz="2000" dirty="0" smtClean="0">
                <a:cs typeface="B Nazanin" panose="00000400000000000000" pitchFamily="2" charset="-78"/>
              </a:rPr>
              <a:t> با طول موج کوتاه انجام‌داد. کراس‌لینک </a:t>
            </a:r>
            <a:r>
              <a:rPr lang="fa-IR" sz="2000" dirty="0">
                <a:cs typeface="B Nazanin" panose="00000400000000000000" pitchFamily="2" charset="-78"/>
              </a:rPr>
              <a:t>کردن </a:t>
            </a:r>
            <a:r>
              <a:rPr lang="fa-IR" sz="2000" dirty="0" smtClean="0">
                <a:cs typeface="B Nazanin" panose="00000400000000000000" pitchFamily="2" charset="-78"/>
              </a:rPr>
              <a:t>مولکول‌های </a:t>
            </a:r>
            <a:r>
              <a:rPr lang="fa-IR" sz="2000" dirty="0">
                <a:cs typeface="B Nazanin" panose="00000400000000000000" pitchFamily="2" charset="-78"/>
              </a:rPr>
              <a:t>ژلاتین با قند، باعث افزایش استحکام و کاهش </a:t>
            </a:r>
            <a:r>
              <a:rPr lang="fa-IR" sz="2000" dirty="0" smtClean="0">
                <a:cs typeface="B Nazanin" panose="00000400000000000000" pitchFamily="2" charset="-78"/>
              </a:rPr>
              <a:t>حل‌پذیری می‌شود. کراس‌لینک شدن ژلاتین و قند، بدون کاتالیز انجام می‌شود. به دلیل برهمکنش ضعیف یونی، همچنان حل شدن هیدروژل در دمای فیزیولوژیکی -هرچند با سرعت کمتر- اتفاق می‌افتد. بنابراین برای ایجاد ترکیبی پایدار به برهمکنش‌های کووالانسی نیاز است. با واکنش میلارد می‌توان این پیوند کووالانسی را ایجاد‌کرد. تابش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</a:t>
            </a:r>
            <a:r>
              <a:rPr lang="fa-IR" sz="2000" dirty="0" smtClean="0">
                <a:cs typeface="B Nazanin" panose="00000400000000000000" pitchFamily="2" charset="-78"/>
              </a:rPr>
              <a:t> انرژی لازم </a:t>
            </a:r>
            <a:r>
              <a:rPr lang="fa-IR" sz="2000" dirty="0">
                <a:cs typeface="B Nazanin" panose="00000400000000000000" pitchFamily="2" charset="-78"/>
              </a:rPr>
              <a:t>را </a:t>
            </a:r>
            <a:r>
              <a:rPr lang="fa-IR" sz="2000" dirty="0" smtClean="0">
                <a:cs typeface="B Nazanin" panose="00000400000000000000" pitchFamily="2" charset="-78"/>
              </a:rPr>
              <a:t>برای کراس‌لینک شدن ژلاتین فراهم می‌کند [9].</a:t>
            </a:r>
          </a:p>
          <a:p>
            <a:pPr marL="0" indent="0" algn="r" rtl="1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همان‌گونه که در جدول 1 دیده می‌شود، میزان پایداری دمایی هیدروژل با افزودن مدت زمان تابش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</a:t>
            </a:r>
            <a:r>
              <a:rPr lang="fa-IR" sz="2000" dirty="0" smtClean="0">
                <a:cs typeface="B Nazanin" panose="00000400000000000000" pitchFamily="2" charset="-78"/>
              </a:rPr>
              <a:t> افزایش می‌یابد. در شرایطی که مدت زمان تابش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</a:t>
            </a:r>
            <a:r>
              <a:rPr lang="fa-IR" sz="2000" dirty="0" smtClean="0">
                <a:cs typeface="B Nazanin" panose="00000400000000000000" pitchFamily="2" charset="-78"/>
              </a:rPr>
              <a:t> کمتر از 4 ساعت است، هیدروژل در دمای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ᵒC</a:t>
            </a:r>
            <a:r>
              <a:rPr lang="fa-IR" sz="2000" dirty="0">
                <a:cs typeface="B Nazanin" panose="00000400000000000000" pitchFamily="2" charset="-78"/>
              </a:rPr>
              <a:t> </a:t>
            </a:r>
            <a:r>
              <a:rPr lang="fa-IR" sz="2000" dirty="0" smtClean="0">
                <a:cs typeface="B Nazanin" panose="00000400000000000000" pitchFamily="2" charset="-78"/>
              </a:rPr>
              <a:t>37 پایداری دمایی ندارد؛ اما با افزودن مدت زمان پرتودهی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</a:t>
            </a:r>
            <a:r>
              <a:rPr lang="fa-IR" sz="2000" dirty="0" smtClean="0">
                <a:cs typeface="B Nazanin" panose="00000400000000000000" pitchFamily="2" charset="-78"/>
              </a:rPr>
              <a:t> تا 4 ساعت، پایداری دمایی هیدروژل در این دما مشاهده می‌شود.</a:t>
            </a:r>
            <a:endParaRPr lang="en-GB" sz="2000" dirty="0" smtClean="0"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4791" y="660804"/>
            <a:ext cx="1265786" cy="126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483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Temp2 99</Template>
  <TotalTime>2114</TotalTime>
  <Words>1937</Words>
  <Application>Microsoft Office PowerPoint</Application>
  <PresentationFormat>Widescreen</PresentationFormat>
  <Paragraphs>108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Arial Rounded MT Bold</vt:lpstr>
      <vt:lpstr>B Nazanin</vt:lpstr>
      <vt:lpstr>B Titr</vt:lpstr>
      <vt:lpstr>B Zar</vt:lpstr>
      <vt:lpstr>Times New Roman</vt:lpstr>
      <vt:lpstr>Trebuchet MS</vt:lpstr>
      <vt:lpstr>Wingdings</vt:lpstr>
      <vt:lpstr>Berlin</vt:lpstr>
      <vt:lpstr>سنتز یک هیدروژل حساس به دما برپایه ژلاتین حاوی نانوکپسول‌های کورکومین</vt:lpstr>
      <vt:lpstr>چکیده</vt:lpstr>
      <vt:lpstr>مقدمه</vt:lpstr>
      <vt:lpstr>مقدمه</vt:lpstr>
      <vt:lpstr>مقدمه</vt:lpstr>
      <vt:lpstr>روش‌ انجام تحقیق</vt:lpstr>
      <vt:lpstr>روش‌ انجام تحقیق</vt:lpstr>
      <vt:lpstr>روش‌ انجام تحقیق</vt:lpstr>
      <vt:lpstr>نتایج</vt:lpstr>
      <vt:lpstr>نتایج</vt:lpstr>
      <vt:lpstr>بحث و نتیجه‌گیری</vt:lpstr>
      <vt:lpstr>تقدیر و تشکر</vt:lpstr>
      <vt:lpstr>منابع</vt:lpstr>
      <vt:lpstr>منابع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پوستر</dc:title>
  <dc:creator>Asus</dc:creator>
  <cp:lastModifiedBy>Madrakian</cp:lastModifiedBy>
  <cp:revision>122</cp:revision>
  <dcterms:created xsi:type="dcterms:W3CDTF">2020-11-23T07:46:46Z</dcterms:created>
  <dcterms:modified xsi:type="dcterms:W3CDTF">2020-12-04T18:00:26Z</dcterms:modified>
</cp:coreProperties>
</file>