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2"/>
  </p:notesMasterIdLst>
  <p:sldIdLst>
    <p:sldId id="256" r:id="rId2"/>
    <p:sldId id="258" r:id="rId3"/>
    <p:sldId id="257" r:id="rId4"/>
    <p:sldId id="267" r:id="rId5"/>
    <p:sldId id="259" r:id="rId6"/>
    <p:sldId id="278" r:id="rId7"/>
    <p:sldId id="277" r:id="rId8"/>
    <p:sldId id="280" r:id="rId9"/>
    <p:sldId id="276" r:id="rId10"/>
    <p:sldId id="279" r:id="rId11"/>
  </p:sldIdLst>
  <p:sldSz cx="12192000" cy="6858000"/>
  <p:notesSz cx="6858000" cy="9144000"/>
  <p:embeddedFontLst>
    <p:embeddedFont>
      <p:font typeface="B Nazanin" panose="00000400000000000000" pitchFamily="2" charset="-78"/>
      <p:regular r:id="rId13"/>
      <p:bold r:id="rId14"/>
    </p:embeddedFont>
    <p:embeddedFont>
      <p:font typeface="Arial Rounded MT Bold" panose="020F0704030504030204" pitchFamily="34" charset="0"/>
      <p:regular r:id="rId15"/>
    </p:embeddedFont>
    <p:embeddedFont>
      <p:font typeface="Trebuchet MS" panose="020B0603020202020204" pitchFamily="34" charset="0"/>
      <p:regular r:id="rId16"/>
      <p:bold r:id="rId17"/>
      <p:italic r:id="rId18"/>
      <p:boldItalic r:id="rId19"/>
    </p:embeddedFont>
    <p:embeddedFont>
      <p:font typeface="B Zar" panose="00000400000000000000" pitchFamily="2" charset="-78"/>
      <p:regular r:id="rId20"/>
      <p:bold r:id="rId21"/>
    </p:embeddedFont>
    <p:embeddedFont>
      <p:font typeface="Calibri" panose="020F0502020204030204" pitchFamily="34" charset="0"/>
      <p:regular r:id="rId22"/>
      <p:bold r:id="rId23"/>
      <p:italic r:id="rId24"/>
      <p:boldItalic r:id="rId25"/>
    </p:embeddedFont>
    <p:embeddedFont>
      <p:font typeface="B Titr" panose="00000700000000000000" pitchFamily="2" charset="-78"/>
      <p:bold r:id="rId26"/>
    </p:embeddedFont>
    <p:embeddedFont>
      <p:font typeface="Sakkal Majalla" panose="02000000000000000000" pitchFamily="2" charset="-78"/>
      <p:regular r:id="rId27"/>
      <p:bold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134400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427361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417234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150174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11/29/2020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11/29/2020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0C37-076B-46AE-AD2F-2EA9B508B72E}"/>
              </a:ext>
            </a:extLst>
          </p:cNvPr>
          <p:cNvSpPr>
            <a:spLocks noGrp="1"/>
          </p:cNvSpPr>
          <p:nvPr>
            <p:ph type="ctrTitle"/>
          </p:nvPr>
        </p:nvSpPr>
        <p:spPr>
          <a:xfrm>
            <a:off x="249834" y="2576986"/>
            <a:ext cx="8574622" cy="1388534"/>
          </a:xfrm>
        </p:spPr>
        <p:txBody>
          <a:bodyPr>
            <a:normAutofit/>
          </a:bodyPr>
          <a:lstStyle/>
          <a:p>
            <a:pPr algn="ctr"/>
            <a:r>
              <a:rPr lang="fa-IR" sz="2800" dirty="0">
                <a:cs typeface="B Titr" panose="00000700000000000000" pitchFamily="2" charset="-78"/>
              </a:rPr>
              <a:t>سنتز، شناسایی و کاربرد نانو اکسید آهن مغناطیسی عامل دار شده با ملامین و تیوفن-2-کربوکسالدهید و تهیه </a:t>
            </a:r>
            <a:r>
              <a:rPr lang="fa-IR" sz="2800" dirty="0" smtClean="0">
                <a:cs typeface="B Titr" panose="00000700000000000000" pitchFamily="2" charset="-78"/>
              </a:rPr>
              <a:t>کمپلکس‌ نیکل </a:t>
            </a:r>
            <a:r>
              <a:rPr lang="fa-IR" sz="2800" dirty="0">
                <a:cs typeface="B Titr" panose="00000700000000000000" pitchFamily="2" charset="-78"/>
              </a:rPr>
              <a:t>مربوطه به عنوان </a:t>
            </a:r>
            <a:r>
              <a:rPr lang="fa-IR" sz="2800" dirty="0" smtClean="0">
                <a:cs typeface="B Titr" panose="00000700000000000000" pitchFamily="2" charset="-78"/>
              </a:rPr>
              <a:t>کاتالیزور‌ </a:t>
            </a:r>
            <a:r>
              <a:rPr lang="fa-IR" sz="2800" dirty="0">
                <a:cs typeface="B Titr" panose="00000700000000000000" pitchFamily="2" charset="-78"/>
              </a:rPr>
              <a:t>جدید در سنتز 2-آمینو-3-سیانو پیریدین‌ها </a:t>
            </a:r>
            <a:endParaRPr lang="en-US" sz="2800" dirty="0">
              <a:cs typeface="B Titr" panose="00000700000000000000" pitchFamily="2" charset="-78"/>
            </a:endParaRPr>
          </a:p>
        </p:txBody>
      </p:sp>
      <p:sp>
        <p:nvSpPr>
          <p:cNvPr id="3" name="Subtitle 2">
            <a:extLst>
              <a:ext uri="{FF2B5EF4-FFF2-40B4-BE49-F238E27FC236}">
                <a16:creationId xmlns:a16="http://schemas.microsoft.com/office/drawing/2014/main" id="{F1274B40-854A-4A80-BBAD-623C137424D1}"/>
              </a:ext>
            </a:extLst>
          </p:cNvPr>
          <p:cNvSpPr>
            <a:spLocks noGrp="1"/>
          </p:cNvSpPr>
          <p:nvPr>
            <p:ph type="subTitle" idx="1"/>
          </p:nvPr>
        </p:nvSpPr>
        <p:spPr>
          <a:xfrm>
            <a:off x="903767" y="4693665"/>
            <a:ext cx="7920689" cy="1117687"/>
          </a:xfrm>
        </p:spPr>
        <p:txBody>
          <a:bodyPr>
            <a:normAutofit lnSpcReduction="10000"/>
          </a:bodyPr>
          <a:lstStyle/>
          <a:p>
            <a:pPr marL="342900" indent="-342900" algn="just" rtl="1">
              <a:buFont typeface="Arial" panose="020B0604020202020204" pitchFamily="34" charset="0"/>
              <a:buChar char="•"/>
            </a:pPr>
            <a:r>
              <a:rPr lang="fa-IR" b="1" dirty="0" smtClean="0">
                <a:cs typeface="B Nazanin" panose="00000400000000000000" pitchFamily="2" charset="-78"/>
              </a:rPr>
              <a:t>مهری سلگی، دانشجوی کارشناسی ارشد</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پروفسور اردشیر خزایی</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طاهره اکبرپور، دانشجوی دکتری</a:t>
            </a: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شیمی آلی،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a:t>
            </a:r>
            <a:r>
              <a:rPr lang="fa-IR" sz="2400" dirty="0">
                <a:cs typeface="B Nazanin" panose="00000400000000000000" pitchFamily="2" charset="-78"/>
              </a:rPr>
              <a:t>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id="{E2FD5A40-0FFD-473C-AC41-AF223B157677}"/>
              </a:ext>
            </a:extLst>
          </p:cNvPr>
          <p:cNvSpPr txBox="1"/>
          <p:nvPr/>
        </p:nvSpPr>
        <p:spPr>
          <a:xfrm>
            <a:off x="130203" y="6431180"/>
            <a:ext cx="9187968" cy="338554"/>
          </a:xfrm>
          <a:prstGeom prst="rect">
            <a:avLst/>
          </a:prstGeom>
          <a:noFill/>
        </p:spPr>
        <p:txBody>
          <a:bodyPr wrap="square" rtlCol="0">
            <a:spAutoFit/>
          </a:bodyPr>
          <a:lstStyle/>
          <a:p>
            <a:pPr rtl="1"/>
            <a:r>
              <a:rPr lang="en-US" sz="1600" dirty="0" smtClean="0">
                <a:latin typeface="Arial Rounded MT Bold" panose="020F0704030504030204" pitchFamily="34" charset="0"/>
              </a:rPr>
              <a:t>Solgi_mehri@yahoo.com</a:t>
            </a:r>
            <a:r>
              <a:rPr lang="en-US" sz="1600" dirty="0" smtClean="0">
                <a:latin typeface="Arial Rounded MT Bold" panose="020F0704030504030204" pitchFamily="34" charset="0"/>
              </a:rPr>
              <a:t>&amp; khazaei_1326@yahoo.com&amp; t_akbarpoor@yahoo.com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438" y="256858"/>
            <a:ext cx="1948728" cy="1948728"/>
          </a:xfrm>
          <a:prstGeom prst="rect">
            <a:avLst/>
          </a:prstGeom>
        </p:spPr>
      </p:pic>
    </p:spTree>
    <p:extLst>
      <p:ext uri="{BB962C8B-B14F-4D97-AF65-F5344CB8AC3E}">
        <p14:creationId xmlns:p14="http://schemas.microsoft.com/office/powerpoint/2010/main" val="225810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FFFF00"/>
                </a:solidFill>
                <a:cs typeface="B Nazanin" panose="00000400000000000000" pitchFamily="2" charset="-78"/>
              </a:rPr>
              <a:t>منابع</a:t>
            </a:r>
            <a:endParaRPr lang="en-US" b="1" dirty="0">
              <a:solidFill>
                <a:srgbClr val="FFFF00"/>
              </a:solidFill>
              <a:cs typeface="B Nazanin" panose="00000400000000000000" pitchFamily="2" charset="-78"/>
            </a:endParaRPr>
          </a:p>
        </p:txBody>
      </p:sp>
      <p:sp>
        <p:nvSpPr>
          <p:cNvPr id="3" name="Content Placeholder 2"/>
          <p:cNvSpPr>
            <a:spLocks noGrp="1"/>
          </p:cNvSpPr>
          <p:nvPr>
            <p:ph idx="1"/>
          </p:nvPr>
        </p:nvSpPr>
        <p:spPr>
          <a:xfrm>
            <a:off x="248011" y="1919636"/>
            <a:ext cx="11521440" cy="4220681"/>
          </a:xfrm>
        </p:spPr>
        <p:txBody>
          <a:bodyPr>
            <a:normAutofit lnSpcReduction="10000"/>
          </a:bodyPr>
          <a:lstStyle/>
          <a:p>
            <a:pPr marL="0" indent="0" algn="just">
              <a:buNone/>
            </a:pPr>
            <a:endParaRPr lang="en-US" sz="1800" dirty="0" smtClean="0">
              <a:latin typeface="Times New Roman" panose="02020603050405020304" pitchFamily="18" charset="0"/>
              <a:cs typeface="+mj-cs"/>
            </a:endParaRPr>
          </a:p>
          <a:p>
            <a:pPr marL="457200" indent="-457200" algn="just">
              <a:buFont typeface="+mj-lt"/>
              <a:buAutoNum type="arabicPeriod"/>
            </a:pPr>
            <a:r>
              <a:rPr lang="en-US" sz="1800" dirty="0" err="1">
                <a:latin typeface="Times New Roman" panose="02020603050405020304" pitchFamily="18" charset="0"/>
              </a:rPr>
              <a:t>Linthorst</a:t>
            </a:r>
            <a:r>
              <a:rPr lang="en-US" sz="1800" dirty="0">
                <a:latin typeface="Times New Roman" panose="02020603050405020304" pitchFamily="18" charset="0"/>
              </a:rPr>
              <a:t>, J. A</a:t>
            </a:r>
            <a:r>
              <a:rPr lang="en-US" sz="1800" b="1" dirty="0">
                <a:latin typeface="Times New Roman" panose="02020603050405020304" pitchFamily="18" charset="0"/>
              </a:rPr>
              <a:t>.</a:t>
            </a:r>
            <a:r>
              <a:rPr lang="fa-IR" sz="1800" b="1" dirty="0">
                <a:latin typeface="Times New Roman" panose="02020603050405020304" pitchFamily="18" charset="0"/>
              </a:rPr>
              <a:t> </a:t>
            </a:r>
            <a:r>
              <a:rPr lang="en-US" sz="1800" b="1" dirty="0">
                <a:latin typeface="Times New Roman" panose="02020603050405020304" pitchFamily="18" charset="0"/>
              </a:rPr>
              <a:t>2010</a:t>
            </a:r>
            <a:r>
              <a:rPr lang="fa-IR" sz="1800" dirty="0">
                <a:latin typeface="Times New Roman" panose="02020603050405020304" pitchFamily="18" charset="0"/>
              </a:rPr>
              <a:t>.</a:t>
            </a:r>
            <a:r>
              <a:rPr lang="en-US" sz="1800" dirty="0">
                <a:latin typeface="Times New Roman" panose="02020603050405020304" pitchFamily="18" charset="0"/>
              </a:rPr>
              <a:t> </a:t>
            </a:r>
            <a:r>
              <a:rPr lang="fa-IR" sz="1800" dirty="0">
                <a:latin typeface="Times New Roman" panose="02020603050405020304" pitchFamily="18" charset="0"/>
              </a:rPr>
              <a:t> </a:t>
            </a:r>
            <a:r>
              <a:rPr lang="en-US" sz="1800" dirty="0">
                <a:latin typeface="Times New Roman" panose="02020603050405020304" pitchFamily="18" charset="0"/>
              </a:rPr>
              <a:t>An overview: origins and development of green chemistry. </a:t>
            </a:r>
            <a:r>
              <a:rPr lang="en-US" sz="1800" i="1" dirty="0">
                <a:latin typeface="Times New Roman" panose="02020603050405020304" pitchFamily="18" charset="0"/>
              </a:rPr>
              <a:t>Foundations of chemistry</a:t>
            </a:r>
            <a:r>
              <a:rPr lang="en-US" sz="1800" dirty="0">
                <a:latin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Vol. </a:t>
            </a:r>
            <a:r>
              <a:rPr lang="en-US" sz="1800" dirty="0" smtClean="0">
                <a:latin typeface="Times New Roman" panose="02020603050405020304" pitchFamily="18" charset="0"/>
                <a:cs typeface="Times New Roman" panose="02020603050405020304" pitchFamily="18" charset="0"/>
              </a:rPr>
              <a:t>12(1): </a:t>
            </a:r>
            <a:r>
              <a:rPr lang="en-US" sz="1800" dirty="0" smtClean="0">
                <a:latin typeface="Times New Roman" panose="02020603050405020304" pitchFamily="18" charset="0"/>
              </a:rPr>
              <a:t>55-68.</a:t>
            </a:r>
            <a:endParaRPr lang="en-US" sz="1800" dirty="0" smtClean="0">
              <a:latin typeface="Times New Roman" panose="02020603050405020304" pitchFamily="18" charset="0"/>
              <a:cs typeface="+mj-cs"/>
            </a:endParaRPr>
          </a:p>
          <a:p>
            <a:pPr marL="457200" indent="-457200" algn="just">
              <a:buFont typeface="+mj-lt"/>
              <a:buAutoNum type="arabicPeriod"/>
            </a:pPr>
            <a:r>
              <a:rPr lang="en-US" sz="1800" dirty="0">
                <a:latin typeface="Times New Roman" panose="02020603050405020304" pitchFamily="18" charset="0"/>
              </a:rPr>
              <a:t> </a:t>
            </a:r>
            <a:r>
              <a:rPr lang="en-US" sz="1800" dirty="0" err="1">
                <a:latin typeface="Times New Roman" panose="02020603050405020304" pitchFamily="18" charset="0"/>
              </a:rPr>
              <a:t>Balu</a:t>
            </a:r>
            <a:r>
              <a:rPr lang="en-US" sz="1800" dirty="0">
                <a:latin typeface="Times New Roman" panose="02020603050405020304" pitchFamily="18" charset="0"/>
              </a:rPr>
              <a:t>, A. M., </a:t>
            </a:r>
            <a:r>
              <a:rPr lang="en-US" sz="1800" dirty="0" err="1">
                <a:latin typeface="Times New Roman" panose="02020603050405020304" pitchFamily="18" charset="0"/>
              </a:rPr>
              <a:t>Baruwati</a:t>
            </a:r>
            <a:r>
              <a:rPr lang="en-US" sz="1800" dirty="0">
                <a:latin typeface="Times New Roman" panose="02020603050405020304" pitchFamily="18" charset="0"/>
              </a:rPr>
              <a:t>, B., Serrano, E., Cot, J., Garcia-Martinez, J., Varma, R. S., </a:t>
            </a:r>
            <a:r>
              <a:rPr lang="en-US" sz="1800" dirty="0" err="1">
                <a:latin typeface="Times New Roman" panose="02020603050405020304" pitchFamily="18" charset="0"/>
              </a:rPr>
              <a:t>Luque</a:t>
            </a:r>
            <a:r>
              <a:rPr lang="en-US" sz="1800" dirty="0">
                <a:latin typeface="Times New Roman" panose="02020603050405020304" pitchFamily="18" charset="0"/>
              </a:rPr>
              <a:t>, R</a:t>
            </a:r>
            <a:r>
              <a:rPr lang="en-US" sz="1800" i="1" dirty="0">
                <a:latin typeface="Times New Roman" panose="02020603050405020304" pitchFamily="18" charset="0"/>
              </a:rPr>
              <a:t>.</a:t>
            </a:r>
            <a:r>
              <a:rPr lang="en-US" sz="1800" dirty="0">
                <a:latin typeface="Times New Roman" panose="02020603050405020304" pitchFamily="18" charset="0"/>
              </a:rPr>
              <a:t> </a:t>
            </a:r>
            <a:r>
              <a:rPr lang="en-US" sz="1800" b="1" dirty="0">
                <a:latin typeface="Times New Roman" panose="02020603050405020304" pitchFamily="18" charset="0"/>
              </a:rPr>
              <a:t>2011</a:t>
            </a:r>
            <a:r>
              <a:rPr lang="en-US" sz="1800" dirty="0">
                <a:latin typeface="Times New Roman" panose="02020603050405020304" pitchFamily="18" charset="0"/>
              </a:rPr>
              <a:t>. Magnetically separable </a:t>
            </a:r>
            <a:r>
              <a:rPr lang="en-US" sz="1800" dirty="0" err="1">
                <a:latin typeface="Times New Roman" panose="02020603050405020304" pitchFamily="18" charset="0"/>
              </a:rPr>
              <a:t>nanocomposites</a:t>
            </a:r>
            <a:r>
              <a:rPr lang="en-US" sz="1800" dirty="0">
                <a:latin typeface="Times New Roman" panose="02020603050405020304" pitchFamily="18" charset="0"/>
              </a:rPr>
              <a:t> with </a:t>
            </a:r>
            <a:r>
              <a:rPr lang="en-US" sz="1800" dirty="0" err="1">
                <a:latin typeface="Times New Roman" panose="02020603050405020304" pitchFamily="18" charset="0"/>
              </a:rPr>
              <a:t>photocatalytic</a:t>
            </a:r>
            <a:r>
              <a:rPr lang="en-US" sz="1800" dirty="0">
                <a:latin typeface="Times New Roman" panose="02020603050405020304" pitchFamily="18" charset="0"/>
              </a:rPr>
              <a:t> activity under visible light for the selective transformation of biomass-derived platform molecules</a:t>
            </a:r>
            <a:r>
              <a:rPr lang="en-US" sz="1800" i="1" dirty="0">
                <a:latin typeface="Times New Roman" panose="02020603050405020304" pitchFamily="18" charset="0"/>
              </a:rPr>
              <a:t>. Green Chemistry</a:t>
            </a:r>
            <a:r>
              <a:rPr lang="en-US" sz="1800" dirty="0">
                <a:latin typeface="Times New Roman" panose="02020603050405020304" pitchFamily="18" charset="0"/>
              </a:rPr>
              <a:t>, Vol. 13(10), 2750-8</a:t>
            </a:r>
            <a:r>
              <a:rPr lang="en-US" sz="1800" dirty="0" smtClean="0">
                <a:latin typeface="Times New Roman" panose="02020603050405020304" pitchFamily="18" charset="0"/>
              </a:rPr>
              <a:t>.</a:t>
            </a:r>
            <a:endParaRPr lang="en-US" sz="1800" dirty="0" smtClean="0">
              <a:cs typeface="+mj-cs"/>
            </a:endParaRPr>
          </a:p>
          <a:p>
            <a:pPr marL="457200" indent="-457200" algn="just">
              <a:buFont typeface="+mj-lt"/>
              <a:buAutoNum type="arabicPeriod"/>
            </a:pPr>
            <a:r>
              <a:rPr lang="en-US" sz="1800" dirty="0" smtClean="0">
                <a:latin typeface="Times New Roman" panose="02020603050405020304" pitchFamily="18" charset="0"/>
                <a:cs typeface="Times New Roman" panose="02020603050405020304" pitchFamily="18" charset="0"/>
              </a:rPr>
              <a:t>Hayashi</a:t>
            </a:r>
            <a:r>
              <a:rPr lang="en-US" sz="1800" dirty="0">
                <a:latin typeface="Times New Roman" panose="02020603050405020304" pitchFamily="18" charset="0"/>
                <a:cs typeface="Times New Roman" panose="02020603050405020304" pitchFamily="18" charset="0"/>
              </a:rPr>
              <a:t>, C., Uyeda, R., Tasaki, A.</a:t>
            </a:r>
            <a:r>
              <a:rPr lang="en-US" sz="1800" b="1" dirty="0">
                <a:latin typeface="Times New Roman" panose="02020603050405020304" pitchFamily="18" charset="0"/>
                <a:cs typeface="Times New Roman" panose="02020603050405020304" pitchFamily="18" charset="0"/>
              </a:rPr>
              <a:t>1997</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Ultra-fine particles: exploratory science and  technology</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rPr>
              <a:t>Vol. </a:t>
            </a:r>
            <a:r>
              <a:rPr lang="en-US" sz="1800" dirty="0">
                <a:latin typeface="Times New Roman" panose="02020603050405020304" pitchFamily="18" charset="0"/>
                <a:cs typeface="Times New Roman" panose="02020603050405020304" pitchFamily="18" charset="0"/>
              </a:rPr>
              <a:t>86</a:t>
            </a:r>
            <a:r>
              <a:rPr lang="en-US" sz="1800" dirty="0"/>
              <a:t>.</a:t>
            </a:r>
            <a:endParaRPr lang="fa-IR" sz="1800" dirty="0"/>
          </a:p>
          <a:p>
            <a:pPr marL="457200" indent="-457200" algn="just">
              <a:buFont typeface="+mj-lt"/>
              <a:buAutoNum type="arabicPeriod"/>
            </a:pPr>
            <a:r>
              <a:rPr lang="en-US" sz="1800" dirty="0" err="1">
                <a:latin typeface="Times New Roman" panose="02020603050405020304" pitchFamily="18" charset="0"/>
              </a:rPr>
              <a:t>Huisman</a:t>
            </a:r>
            <a:r>
              <a:rPr lang="en-US" sz="1800" dirty="0">
                <a:latin typeface="Times New Roman" panose="02020603050405020304" pitchFamily="18" charset="0"/>
              </a:rPr>
              <a:t>, J. L., Schouten‚ G.‚ and Schultz‚ C. </a:t>
            </a:r>
            <a:r>
              <a:rPr lang="en-US" sz="1800" b="1" dirty="0">
                <a:latin typeface="Times New Roman" panose="02020603050405020304" pitchFamily="18" charset="0"/>
              </a:rPr>
              <a:t>2006.</a:t>
            </a:r>
            <a:r>
              <a:rPr lang="en-US" sz="1800" dirty="0">
                <a:latin typeface="Times New Roman" panose="02020603050405020304" pitchFamily="18" charset="0"/>
              </a:rPr>
              <a:t> Biologically produced </a:t>
            </a:r>
            <a:r>
              <a:rPr lang="en-US" sz="1800" dirty="0" err="1">
                <a:latin typeface="Times New Roman" panose="02020603050405020304" pitchFamily="18" charset="0"/>
              </a:rPr>
              <a:t>sulphide</a:t>
            </a:r>
            <a:r>
              <a:rPr lang="en-US" sz="1800" dirty="0">
                <a:latin typeface="Times New Roman" panose="02020603050405020304" pitchFamily="18" charset="0"/>
              </a:rPr>
              <a:t> for purification of process streams, effluent treatment and recovery of metals in the metal and mining industry.</a:t>
            </a:r>
            <a:r>
              <a:rPr lang="en-US" sz="1800" i="1" dirty="0">
                <a:latin typeface="Times New Roman" panose="02020603050405020304" pitchFamily="18" charset="0"/>
              </a:rPr>
              <a:t> Hydrometallurgy</a:t>
            </a:r>
            <a:r>
              <a:rPr lang="en-US" sz="1800" dirty="0">
                <a:latin typeface="Times New Roman" panose="02020603050405020304" pitchFamily="18" charset="0"/>
              </a:rPr>
              <a:t>, Vol. 83:106 -113</a:t>
            </a:r>
            <a:r>
              <a:rPr lang="en-US" sz="1800" dirty="0" smtClean="0"/>
              <a:t>.</a:t>
            </a:r>
            <a:endParaRPr lang="fa-IR" sz="1800" dirty="0" smtClean="0">
              <a:cs typeface="+mj-cs"/>
            </a:endParaRPr>
          </a:p>
          <a:p>
            <a:pPr marL="457200" indent="-457200" algn="just">
              <a:buFont typeface="+mj-lt"/>
              <a:buAutoNum type="arabicPeriod"/>
            </a:pPr>
            <a:r>
              <a:rPr lang="en-US" sz="1800" dirty="0" smtClean="0">
                <a:latin typeface="Times New Roman" panose="02020603050405020304" pitchFamily="18" charset="0"/>
                <a:cs typeface="Times New Roman" panose="02020603050405020304" pitchFamily="18" charset="0"/>
              </a:rPr>
              <a:t>Kambe</a:t>
            </a:r>
            <a:r>
              <a:rPr lang="en-US" sz="1800" dirty="0">
                <a:latin typeface="Times New Roman" panose="02020603050405020304" pitchFamily="18" charset="0"/>
                <a:cs typeface="Times New Roman" panose="02020603050405020304" pitchFamily="18" charset="0"/>
              </a:rPr>
              <a:t>, S., Saito, K., Sakurai, A., </a:t>
            </a:r>
            <a:r>
              <a:rPr lang="en-US" sz="1800" dirty="0" err="1">
                <a:latin typeface="Times New Roman" panose="02020603050405020304" pitchFamily="18" charset="0"/>
                <a:cs typeface="Times New Roman" panose="02020603050405020304" pitchFamily="18" charset="0"/>
              </a:rPr>
              <a:t>Midorikawa</a:t>
            </a:r>
            <a:r>
              <a:rPr lang="en-US" sz="1800" dirty="0">
                <a:latin typeface="Times New Roman" panose="02020603050405020304" pitchFamily="18" charset="0"/>
                <a:cs typeface="Times New Roman" panose="02020603050405020304" pitchFamily="18" charset="0"/>
              </a:rPr>
              <a:t>, H. </a:t>
            </a:r>
            <a:r>
              <a:rPr lang="en-US" sz="1800" b="1" dirty="0">
                <a:latin typeface="Times New Roman" panose="02020603050405020304" pitchFamily="18" charset="0"/>
                <a:cs typeface="Times New Roman" panose="02020603050405020304" pitchFamily="18" charset="0"/>
              </a:rPr>
              <a:t>1980</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 Simple Method for the Preparation of 2-Amino-4-aryl-3-cyanopyridines by the Condensation of </a:t>
            </a:r>
            <a:r>
              <a:rPr lang="en-US" sz="1800" i="1" dirty="0" err="1">
                <a:latin typeface="Times New Roman" panose="02020603050405020304" pitchFamily="18" charset="0"/>
                <a:cs typeface="Times New Roman" panose="02020603050405020304" pitchFamily="18" charset="0"/>
              </a:rPr>
              <a:t>Malononitrile</a:t>
            </a:r>
            <a:r>
              <a:rPr lang="en-US" sz="1800" i="1" dirty="0">
                <a:latin typeface="Times New Roman" panose="02020603050405020304" pitchFamily="18" charset="0"/>
                <a:cs typeface="Times New Roman" panose="02020603050405020304" pitchFamily="18" charset="0"/>
              </a:rPr>
              <a:t> with Aromatic Aldehydes and Alkyl Ketones in the Presence of Ammonium Acetate</a:t>
            </a:r>
            <a:r>
              <a:rPr lang="en-US" sz="1800" dirty="0">
                <a:latin typeface="Times New Roman" panose="02020603050405020304" pitchFamily="18" charset="0"/>
                <a:cs typeface="Times New Roman" panose="02020603050405020304" pitchFamily="18" charset="0"/>
              </a:rPr>
              <a:t>. Synthesis,  Vol. 1980: 366-368</a:t>
            </a:r>
            <a:r>
              <a:rPr lang="en-US" sz="1800" dirty="0" smtClean="0">
                <a:cs typeface="+mj-cs"/>
              </a:rPr>
              <a:t>.</a:t>
            </a:r>
          </a:p>
          <a:p>
            <a:pPr marL="457200" indent="-457200" algn="just">
              <a:buFont typeface="+mj-lt"/>
              <a:buAutoNum type="arabicPeriod"/>
            </a:pPr>
            <a:r>
              <a:rPr lang="en-US" sz="1800" dirty="0">
                <a:latin typeface="Times New Roman" panose="02020603050405020304" pitchFamily="18" charset="0"/>
                <a:ea typeface="Times New Roman" panose="02020603050405020304" pitchFamily="18" charset="0"/>
              </a:rPr>
              <a:t>Fernando, K. S., </a:t>
            </a:r>
            <a:r>
              <a:rPr lang="en-US" sz="1800" dirty="0" err="1">
                <a:latin typeface="Times New Roman" panose="02020603050405020304" pitchFamily="18" charset="0"/>
                <a:ea typeface="Times New Roman" panose="02020603050405020304" pitchFamily="18" charset="0"/>
              </a:rPr>
              <a:t>Sahus</a:t>
            </a:r>
            <a:r>
              <a:rPr lang="en-US" sz="1800" dirty="0">
                <a:latin typeface="Times New Roman" panose="02020603050405020304" pitchFamily="18" charset="0"/>
                <a:ea typeface="Times New Roman" panose="02020603050405020304" pitchFamily="18" charset="0"/>
              </a:rPr>
              <a:t>, Liu, Y., Lewis, W. K., </a:t>
            </a:r>
            <a:r>
              <a:rPr lang="en-US" sz="1800" dirty="0" err="1">
                <a:latin typeface="Times New Roman" panose="02020603050405020304" pitchFamily="18" charset="0"/>
                <a:ea typeface="Times New Roman" panose="02020603050405020304" pitchFamily="18" charset="0"/>
              </a:rPr>
              <a:t>Guliants</a:t>
            </a:r>
            <a:r>
              <a:rPr lang="en-US" sz="1800" dirty="0">
                <a:latin typeface="Times New Roman" panose="02020603050405020304" pitchFamily="18" charset="0"/>
                <a:ea typeface="Times New Roman" panose="02020603050405020304" pitchFamily="18" charset="0"/>
              </a:rPr>
              <a:t>, E. A. </a:t>
            </a:r>
            <a:r>
              <a:rPr lang="en-US" sz="1800" b="1" dirty="0">
                <a:latin typeface="Times New Roman" panose="02020603050405020304" pitchFamily="18" charset="0"/>
                <a:ea typeface="Times New Roman" panose="02020603050405020304" pitchFamily="18" charset="0"/>
              </a:rPr>
              <a:t>2015</a:t>
            </a:r>
            <a:r>
              <a:rPr lang="en-US" sz="1800" dirty="0">
                <a:latin typeface="Times New Roman" panose="02020603050405020304" pitchFamily="18" charset="0"/>
                <a:ea typeface="Times New Roman" panose="02020603050405020304" pitchFamily="18" charset="0"/>
              </a:rPr>
              <a:t>. Carbon quantum dots and applications in </a:t>
            </a:r>
            <a:r>
              <a:rPr lang="en-US" sz="1800" dirty="0" err="1">
                <a:latin typeface="Times New Roman" panose="02020603050405020304" pitchFamily="18" charset="0"/>
                <a:ea typeface="Times New Roman" panose="02020603050405020304" pitchFamily="18" charset="0"/>
              </a:rPr>
              <a:t>photocatalytic</a:t>
            </a:r>
            <a:r>
              <a:rPr lang="en-US" sz="1800" dirty="0">
                <a:latin typeface="Times New Roman" panose="02020603050405020304" pitchFamily="18" charset="0"/>
                <a:ea typeface="Times New Roman" panose="02020603050405020304" pitchFamily="18" charset="0"/>
              </a:rPr>
              <a:t> energy conversion. </a:t>
            </a:r>
            <a:r>
              <a:rPr lang="en-US" sz="1800" i="1" dirty="0">
                <a:latin typeface="Times New Roman" panose="02020603050405020304" pitchFamily="18" charset="0"/>
                <a:ea typeface="Times New Roman" panose="02020603050405020304" pitchFamily="18" charset="0"/>
              </a:rPr>
              <a:t>ACS</a:t>
            </a:r>
            <a:r>
              <a:rPr lang="en-US" sz="1800" dirty="0">
                <a:latin typeface="Times New Roman" panose="02020603050405020304" pitchFamily="18" charset="0"/>
                <a:ea typeface="Times New Roman" panose="02020603050405020304" pitchFamily="18" charset="0"/>
              </a:rPr>
              <a:t> </a:t>
            </a:r>
            <a:r>
              <a:rPr lang="en-US" sz="1800" i="1" dirty="0">
                <a:latin typeface="Times New Roman" panose="02020603050405020304" pitchFamily="18" charset="0"/>
                <a:ea typeface="Times New Roman" panose="02020603050405020304" pitchFamily="18" charset="0"/>
              </a:rPr>
              <a:t>applied materials &amp; interfaces, </a:t>
            </a:r>
            <a:r>
              <a:rPr lang="en-US" sz="1800" dirty="0">
                <a:latin typeface="Times New Roman" panose="02020603050405020304" pitchFamily="18" charset="0"/>
              </a:rPr>
              <a:t>Vol.</a:t>
            </a:r>
            <a:r>
              <a:rPr lang="en-US" sz="1800" dirty="0">
                <a:latin typeface="Times New Roman" panose="02020603050405020304" pitchFamily="18" charset="0"/>
                <a:ea typeface="Times New Roman" panose="02020603050405020304" pitchFamily="18" charset="0"/>
              </a:rPr>
              <a:t>83: 63-76.</a:t>
            </a:r>
            <a:endParaRPr lang="en-US" sz="1800" dirty="0"/>
          </a:p>
          <a:p>
            <a:pPr marL="457200" indent="-457200" algn="just">
              <a:buFont typeface="+mj-lt"/>
              <a:buAutoNum type="arabicPeriod"/>
            </a:pPr>
            <a:endParaRPr lang="fa-IR" sz="1800" dirty="0" smtClean="0">
              <a:cs typeface="+mj-cs"/>
            </a:endParaRPr>
          </a:p>
          <a:p>
            <a:pPr marL="0" indent="0" algn="just">
              <a:buNone/>
            </a:pPr>
            <a:endParaRPr lang="fa-IR" sz="1800" dirty="0" smtClean="0">
              <a:cs typeface="+mj-cs"/>
            </a:endParaRPr>
          </a:p>
          <a:p>
            <a:pPr marL="457200" indent="-457200" algn="just">
              <a:buFont typeface="+mj-lt"/>
              <a:buAutoNum type="arabicPeriod"/>
            </a:pPr>
            <a:endParaRPr lang="en-US" sz="1800" dirty="0">
              <a:cs typeface="+mj-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836" y="653850"/>
            <a:ext cx="1265786" cy="1265786"/>
          </a:xfrm>
          <a:prstGeom prst="rect">
            <a:avLst/>
          </a:prstGeom>
        </p:spPr>
      </p:pic>
    </p:spTree>
    <p:extLst>
      <p:ext uri="{BB962C8B-B14F-4D97-AF65-F5344CB8AC3E}">
        <p14:creationId xmlns:p14="http://schemas.microsoft.com/office/powerpoint/2010/main" val="9184229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814553" y="2484241"/>
            <a:ext cx="10546080" cy="3149527"/>
          </a:xfrm>
        </p:spPr>
        <p:txBody>
          <a:bodyPr>
            <a:noAutofit/>
          </a:bodyPr>
          <a:lstStyle/>
          <a:p>
            <a:pPr marL="0" indent="0" algn="just" rtl="1">
              <a:lnSpc>
                <a:spcPct val="150000"/>
              </a:lnSpc>
              <a:buNone/>
            </a:pPr>
            <a:r>
              <a:rPr lang="fa-IR" sz="1800" b="1" dirty="0">
                <a:cs typeface="B Nazanin" panose="00000400000000000000" pitchFamily="2" charset="-78"/>
              </a:rPr>
              <a:t>در این </a:t>
            </a:r>
            <a:r>
              <a:rPr lang="fa-IR" sz="1800" b="1" dirty="0" smtClean="0">
                <a:cs typeface="B Nazanin" panose="00000400000000000000" pitchFamily="2" charset="-78"/>
              </a:rPr>
              <a:t>پروژه </a:t>
            </a:r>
            <a:r>
              <a:rPr lang="fa-IR" sz="1800" b="1" dirty="0">
                <a:cs typeface="B Nazanin" panose="00000400000000000000" pitchFamily="2" charset="-78"/>
              </a:rPr>
              <a:t>کاتالیزور نانو اکسید آهن مغناطیسی </a:t>
            </a:r>
            <a:r>
              <a:rPr lang="fa-IR" sz="1800" b="1" dirty="0" smtClean="0">
                <a:cs typeface="B Nazanin" panose="00000400000000000000" pitchFamily="2" charset="-78"/>
              </a:rPr>
              <a:t>عامل‌دار </a:t>
            </a:r>
            <a:r>
              <a:rPr lang="fa-IR" sz="1800" b="1" dirty="0">
                <a:cs typeface="B Nazanin" panose="00000400000000000000" pitchFamily="2" charset="-78"/>
              </a:rPr>
              <a:t>شده با ملامین و تیوفن-2-کربوکسالدهید به </a:t>
            </a:r>
            <a:r>
              <a:rPr lang="fa-IR" sz="1800" b="1" dirty="0">
                <a:cs typeface="B Nazanin" panose="00000400000000000000" pitchFamily="2" charset="-78"/>
              </a:rPr>
              <a:t>عنوان یک کاتالیزور موثر قابل بازیابی، ارزان قیمت، تحت شرایط بدون حلال در یک واکنش چند جزئی برای سنتز مشتقات </a:t>
            </a:r>
            <a:r>
              <a:rPr lang="fa-IR" sz="1800" b="1" dirty="0" smtClean="0">
                <a:cs typeface="B Nazanin" panose="00000400000000000000" pitchFamily="2" charset="-78"/>
              </a:rPr>
              <a:t>2-آمینو-3-سیانوپیریدین مورد معالعه و بررسی قرار گرفت.</a:t>
            </a:r>
            <a:endParaRPr lang="fa-IR" sz="1800" b="1" dirty="0">
              <a:cs typeface="B Nazanin" panose="00000400000000000000" pitchFamily="2" charset="-78"/>
            </a:endParaRPr>
          </a:p>
          <a:p>
            <a:pPr marL="0" indent="0" algn="just" rtl="1">
              <a:lnSpc>
                <a:spcPct val="150000"/>
              </a:lnSpc>
              <a:buNone/>
            </a:pPr>
            <a:r>
              <a:rPr lang="fa-IR" sz="1800" b="1" dirty="0" smtClean="0">
                <a:cs typeface="B Nazanin" panose="00000400000000000000" pitchFamily="2" charset="-78"/>
              </a:rPr>
              <a:t>ساختار </a:t>
            </a:r>
            <a:r>
              <a:rPr lang="fa-IR" sz="1800" b="1" dirty="0" smtClean="0">
                <a:cs typeface="B Nazanin" panose="00000400000000000000" pitchFamily="2" charset="-78"/>
              </a:rPr>
              <a:t>و </a:t>
            </a:r>
            <a:r>
              <a:rPr lang="fa-IR" sz="1800" b="1" dirty="0">
                <a:cs typeface="B Nazanin" panose="00000400000000000000" pitchFamily="2" charset="-78"/>
              </a:rPr>
              <a:t>خاصیت مغناطیسی کاتالیزور به وسیله </a:t>
            </a:r>
            <a:r>
              <a:rPr lang="fa-IR" sz="1800" b="1" dirty="0" smtClean="0">
                <a:cs typeface="B Nazanin" panose="00000400000000000000" pitchFamily="2" charset="-78"/>
              </a:rPr>
              <a:t>تکنیک‌های مختلف</a:t>
            </a:r>
            <a:r>
              <a:rPr lang="en-US" sz="1600" b="1" dirty="0" smtClean="0">
                <a:latin typeface="Times New Roman" panose="02020603050405020304" pitchFamily="18" charset="0"/>
                <a:cs typeface="Times New Roman" panose="02020603050405020304" pitchFamily="18" charset="0"/>
              </a:rPr>
              <a:t>TEM</a:t>
            </a:r>
            <a:r>
              <a:rPr lang="en-US" sz="1600" b="1" dirty="0" smtClean="0">
                <a:cs typeface="+mj-cs"/>
              </a:rPr>
              <a:t> ،</a:t>
            </a:r>
            <a:r>
              <a:rPr lang="en-US" sz="1600" b="1" dirty="0" smtClean="0">
                <a:latin typeface="Times New Roman" panose="02020603050405020304" pitchFamily="18" charset="0"/>
                <a:cs typeface="+mj-cs"/>
              </a:rPr>
              <a:t>EDX</a:t>
            </a:r>
            <a:r>
              <a:rPr lang="en-US" sz="1600" b="1" dirty="0" smtClean="0">
                <a:cs typeface="+mj-cs"/>
              </a:rPr>
              <a:t> </a:t>
            </a:r>
            <a:r>
              <a:rPr lang="en-US" sz="1600" b="1" dirty="0">
                <a:cs typeface="+mj-cs"/>
              </a:rPr>
              <a:t>،</a:t>
            </a:r>
            <a:r>
              <a:rPr lang="en-US" sz="1600" b="1" dirty="0">
                <a:latin typeface="Times New Roman" panose="02020603050405020304" pitchFamily="18" charset="0"/>
                <a:cs typeface="+mj-cs"/>
              </a:rPr>
              <a:t>VSM</a:t>
            </a:r>
            <a:r>
              <a:rPr lang="en-US" sz="1600" b="1" dirty="0">
                <a:cs typeface="+mj-cs"/>
              </a:rPr>
              <a:t> ،</a:t>
            </a:r>
            <a:r>
              <a:rPr lang="en-US" sz="1600" b="1" dirty="0">
                <a:latin typeface="Times New Roman" panose="02020603050405020304" pitchFamily="18" charset="0"/>
                <a:cs typeface="+mj-cs"/>
              </a:rPr>
              <a:t>TGA</a:t>
            </a:r>
            <a:r>
              <a:rPr lang="en-US" sz="1600" b="1" dirty="0">
                <a:cs typeface="+mj-cs"/>
              </a:rPr>
              <a:t> </a:t>
            </a:r>
            <a:r>
              <a:rPr lang="en-US" sz="1600" b="1" dirty="0" smtClean="0">
                <a:cs typeface="+mj-cs"/>
              </a:rPr>
              <a:t>،</a:t>
            </a:r>
            <a:r>
              <a:rPr lang="fa-IR" sz="1600" b="1" dirty="0" smtClean="0">
                <a:cs typeface="+mj-cs"/>
              </a:rPr>
              <a:t> </a:t>
            </a:r>
            <a:r>
              <a:rPr lang="en-US" sz="1600" b="1" dirty="0" smtClean="0">
                <a:latin typeface="Times New Roman" panose="02020603050405020304" pitchFamily="18" charset="0"/>
                <a:cs typeface="+mj-cs"/>
              </a:rPr>
              <a:t>FT-IR</a:t>
            </a:r>
            <a:r>
              <a:rPr lang="fa-IR" sz="1600" b="1" dirty="0" smtClean="0">
                <a:cs typeface="+mj-cs"/>
              </a:rPr>
              <a:t> و </a:t>
            </a:r>
            <a:r>
              <a:rPr lang="en-US" sz="1600" b="1" dirty="0" smtClean="0">
                <a:latin typeface="Times New Roman" panose="02020603050405020304" pitchFamily="18" charset="0"/>
                <a:cs typeface="+mj-cs"/>
              </a:rPr>
              <a:t>SEM</a:t>
            </a:r>
            <a:r>
              <a:rPr lang="fa-IR" sz="1600" b="1" dirty="0" smtClean="0">
                <a:cs typeface="+mj-cs"/>
              </a:rPr>
              <a:t> </a:t>
            </a:r>
            <a:r>
              <a:rPr lang="fa-IR" sz="1800" b="1" dirty="0" smtClean="0">
                <a:cs typeface="B Nazanin" panose="00000400000000000000" pitchFamily="2" charset="-78"/>
              </a:rPr>
              <a:t>مورد </a:t>
            </a:r>
            <a:r>
              <a:rPr lang="fa-IR" sz="1800" b="1" dirty="0">
                <a:cs typeface="B Nazanin" panose="00000400000000000000" pitchFamily="2" charset="-78"/>
              </a:rPr>
              <a:t>بررسی قرارگرفت. از </a:t>
            </a:r>
            <a:r>
              <a:rPr lang="fa-IR" sz="1800" b="1" dirty="0" smtClean="0">
                <a:cs typeface="B Nazanin" panose="00000400000000000000" pitchFamily="2" charset="-78"/>
              </a:rPr>
              <a:t>مزایای این </a:t>
            </a:r>
            <a:r>
              <a:rPr lang="fa-IR" sz="1800" b="1" dirty="0">
                <a:cs typeface="B Nazanin" panose="00000400000000000000" pitchFamily="2" charset="-78"/>
              </a:rPr>
              <a:t>تحقیق </a:t>
            </a:r>
            <a:r>
              <a:rPr lang="fa-IR" sz="1800" b="1" dirty="0" smtClean="0">
                <a:cs typeface="B Nazanin" panose="00000400000000000000" pitchFamily="2" charset="-78"/>
              </a:rPr>
              <a:t>می‌توان </a:t>
            </a:r>
            <a:r>
              <a:rPr lang="fa-IR" sz="1800" b="1" dirty="0">
                <a:cs typeface="B Nazanin" panose="00000400000000000000" pitchFamily="2" charset="-78"/>
              </a:rPr>
              <a:t>به انجام واکنش در شرایط بدون حلال (کاهش آلودگی)، کوتاه بودن زمان واکنش، بازده بالای محصولات، امکان بازیافت </a:t>
            </a:r>
            <a:r>
              <a:rPr lang="fa-IR" sz="1800" b="1" dirty="0" smtClean="0">
                <a:cs typeface="B Nazanin" panose="00000400000000000000" pitchFamily="2" charset="-78"/>
              </a:rPr>
              <a:t>و جداسازی </a:t>
            </a:r>
            <a:r>
              <a:rPr lang="fa-IR" sz="1800" b="1" dirty="0">
                <a:cs typeface="B Nazanin" panose="00000400000000000000" pitchFamily="2" charset="-78"/>
              </a:rPr>
              <a:t>آسان </a:t>
            </a:r>
            <a:r>
              <a:rPr lang="fa-IR" sz="1800" b="1" dirty="0" smtClean="0">
                <a:cs typeface="B Nazanin" panose="00000400000000000000" pitchFamily="2" charset="-78"/>
              </a:rPr>
              <a:t>کاتالیزور </a:t>
            </a:r>
            <a:r>
              <a:rPr lang="fa-IR" sz="1800" b="1" dirty="0">
                <a:cs typeface="B Nazanin" panose="00000400000000000000" pitchFamily="2" charset="-78"/>
              </a:rPr>
              <a:t>و همچنین گزینش پذیری </a:t>
            </a:r>
            <a:r>
              <a:rPr lang="fa-IR" sz="1800" b="1" dirty="0" smtClean="0">
                <a:cs typeface="B Nazanin" panose="00000400000000000000" pitchFamily="2" charset="-78"/>
              </a:rPr>
              <a:t>بالا، </a:t>
            </a:r>
            <a:r>
              <a:rPr lang="fa-IR" sz="1800" b="1" dirty="0">
                <a:cs typeface="B Nazanin" panose="00000400000000000000" pitchFamily="2" charset="-78"/>
              </a:rPr>
              <a:t>اشاره </a:t>
            </a:r>
            <a:r>
              <a:rPr lang="fa-IR" sz="1800" b="1" dirty="0" smtClean="0">
                <a:cs typeface="B Nazanin" panose="00000400000000000000" pitchFamily="2" charset="-78"/>
              </a:rPr>
              <a:t>کرد.</a:t>
            </a:r>
            <a:endParaRPr lang="en-US" sz="1800" b="1" dirty="0">
              <a:cs typeface="B Nazanin" panose="00000400000000000000" pitchFamily="2" charset="-78"/>
            </a:endParaRPr>
          </a:p>
        </p:txBody>
      </p:sp>
      <p:sp>
        <p:nvSpPr>
          <p:cNvPr id="4" name="TextBox 3">
            <a:extLst>
              <a:ext uri="{FF2B5EF4-FFF2-40B4-BE49-F238E27FC236}">
                <a16:creationId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a:t>
            </a:r>
            <a:r>
              <a:rPr lang="fa-IR" dirty="0">
                <a:cs typeface="B Nazanin" panose="00000400000000000000" pitchFamily="2" charset="-78"/>
              </a:rPr>
              <a:t>:  نانو کاتالیزور، </a:t>
            </a:r>
            <a:r>
              <a:rPr lang="fa-IR" dirty="0" smtClean="0">
                <a:cs typeface="B Nazanin" panose="00000400000000000000" pitchFamily="2" charset="-78"/>
              </a:rPr>
              <a:t>واکنش‌های </a:t>
            </a:r>
            <a:r>
              <a:rPr lang="fa-IR" dirty="0">
                <a:cs typeface="B Nazanin" panose="00000400000000000000" pitchFamily="2" charset="-78"/>
              </a:rPr>
              <a:t>چند جزیی، بدون حلال، </a:t>
            </a:r>
            <a:r>
              <a:rPr lang="fa-IR" dirty="0" smtClean="0">
                <a:cs typeface="B Nazanin" panose="00000400000000000000" pitchFamily="2" charset="-78"/>
              </a:rPr>
              <a:t>2-آمینو-3-سیانو پیریدین‌ها</a:t>
            </a:r>
            <a:endParaRPr lang="en-US" sz="1800"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شیمی </a:t>
            </a:r>
            <a:r>
              <a:rPr lang="fa-IR" sz="2000" dirty="0" smtClean="0">
                <a:cs typeface="B Nazanin" panose="00000400000000000000" pitchFamily="2" charset="-78"/>
              </a:rPr>
              <a:t>سبز</a:t>
            </a:r>
            <a:r>
              <a:rPr lang="en-US" sz="2000" dirty="0" smtClean="0">
                <a:cs typeface="B Nazanin" panose="00000400000000000000" pitchFamily="2" charset="-78"/>
              </a:rPr>
              <a:t> </a:t>
            </a:r>
            <a:r>
              <a:rPr lang="fa-IR" sz="2000" dirty="0" smtClean="0">
                <a:cs typeface="B Nazanin" panose="00000400000000000000" pitchFamily="2" charset="-78"/>
              </a:rPr>
              <a:t>عبارت </a:t>
            </a:r>
            <a:r>
              <a:rPr lang="fa-IR" sz="2000" dirty="0">
                <a:cs typeface="B Nazanin" panose="00000400000000000000" pitchFamily="2" charset="-78"/>
              </a:rPr>
              <a:t>است از : طراحی، توسعه و به کارگیری فرآیندها و محصولات برای کاهش یا </a:t>
            </a:r>
            <a:r>
              <a:rPr lang="fa-IR" sz="2000" dirty="0" smtClean="0">
                <a:cs typeface="B Nazanin" panose="00000400000000000000" pitchFamily="2" charset="-78"/>
              </a:rPr>
              <a:t>حذف</a:t>
            </a:r>
            <a:r>
              <a:rPr lang="en-US" sz="2000" dirty="0" smtClean="0">
                <a:cs typeface="B Nazanin" panose="00000400000000000000" pitchFamily="2" charset="-78"/>
              </a:rPr>
              <a:t> </a:t>
            </a:r>
            <a:r>
              <a:rPr lang="fa-IR" sz="2000" dirty="0" smtClean="0">
                <a:cs typeface="B Nazanin" panose="00000400000000000000" pitchFamily="2" charset="-78"/>
              </a:rPr>
              <a:t>موادی </a:t>
            </a:r>
            <a:r>
              <a:rPr lang="fa-IR" sz="2000" dirty="0">
                <a:cs typeface="B Nazanin" panose="00000400000000000000" pitchFamily="2" charset="-78"/>
              </a:rPr>
              <a:t>که برای انسان یا محیط زیست خطرناک هستند. اصطلاح شیمی سبز در رابطه با طراحی محصولات </a:t>
            </a:r>
            <a:r>
              <a:rPr lang="fa-IR" sz="2000" dirty="0" smtClean="0">
                <a:cs typeface="B Nazanin" panose="00000400000000000000" pitchFamily="2" charset="-78"/>
              </a:rPr>
              <a:t>و</a:t>
            </a:r>
            <a:r>
              <a:rPr lang="en-US" sz="2000" dirty="0" smtClean="0">
                <a:cs typeface="B Nazanin" panose="00000400000000000000" pitchFamily="2" charset="-78"/>
              </a:rPr>
              <a:t> </a:t>
            </a:r>
            <a:r>
              <a:rPr lang="fa-IR" sz="2000" dirty="0" smtClean="0">
                <a:cs typeface="B Nazanin" panose="00000400000000000000" pitchFamily="2" charset="-78"/>
              </a:rPr>
              <a:t>فرآیند‌های </a:t>
            </a:r>
            <a:r>
              <a:rPr lang="fa-IR" sz="2000" dirty="0">
                <a:cs typeface="B Nazanin" panose="00000400000000000000" pitchFamily="2" charset="-78"/>
              </a:rPr>
              <a:t>شیمیایی است که بر دوازده بنیاد استوار است که با طراحی مجدد </a:t>
            </a:r>
            <a:r>
              <a:rPr lang="fa-IR" sz="2000" dirty="0" smtClean="0">
                <a:cs typeface="B Nazanin" panose="00000400000000000000" pitchFamily="2" charset="-78"/>
              </a:rPr>
              <a:t>مولکول‌ها</a:t>
            </a:r>
            <a:r>
              <a:rPr lang="fa-IR" sz="2000" dirty="0">
                <a:cs typeface="B Nazanin" panose="00000400000000000000" pitchFamily="2" charset="-78"/>
              </a:rPr>
              <a:t>، مواد و </a:t>
            </a:r>
            <a:r>
              <a:rPr lang="fa-IR" sz="2000" dirty="0" smtClean="0">
                <a:cs typeface="B Nazanin" panose="00000400000000000000" pitchFamily="2" charset="-78"/>
              </a:rPr>
              <a:t>دگرگونی‌های</a:t>
            </a:r>
            <a:r>
              <a:rPr lang="en-US" sz="2000" dirty="0" smtClean="0">
                <a:cs typeface="B Nazanin" panose="00000400000000000000" pitchFamily="2" charset="-78"/>
              </a:rPr>
              <a:t> </a:t>
            </a:r>
            <a:r>
              <a:rPr lang="fa-IR" sz="2000" dirty="0" smtClean="0">
                <a:cs typeface="B Nazanin" panose="00000400000000000000" pitchFamily="2" charset="-78"/>
              </a:rPr>
              <a:t>شیمیایی </a:t>
            </a:r>
            <a:r>
              <a:rPr lang="fa-IR" sz="2000" dirty="0">
                <a:cs typeface="B Nazanin" panose="00000400000000000000" pitchFamily="2" charset="-78"/>
              </a:rPr>
              <a:t>در راستای </a:t>
            </a:r>
            <a:r>
              <a:rPr lang="fa-IR" sz="2000" dirty="0" smtClean="0">
                <a:cs typeface="B Nazanin" panose="00000400000000000000" pitchFamily="2" charset="-78"/>
              </a:rPr>
              <a:t>سالم‌تر </a:t>
            </a:r>
            <a:r>
              <a:rPr lang="fa-IR" sz="2000" dirty="0">
                <a:cs typeface="B Nazanin" panose="00000400000000000000" pitchFamily="2" charset="-78"/>
              </a:rPr>
              <a:t>کردن </a:t>
            </a:r>
            <a:r>
              <a:rPr lang="fa-IR" sz="2000" dirty="0" smtClean="0">
                <a:cs typeface="B Nazanin" panose="00000400000000000000" pitchFamily="2" charset="-78"/>
              </a:rPr>
              <a:t>آن‌ها </a:t>
            </a:r>
            <a:r>
              <a:rPr lang="fa-IR" sz="2000" dirty="0">
                <a:cs typeface="B Nazanin" panose="00000400000000000000" pitchFamily="2" charset="-78"/>
              </a:rPr>
              <a:t>برای آدمی و محیط زیست، انجام </a:t>
            </a:r>
            <a:r>
              <a:rPr lang="fa-IR" sz="2000" dirty="0" smtClean="0">
                <a:cs typeface="B Nazanin" panose="00000400000000000000" pitchFamily="2" charset="-78"/>
              </a:rPr>
              <a:t>می‌شود. </a:t>
            </a:r>
            <a:r>
              <a:rPr lang="fa-IR" sz="2000" dirty="0">
                <a:cs typeface="B Nazanin" panose="00000400000000000000" pitchFamily="2" charset="-78"/>
              </a:rPr>
              <a:t>بنابراین هدف نهایی </a:t>
            </a:r>
            <a:r>
              <a:rPr lang="fa-IR" sz="2000" dirty="0" smtClean="0">
                <a:cs typeface="B Nazanin" panose="00000400000000000000" pitchFamily="2" charset="-78"/>
              </a:rPr>
              <a:t>شیمی</a:t>
            </a:r>
            <a:r>
              <a:rPr lang="en-US" sz="2000" dirty="0" smtClean="0">
                <a:cs typeface="B Nazanin" panose="00000400000000000000" pitchFamily="2" charset="-78"/>
              </a:rPr>
              <a:t> </a:t>
            </a:r>
            <a:r>
              <a:rPr lang="fa-IR" sz="2000" dirty="0" smtClean="0">
                <a:cs typeface="B Nazanin" panose="00000400000000000000" pitchFamily="2" charset="-78"/>
              </a:rPr>
              <a:t>سبز، افزایش </a:t>
            </a:r>
            <a:r>
              <a:rPr lang="fa-IR" sz="2000" dirty="0">
                <a:cs typeface="B Nazanin" panose="00000400000000000000" pitchFamily="2" charset="-78"/>
              </a:rPr>
              <a:t>کیفیت زندگی در یک کره زمین تمیزتر و </a:t>
            </a:r>
            <a:r>
              <a:rPr lang="fa-IR" sz="2000" dirty="0" smtClean="0">
                <a:cs typeface="B Nazanin" panose="00000400000000000000" pitchFamily="2" charset="-78"/>
              </a:rPr>
              <a:t>ایمن‌تراست</a:t>
            </a:r>
            <a:r>
              <a:rPr lang="fa-IR" sz="2000" baseline="30000" dirty="0" smtClean="0">
                <a:latin typeface="Times New Roman" panose="02020603050405020304" pitchFamily="18" charset="0"/>
                <a:cs typeface="B Zar" panose="00000400000000000000" pitchFamily="2" charset="-78"/>
              </a:rPr>
              <a:t>1</a:t>
            </a:r>
            <a:r>
              <a:rPr lang="fa-IR" sz="2000" dirty="0">
                <a:cs typeface="B Nazanin" panose="00000400000000000000" pitchFamily="2" charset="-78"/>
              </a:rPr>
              <a:t>. اصول دوازده گانه شیمی سبز در </a:t>
            </a:r>
            <a:r>
              <a:rPr lang="fa-IR" sz="2000" dirty="0" smtClean="0">
                <a:cs typeface="B Nazanin" panose="00000400000000000000" pitchFamily="2" charset="-78"/>
              </a:rPr>
              <a:t>سال 1998 توسط </a:t>
            </a:r>
            <a:r>
              <a:rPr lang="fa-IR" sz="2000" dirty="0">
                <a:cs typeface="B Nazanin" panose="00000400000000000000" pitchFamily="2" charset="-78"/>
              </a:rPr>
              <a:t>پاول آناستاز و جان </a:t>
            </a:r>
            <a:r>
              <a:rPr lang="fa-IR" sz="2000" dirty="0" smtClean="0">
                <a:cs typeface="B Nazanin" panose="00000400000000000000" pitchFamily="2" charset="-78"/>
              </a:rPr>
              <a:t>وانر ارائه شد</a:t>
            </a:r>
            <a:r>
              <a:rPr lang="fa-IR" sz="2000" baseline="30000" dirty="0" smtClean="0">
                <a:latin typeface="Times New Roman" panose="02020603050405020304" pitchFamily="18" charset="0"/>
                <a:cs typeface="B Zar" panose="00000400000000000000" pitchFamily="2" charset="-78"/>
              </a:rPr>
              <a:t>2</a:t>
            </a:r>
            <a:r>
              <a:rPr lang="fa-IR" sz="2000" dirty="0" smtClean="0">
                <a:cs typeface="B Nazanin" panose="00000400000000000000" pitchFamily="2" charset="-78"/>
              </a:rPr>
              <a:t>.</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a:fillRect/>
          </a:stretch>
        </p:blipFill>
        <p:spPr>
          <a:xfrm>
            <a:off x="372141" y="3674648"/>
            <a:ext cx="4768120" cy="2934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897526" y="3569209"/>
            <a:ext cx="6096000" cy="2349361"/>
          </a:xfrm>
          <a:prstGeom prst="rect">
            <a:avLst/>
          </a:prstGeom>
        </p:spPr>
        <p:txBody>
          <a:bodyPr>
            <a:spAutoFit/>
          </a:bodyPr>
          <a:lstStyle/>
          <a:p>
            <a:pPr algn="just" rtl="1">
              <a:spcAft>
                <a:spcPts val="800"/>
              </a:spcAft>
            </a:pPr>
            <a:r>
              <a:rPr lang="fa-IR" sz="2000" dirty="0">
                <a:latin typeface="Times New Roman" panose="02020603050405020304" pitchFamily="18" charset="0"/>
                <a:ea typeface="Calibri" panose="020F0502020204030204" pitchFamily="34" charset="0"/>
                <a:cs typeface="B Nazanin" panose="00000400000000000000" pitchFamily="2" charset="-78"/>
              </a:rPr>
              <a:t>طراحی و توسعه کاتالیزورهای ایده آل یکی از مفاهیم بسیار مهم شیمی سبز است. در سال­های اخیر ، نانوکاتالیز به دلیل فعالیت زیاد، انتخابی و بهره وری، به یک میدان نوظهور علوم تبدیل شده است. اندازه، شکل و اندازه سطح نانو از مقادیر فوق العاده بزرگ به نسبت حجم، خواص بی نظیری را به نانوکاتالیست­ها می بخشد زیرا تغییرات ساختاری و الکترونیکی که دارند آنها را از کاتالیزور­های دیگر متمایز 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کند</a:t>
            </a:r>
            <a:r>
              <a:rPr lang="fa-IR" sz="2000" baseline="30000" dirty="0">
                <a:latin typeface="Times New Roman" panose="02020603050405020304" pitchFamily="18" charset="0"/>
                <a:cs typeface="B Nazanin" panose="00000400000000000000" pitchFamily="2" charset="-78"/>
              </a:rPr>
              <a:t>3</a:t>
            </a:r>
            <a:r>
              <a:rPr lang="fa-IR" sz="2000" dirty="0" smtClean="0">
                <a:cs typeface="B Nazanin" panose="00000400000000000000" pitchFamily="2" charset="-78"/>
              </a:rPr>
              <a:t>.</a:t>
            </a:r>
            <a:endParaRPr lang="en-US" sz="2000" dirty="0">
              <a:cs typeface="B Nazanin" panose="00000400000000000000" pitchFamily="2" charset="-78"/>
            </a:endParaRPr>
          </a:p>
          <a:p>
            <a:pPr algn="just" rtl="1">
              <a:spcAft>
                <a:spcPts val="800"/>
              </a:spcAft>
            </a:pP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cs typeface="B Nazanin" panose="00000400000000000000" pitchFamily="2" charset="-78"/>
              </a:rPr>
              <a:t>مشتقات 2-آمینو-3-سیانو پیریدین‌ها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
        <p:nvSpPr>
          <p:cNvPr id="4" name="Rectangle 3"/>
          <p:cNvSpPr/>
          <p:nvPr/>
        </p:nvSpPr>
        <p:spPr>
          <a:xfrm>
            <a:off x="115910" y="2292792"/>
            <a:ext cx="11877617" cy="1200329"/>
          </a:xfrm>
          <a:prstGeom prst="rect">
            <a:avLst/>
          </a:prstGeom>
        </p:spPr>
        <p:txBody>
          <a:bodyPr wrap="square">
            <a:spAutoFit/>
          </a:bodyPr>
          <a:lstStyle/>
          <a:p>
            <a:pPr algn="just" rtl="1"/>
            <a:r>
              <a:rPr lang="ar-SA" b="1" dirty="0" smtClean="0">
                <a:latin typeface="Times New Roman" panose="02020603050405020304" pitchFamily="18" charset="0"/>
                <a:ea typeface="Calibri" panose="020F0502020204030204" pitchFamily="34" charset="0"/>
                <a:cs typeface="B Nazanin" panose="00000400000000000000" pitchFamily="2" charset="-78"/>
              </a:rPr>
              <a:t>واکنش‌های </a:t>
            </a:r>
            <a:r>
              <a:rPr lang="ar-SA" b="1" dirty="0">
                <a:latin typeface="Times New Roman" panose="02020603050405020304" pitchFamily="18" charset="0"/>
                <a:ea typeface="Calibri" panose="020F0502020204030204" pitchFamily="34" charset="0"/>
                <a:cs typeface="B Nazanin" panose="00000400000000000000" pitchFamily="2" charset="-78"/>
              </a:rPr>
              <a:t>چندجزئی یکی از موفق‌ترین روش‌ها </a:t>
            </a:r>
            <a:r>
              <a:rPr lang="ar-SA" b="1" dirty="0" smtClean="0">
                <a:latin typeface="Times New Roman" panose="02020603050405020304" pitchFamily="18" charset="0"/>
                <a:ea typeface="Calibri" panose="020F0502020204030204" pitchFamily="34" charset="0"/>
                <a:cs typeface="B Nazanin" panose="00000400000000000000" pitchFamily="2" charset="-78"/>
              </a:rPr>
              <a:t>درزمینه</a:t>
            </a:r>
            <a:r>
              <a:rPr lang="fa-IR" b="1" dirty="0" smtClean="0">
                <a:ea typeface="Calibri" panose="020F0502020204030204" pitchFamily="34" charset="0"/>
                <a:cs typeface="Sakkal Majalla" panose="02000000000000000000" pitchFamily="2" charset="-78"/>
              </a:rPr>
              <a:t>ی </a:t>
            </a:r>
            <a:r>
              <a:rPr lang="ar-SA" b="1" dirty="0" smtClean="0">
                <a:latin typeface="Times New Roman" panose="02020603050405020304" pitchFamily="18" charset="0"/>
                <a:ea typeface="Calibri" panose="020F0502020204030204" pitchFamily="34" charset="0"/>
                <a:cs typeface="B Nazanin" panose="00000400000000000000" pitchFamily="2" charset="-78"/>
              </a:rPr>
              <a:t>افزایش </a:t>
            </a:r>
            <a:r>
              <a:rPr lang="ar-SA" b="1" dirty="0">
                <a:latin typeface="Times New Roman" panose="02020603050405020304" pitchFamily="18" charset="0"/>
                <a:ea typeface="Calibri" panose="020F0502020204030204" pitchFamily="34" charset="0"/>
                <a:cs typeface="B Nazanin" panose="00000400000000000000" pitchFamily="2" charset="-78"/>
              </a:rPr>
              <a:t>تنوع ساختاری و پیچیدگی مولکولی با استفاده از یک فرایند ساده است. این روش به‌عنوان فرایندی درحال‌توسعه برای تهیه ترکیبات دارویی، امکان گسترش بسیاری از ترکیبات شیمیایی را، با تنوع ساختاری بیشتر می‌دهد؛ بنابراین این واکنش‌ها که باعث تغییر و تحول اساسی در سنتز همه محصولات طبیعی شده؛ با سرعت زیادی در طول چند دهه گذشته گسترش‌یافته </a:t>
            </a:r>
            <a:r>
              <a:rPr lang="ar-SA" b="1" dirty="0" smtClean="0">
                <a:latin typeface="Times New Roman" panose="02020603050405020304" pitchFamily="18" charset="0"/>
                <a:ea typeface="Calibri" panose="020F0502020204030204" pitchFamily="34" charset="0"/>
                <a:cs typeface="B Nazanin" panose="00000400000000000000" pitchFamily="2" charset="-78"/>
              </a:rPr>
              <a:t>است</a:t>
            </a:r>
            <a:r>
              <a:rPr lang="fa-IR" baseline="30000" dirty="0" smtClean="0">
                <a:latin typeface="Times New Roman" panose="02020603050405020304" pitchFamily="18" charset="0"/>
                <a:cs typeface="B Zar" panose="00000400000000000000" pitchFamily="2" charset="-78"/>
              </a:rPr>
              <a:t>4</a:t>
            </a:r>
            <a:r>
              <a:rPr lang="fa-IR" dirty="0" smtClean="0">
                <a:cs typeface="B Nazanin" panose="00000400000000000000" pitchFamily="2" charset="-78"/>
              </a:rPr>
              <a:t>.</a:t>
            </a:r>
            <a:endParaRPr lang="fa-IR" b="1" dirty="0">
              <a:latin typeface="Times New Roman" panose="02020603050405020304" pitchFamily="18" charset="0"/>
              <a:ea typeface="Calibri" panose="020F0502020204030204" pitchFamily="34" charset="0"/>
              <a:cs typeface="B Nazanin" panose="00000400000000000000" pitchFamily="2" charset="-78"/>
            </a:endParaRPr>
          </a:p>
          <a:p>
            <a:pPr algn="r"/>
            <a:endParaRPr lang="en-US" dirty="0"/>
          </a:p>
        </p:txBody>
      </p:sp>
      <p:sp>
        <p:nvSpPr>
          <p:cNvPr id="8" name="Rectangle 7"/>
          <p:cNvSpPr/>
          <p:nvPr/>
        </p:nvSpPr>
        <p:spPr>
          <a:xfrm>
            <a:off x="4819765" y="3409322"/>
            <a:ext cx="7173761" cy="1477328"/>
          </a:xfrm>
          <a:prstGeom prst="rect">
            <a:avLst/>
          </a:prstGeom>
        </p:spPr>
        <p:txBody>
          <a:bodyPr wrap="square">
            <a:spAutoFit/>
          </a:bodyPr>
          <a:lstStyle/>
          <a:p>
            <a:pPr algn="just" rtl="1"/>
            <a:r>
              <a:rPr lang="ar-SA" b="1" dirty="0" smtClean="0">
                <a:latin typeface="Arial" panose="020B0604020202020204" pitchFamily="34" charset="0"/>
                <a:ea typeface="Calibri" panose="020F0502020204030204" pitchFamily="34" charset="0"/>
                <a:cs typeface="B Nazanin" panose="00000400000000000000" pitchFamily="2" charset="-78"/>
              </a:rPr>
              <a:t>ترکیبات</a:t>
            </a:r>
            <a:r>
              <a:rPr lang="fa-IR" b="1" dirty="0" smtClean="0">
                <a:latin typeface="Arial" panose="020B0604020202020204" pitchFamily="34" charset="0"/>
                <a:ea typeface="Calibri" panose="020F0502020204030204" pitchFamily="34" charset="0"/>
                <a:cs typeface="B Nazanin" panose="00000400000000000000" pitchFamily="2" charset="-78"/>
              </a:rPr>
              <a:t>4</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H</a:t>
            </a:r>
            <a:r>
              <a:rPr lang="en-US" b="1" dirty="0" smtClean="0">
                <a:latin typeface="Arial" panose="020B0604020202020204" pitchFamily="34" charset="0"/>
                <a:ea typeface="Calibri" panose="020F0502020204030204" pitchFamily="34" charset="0"/>
                <a:cs typeface="B Nazanin" panose="00000400000000000000" pitchFamily="2" charset="-78"/>
              </a:rPr>
              <a:t> </a:t>
            </a:r>
            <a:r>
              <a:rPr lang="ar-SA" b="1" dirty="0" smtClean="0">
                <a:latin typeface="Arial" panose="020B0604020202020204" pitchFamily="34" charset="0"/>
                <a:ea typeface="Calibri" panose="020F0502020204030204" pitchFamily="34" charset="0"/>
                <a:cs typeface="B Nazanin" panose="00000400000000000000" pitchFamily="2" charset="-78"/>
              </a:rPr>
              <a:t>پیران دارای فعالیتهای گسترده دارویی و بیولوژیکی هستند. برخی از آنها به عنوان</a:t>
            </a:r>
            <a:r>
              <a:rPr lang="ar-SA" b="1" dirty="0" smtClean="0">
                <a:latin typeface="Times New Roman" panose="02020603050405020304" pitchFamily="18" charset="0"/>
                <a:ea typeface="Calibri" panose="020F0502020204030204" pitchFamily="34" charset="0"/>
                <a:cs typeface="B Nazanin" panose="00000400000000000000" pitchFamily="2" charset="-78"/>
              </a:rPr>
              <a:t> </a:t>
            </a:r>
            <a:r>
              <a:rPr lang="ar-SA" b="1" dirty="0" smtClean="0">
                <a:latin typeface="Arial" panose="020B0604020202020204" pitchFamily="34" charset="0"/>
                <a:ea typeface="Calibri" panose="020F0502020204030204" pitchFamily="34" charset="0"/>
                <a:cs typeface="B Nazanin" panose="00000400000000000000" pitchFamily="2" charset="-78"/>
              </a:rPr>
              <a:t>عوامل</a:t>
            </a:r>
            <a:r>
              <a:rPr lang="ar-SA" b="1" dirty="0" smtClean="0">
                <a:latin typeface="Times New Roman" panose="02020603050405020304" pitchFamily="18" charset="0"/>
                <a:ea typeface="Calibri" panose="020F0502020204030204" pitchFamily="34" charset="0"/>
                <a:cs typeface="B Nazanin" panose="00000400000000000000" pitchFamily="2" charset="-78"/>
              </a:rPr>
              <a:t> </a:t>
            </a:r>
            <a:r>
              <a:rPr lang="ar-SA" b="1" dirty="0" smtClean="0">
                <a:latin typeface="Arial" panose="020B0604020202020204" pitchFamily="34" charset="0"/>
                <a:ea typeface="Calibri" panose="020F0502020204030204" pitchFamily="34" charset="0"/>
                <a:cs typeface="B Nazanin" panose="00000400000000000000" pitchFamily="2" charset="-78"/>
              </a:rPr>
              <a:t>ضدسرطان، ضدمیکروب، ضدمالاریا، ضدویروس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HIV</a:t>
            </a:r>
            <a:r>
              <a:rPr lang="ar-SA" b="1" dirty="0" smtClean="0">
                <a:latin typeface="Arial" panose="020B0604020202020204" pitchFamily="34" charset="0"/>
                <a:ea typeface="Calibri" panose="020F0502020204030204" pitchFamily="34" charset="0"/>
                <a:cs typeface="B Nazanin" panose="00000400000000000000" pitchFamily="2" charset="-78"/>
              </a:rPr>
              <a:t>، ضد التهاب </a:t>
            </a:r>
            <a:r>
              <a:rPr lang="fa-IR" b="1" dirty="0" smtClean="0">
                <a:latin typeface="Arial" panose="020B0604020202020204" pitchFamily="34" charset="0"/>
                <a:ea typeface="Calibri" panose="020F0502020204030204" pitchFamily="34" charset="0"/>
                <a:cs typeface="B Nazanin" panose="00000400000000000000" pitchFamily="2" charset="-78"/>
              </a:rPr>
              <a:t>و... </a:t>
            </a:r>
            <a:r>
              <a:rPr lang="ar-SA" b="1" dirty="0" smtClean="0">
                <a:latin typeface="Arial" panose="020B0604020202020204" pitchFamily="34" charset="0"/>
                <a:ea typeface="Calibri" panose="020F0502020204030204" pitchFamily="34" charset="0"/>
                <a:cs typeface="B Nazanin" panose="00000400000000000000" pitchFamily="2" charset="-78"/>
              </a:rPr>
              <a:t>ظاهر شده</a:t>
            </a:r>
            <a:r>
              <a:rPr lang="fa-IR" b="1" dirty="0" smtClean="0">
                <a:latin typeface="Times New Roman" panose="02020603050405020304" pitchFamily="18" charset="0"/>
                <a:ea typeface="Calibri" panose="020F0502020204030204" pitchFamily="34" charset="0"/>
                <a:cs typeface="B Nazanin" panose="00000400000000000000" pitchFamily="2" charset="-78"/>
              </a:rPr>
              <a:t>‌</a:t>
            </a:r>
            <a:r>
              <a:rPr lang="ar-SA" b="1" dirty="0" smtClean="0">
                <a:latin typeface="Arial" panose="020B0604020202020204" pitchFamily="34" charset="0"/>
                <a:ea typeface="Calibri" panose="020F0502020204030204" pitchFamily="34" charset="0"/>
                <a:cs typeface="B Nazanin" panose="00000400000000000000" pitchFamily="2" charset="-78"/>
              </a:rPr>
              <a:t>اند</a:t>
            </a:r>
            <a:r>
              <a:rPr lang="fa-IR" b="1" dirty="0">
                <a:latin typeface="Arial" panose="020B0604020202020204" pitchFamily="34" charset="0"/>
                <a:ea typeface="Calibri" panose="020F0502020204030204" pitchFamily="34" charset="0"/>
                <a:cs typeface="B Nazanin" panose="00000400000000000000" pitchFamily="2" charset="-78"/>
              </a:rPr>
              <a:t>.</a:t>
            </a:r>
            <a:endParaRPr lang="fa-IR" b="1" dirty="0" smtClean="0">
              <a:latin typeface="Times New Roman" panose="02020603050405020304" pitchFamily="18" charset="0"/>
              <a:ea typeface="Calibri" panose="020F0502020204030204" pitchFamily="34" charset="0"/>
              <a:cs typeface="B Nazanin" panose="00000400000000000000" pitchFamily="2" charset="-78"/>
            </a:endParaRPr>
          </a:p>
          <a:p>
            <a:pPr algn="just" rtl="1">
              <a:spcAft>
                <a:spcPts val="0"/>
              </a:spcAft>
            </a:pPr>
            <a:r>
              <a:rPr lang="ar-SA" b="1" dirty="0" smtClean="0">
                <a:latin typeface="Times New Roman" panose="02020603050405020304" pitchFamily="18" charset="0"/>
                <a:ea typeface="Calibri" panose="020F0502020204030204" pitchFamily="34" charset="0"/>
                <a:cs typeface="B Nazanin" panose="00000400000000000000" pitchFamily="2" charset="-78"/>
              </a:rPr>
              <a:t> </a:t>
            </a:r>
            <a:r>
              <a:rPr lang="ar-SA" b="1" dirty="0" smtClean="0">
                <a:latin typeface="TimesNewRomanPSMT"/>
                <a:ea typeface="Calibri" panose="020F0502020204030204" pitchFamily="34" charset="0"/>
                <a:cs typeface="B Nazanin" panose="00000400000000000000" pitchFamily="2" charset="-78"/>
              </a:rPr>
              <a:t>2-آمینو-3 سیانو پیریدین</a:t>
            </a:r>
            <a:r>
              <a:rPr lang="ar-SA" b="1" dirty="0" smtClean="0">
                <a:ea typeface="Calibri" panose="020F0502020204030204" pitchFamily="34" charset="0"/>
                <a:cs typeface="B Nazanin" panose="00000400000000000000" pitchFamily="2" charset="-78"/>
              </a:rPr>
              <a:t> </a:t>
            </a:r>
            <a:r>
              <a:rPr lang="ar-SA" b="1" dirty="0" smtClean="0">
                <a:latin typeface="Arial" panose="020B0604020202020204" pitchFamily="34" charset="0"/>
                <a:ea typeface="Calibri" panose="020F0502020204030204" pitchFamily="34" charset="0"/>
                <a:cs typeface="B Nazanin" panose="00000400000000000000" pitchFamily="2" charset="-78"/>
              </a:rPr>
              <a:t>یکی از اعضای مهم این خانواده است</a:t>
            </a:r>
            <a:r>
              <a:rPr lang="ar-SA" b="1" dirty="0" smtClean="0">
                <a:ea typeface="Calibri" panose="020F0502020204030204" pitchFamily="34" charset="0"/>
                <a:cs typeface="B Nazanin" panose="00000400000000000000" pitchFamily="2" charset="-78"/>
              </a:rPr>
              <a:t> </a:t>
            </a:r>
            <a:r>
              <a:rPr lang="ar-SA" b="1" dirty="0" smtClean="0">
                <a:latin typeface="Arial" panose="020B0604020202020204" pitchFamily="34" charset="0"/>
                <a:ea typeface="Calibri" panose="020F0502020204030204" pitchFamily="34" charset="0"/>
                <a:cs typeface="B Nazanin" panose="00000400000000000000" pitchFamily="2" charset="-78"/>
              </a:rPr>
              <a:t>که در لوازم آرایشی و رنگدانه</a:t>
            </a:r>
            <a:r>
              <a:rPr lang="en-US" b="1" dirty="0" smtClean="0">
                <a:latin typeface="Arial" panose="020B0604020202020204" pitchFamily="34" charset="0"/>
                <a:ea typeface="Calibri" panose="020F0502020204030204" pitchFamily="34" charset="0"/>
                <a:cs typeface="B Nazanin" panose="00000400000000000000" pitchFamily="2" charset="-78"/>
              </a:rPr>
              <a:t>­</a:t>
            </a:r>
            <a:r>
              <a:rPr lang="ar-SA" b="1" dirty="0" smtClean="0">
                <a:latin typeface="Arial" panose="020B0604020202020204" pitchFamily="34" charset="0"/>
                <a:ea typeface="Calibri" panose="020F0502020204030204" pitchFamily="34" charset="0"/>
                <a:cs typeface="B Nazanin" panose="00000400000000000000" pitchFamily="2" charset="-78"/>
              </a:rPr>
              <a:t>ها به طور بالقوه مورد استفاده قرار می</a:t>
            </a:r>
            <a:r>
              <a:rPr lang="en-US" b="1" dirty="0" smtClean="0">
                <a:latin typeface="Arial" panose="020B0604020202020204" pitchFamily="34" charset="0"/>
                <a:ea typeface="Calibri" panose="020F0502020204030204" pitchFamily="34" charset="0"/>
                <a:cs typeface="B Nazanin" panose="00000400000000000000" pitchFamily="2" charset="-78"/>
              </a:rPr>
              <a:t>­</a:t>
            </a:r>
            <a:r>
              <a:rPr lang="ar-SA" b="1" dirty="0" smtClean="0">
                <a:latin typeface="Arial" panose="020B0604020202020204" pitchFamily="34" charset="0"/>
                <a:ea typeface="Calibri" panose="020F0502020204030204" pitchFamily="34" charset="0"/>
                <a:cs typeface="B Nazanin" panose="00000400000000000000" pitchFamily="2" charset="-78"/>
              </a:rPr>
              <a:t>گیرند. با توجه به ویژگی</a:t>
            </a:r>
            <a:r>
              <a:rPr lang="en-US" b="1" dirty="0" smtClean="0">
                <a:latin typeface="Arial" panose="020B0604020202020204" pitchFamily="34" charset="0"/>
                <a:ea typeface="Calibri" panose="020F0502020204030204" pitchFamily="34" charset="0"/>
                <a:cs typeface="B Nazanin" panose="00000400000000000000" pitchFamily="2" charset="-78"/>
              </a:rPr>
              <a:t>­</a:t>
            </a:r>
            <a:r>
              <a:rPr lang="ar-SA" b="1" dirty="0" smtClean="0">
                <a:latin typeface="Arial" panose="020B0604020202020204" pitchFamily="34" charset="0"/>
                <a:ea typeface="Calibri" panose="020F0502020204030204" pitchFamily="34" charset="0"/>
                <a:cs typeface="B Nazanin" panose="00000400000000000000" pitchFamily="2" charset="-78"/>
              </a:rPr>
              <a:t>های بیولوژیکی و دارویی سنتز مشتقات </a:t>
            </a:r>
            <a:r>
              <a:rPr lang="fa-IR" b="1" dirty="0" smtClean="0">
                <a:latin typeface="Arial" panose="020B0604020202020204" pitchFamily="34" charset="0"/>
                <a:ea typeface="Calibri" panose="020F0502020204030204" pitchFamily="34" charset="0"/>
                <a:cs typeface="B Nazanin" panose="00000400000000000000" pitchFamily="2" charset="-78"/>
              </a:rPr>
              <a:t>4 </a:t>
            </a:r>
            <a:r>
              <a:rPr lang="en-US" sz="1600" b="1" i="1" dirty="0" smtClean="0">
                <a:latin typeface="Times New Roman" panose="02020603050405020304" pitchFamily="18" charset="0"/>
                <a:ea typeface="Calibri" panose="020F0502020204030204" pitchFamily="34" charset="0"/>
                <a:cs typeface="Times New Roman" panose="02020603050405020304" pitchFamily="18" charset="0"/>
              </a:rPr>
              <a:t>H</a:t>
            </a:r>
            <a:r>
              <a:rPr lang="ar-SA" b="1" dirty="0" smtClean="0">
                <a:latin typeface="Arial" panose="020B0604020202020204" pitchFamily="34" charset="0"/>
                <a:ea typeface="Calibri" panose="020F0502020204030204" pitchFamily="34" charset="0"/>
                <a:cs typeface="B Nazanin" panose="00000400000000000000" pitchFamily="2" charset="-78"/>
              </a:rPr>
              <a:t> پیران مورد توجه شیمیدان</a:t>
            </a:r>
            <a:r>
              <a:rPr lang="en-US" b="1" dirty="0" smtClean="0">
                <a:latin typeface="Arial" panose="020B0604020202020204" pitchFamily="34" charset="0"/>
                <a:ea typeface="Calibri" panose="020F0502020204030204" pitchFamily="34" charset="0"/>
                <a:cs typeface="B Nazanin" panose="00000400000000000000" pitchFamily="2" charset="-78"/>
              </a:rPr>
              <a:t>­</a:t>
            </a:r>
            <a:r>
              <a:rPr lang="ar-SA" b="1" dirty="0" smtClean="0">
                <a:latin typeface="Arial" panose="020B0604020202020204" pitchFamily="34" charset="0"/>
                <a:ea typeface="Calibri" panose="020F0502020204030204" pitchFamily="34" charset="0"/>
                <a:cs typeface="B Nazanin" panose="00000400000000000000" pitchFamily="2" charset="-78"/>
              </a:rPr>
              <a:t>ها قرار گرفته </a:t>
            </a:r>
            <a:r>
              <a:rPr lang="ar-SA" b="1" dirty="0" smtClean="0">
                <a:latin typeface="Arial" panose="020B0604020202020204" pitchFamily="34" charset="0"/>
                <a:ea typeface="Calibri" panose="020F0502020204030204" pitchFamily="34" charset="0"/>
                <a:cs typeface="B Nazanin" panose="00000400000000000000" pitchFamily="2" charset="-78"/>
              </a:rPr>
              <a:t>است</a:t>
            </a:r>
            <a:r>
              <a:rPr lang="fa-IR" baseline="30000" dirty="0">
                <a:solidFill>
                  <a:prstClr val="white"/>
                </a:solidFill>
                <a:latin typeface="Times New Roman" panose="02020603050405020304" pitchFamily="18" charset="0"/>
                <a:cs typeface="B Zar" panose="00000400000000000000" pitchFamily="2" charset="-78"/>
              </a:rPr>
              <a:t> </a:t>
            </a:r>
            <a:r>
              <a:rPr lang="fa-IR" baseline="30000" dirty="0" smtClean="0">
                <a:solidFill>
                  <a:prstClr val="white"/>
                </a:solidFill>
                <a:latin typeface="Times New Roman" panose="02020603050405020304" pitchFamily="18" charset="0"/>
                <a:cs typeface="B Zar" panose="00000400000000000000" pitchFamily="2" charset="-78"/>
              </a:rPr>
              <a:t>5</a:t>
            </a:r>
            <a:r>
              <a:rPr lang="fa-IR" b="1" dirty="0" smtClean="0">
                <a:latin typeface="Arial" panose="020B0604020202020204" pitchFamily="34" charset="0"/>
                <a:ea typeface="Calibri" panose="020F0502020204030204" pitchFamily="34" charset="0"/>
                <a:cs typeface="B Nazanin" panose="00000400000000000000" pitchFamily="2" charset="-78"/>
              </a:rPr>
              <a:t>.</a:t>
            </a:r>
            <a:endParaRPr lang="en-US" b="1" dirty="0">
              <a:cs typeface="B Nazanin" panose="00000400000000000000" pitchFamily="2" charset="-78"/>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698" y="3136435"/>
            <a:ext cx="3335629" cy="3500430"/>
          </a:xfrm>
          <a:prstGeom prst="rect">
            <a:avLst/>
          </a:prstGeom>
        </p:spPr>
      </p:pic>
    </p:spTree>
    <p:extLst>
      <p:ext uri="{BB962C8B-B14F-4D97-AF65-F5344CB8AC3E}">
        <p14:creationId xmlns:p14="http://schemas.microsoft.com/office/powerpoint/2010/main" val="1865539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2319455"/>
            <a:ext cx="11621386" cy="4191518"/>
          </a:xfrm>
        </p:spPr>
        <p:txBody>
          <a:bodyPr>
            <a:normAutofit/>
          </a:bodyPr>
          <a:lstStyle/>
          <a:p>
            <a:pPr algn="just" rtl="1">
              <a:lnSpc>
                <a:spcPct val="100000"/>
              </a:lnSpc>
            </a:pPr>
            <a:r>
              <a:rPr lang="fa-IR" sz="2200" b="1" dirty="0" smtClean="0">
                <a:cs typeface="B Nazanin" panose="00000400000000000000" pitchFamily="2" charset="-78"/>
              </a:rPr>
              <a:t>مطالعه </a:t>
            </a:r>
            <a:r>
              <a:rPr lang="fa-IR" sz="2200" b="1" dirty="0">
                <a:cs typeface="B Nazanin" panose="00000400000000000000" pitchFamily="2" charset="-78"/>
              </a:rPr>
              <a:t>کتابخانه‌ای، اینترنتی و دستیابی به پیشینه تحقیق (که انجام شده است).</a:t>
            </a:r>
          </a:p>
          <a:p>
            <a:pPr algn="just" rtl="1">
              <a:lnSpc>
                <a:spcPct val="100000"/>
              </a:lnSpc>
            </a:pPr>
            <a:r>
              <a:rPr lang="fa-IR" sz="2200" b="1" dirty="0" smtClean="0">
                <a:cs typeface="B Nazanin" panose="00000400000000000000" pitchFamily="2" charset="-78"/>
              </a:rPr>
              <a:t>تهیه </a:t>
            </a:r>
            <a:r>
              <a:rPr lang="fa-IR" sz="2200" b="1" dirty="0">
                <a:cs typeface="B Nazanin" panose="00000400000000000000" pitchFamily="2" charset="-78"/>
              </a:rPr>
              <a:t>مواد اولیه و وسایل آزمایش.</a:t>
            </a:r>
          </a:p>
          <a:p>
            <a:pPr algn="just" rtl="1">
              <a:lnSpc>
                <a:spcPct val="100000"/>
              </a:lnSpc>
            </a:pPr>
            <a:r>
              <a:rPr lang="fa-IR" sz="2200" b="1" dirty="0" smtClean="0">
                <a:cs typeface="B Nazanin" panose="00000400000000000000" pitchFamily="2" charset="-78"/>
              </a:rPr>
              <a:t>سنتز </a:t>
            </a:r>
            <a:r>
              <a:rPr lang="fa-IR" sz="2200" b="1" dirty="0">
                <a:cs typeface="B Nazanin" panose="00000400000000000000" pitchFamily="2" charset="-78"/>
              </a:rPr>
              <a:t>کاتالیزور جدید.</a:t>
            </a:r>
          </a:p>
          <a:p>
            <a:pPr algn="just" rtl="1">
              <a:lnSpc>
                <a:spcPct val="100000"/>
              </a:lnSpc>
            </a:pPr>
            <a:r>
              <a:rPr lang="fa-IR" sz="2200" b="1" dirty="0" smtClean="0">
                <a:cs typeface="B Nazanin" panose="00000400000000000000" pitchFamily="2" charset="-78"/>
              </a:rPr>
              <a:t>بررسی </a:t>
            </a:r>
            <a:r>
              <a:rPr lang="fa-IR" sz="2200" b="1" dirty="0">
                <a:cs typeface="B Nazanin" panose="00000400000000000000" pitchFamily="2" charset="-78"/>
              </a:rPr>
              <a:t>فعالیت کاتالیزوری کاتالیزور جدید با استفاده از کاربرد آن در سنتز مشتقات 2-آمینو-3-سیانو </a:t>
            </a:r>
            <a:r>
              <a:rPr lang="fa-IR" sz="2200" b="1" dirty="0" smtClean="0">
                <a:cs typeface="B Nazanin" panose="00000400000000000000" pitchFamily="2" charset="-78"/>
              </a:rPr>
              <a:t>پیریدین‌ها.</a:t>
            </a:r>
            <a:endParaRPr lang="fa-IR" sz="2200" b="1" dirty="0">
              <a:cs typeface="B Nazanin" panose="00000400000000000000" pitchFamily="2" charset="-78"/>
            </a:endParaRPr>
          </a:p>
          <a:p>
            <a:pPr algn="just" rtl="1">
              <a:lnSpc>
                <a:spcPct val="100000"/>
              </a:lnSpc>
            </a:pPr>
            <a:r>
              <a:rPr lang="fa-IR" sz="2200" b="1" dirty="0" smtClean="0">
                <a:cs typeface="B Nazanin" panose="00000400000000000000" pitchFamily="2" charset="-78"/>
              </a:rPr>
              <a:t>برای </a:t>
            </a:r>
            <a:r>
              <a:rPr lang="fa-IR" sz="2200" b="1" dirty="0" smtClean="0">
                <a:cs typeface="B Nazanin" panose="00000400000000000000" pitchFamily="2" charset="-78"/>
              </a:rPr>
              <a:t>بهینه</a:t>
            </a:r>
            <a:r>
              <a:rPr lang="en-US" sz="2200" b="1" dirty="0" smtClean="0">
                <a:cs typeface="B Nazanin" panose="00000400000000000000" pitchFamily="2" charset="-78"/>
              </a:rPr>
              <a:t> </a:t>
            </a:r>
            <a:r>
              <a:rPr lang="fa-IR" sz="2200" b="1" dirty="0" smtClean="0">
                <a:cs typeface="B Nazanin" panose="00000400000000000000" pitchFamily="2" charset="-78"/>
              </a:rPr>
              <a:t>سازی </a:t>
            </a:r>
            <a:r>
              <a:rPr lang="fa-IR" sz="2200" b="1" dirty="0">
                <a:cs typeface="B Nazanin" panose="00000400000000000000" pitchFamily="2" charset="-78"/>
              </a:rPr>
              <a:t>شرایط واکنش ابتدا به صورت </a:t>
            </a:r>
            <a:r>
              <a:rPr lang="fa-IR" sz="2200" b="1" dirty="0" smtClean="0">
                <a:cs typeface="B Nazanin" panose="00000400000000000000" pitchFamily="2" charset="-78"/>
              </a:rPr>
              <a:t>هدف</a:t>
            </a:r>
            <a:r>
              <a:rPr lang="en-US" sz="2200" b="1" dirty="0" smtClean="0">
                <a:cs typeface="B Nazanin" panose="00000400000000000000" pitchFamily="2" charset="-78"/>
              </a:rPr>
              <a:t> </a:t>
            </a:r>
            <a:r>
              <a:rPr lang="fa-IR" sz="2200" b="1" dirty="0" smtClean="0">
                <a:cs typeface="B Nazanin" panose="00000400000000000000" pitchFamily="2" charset="-78"/>
              </a:rPr>
              <a:t>دار </a:t>
            </a:r>
            <a:r>
              <a:rPr lang="fa-IR" sz="2200" b="1" dirty="0">
                <a:cs typeface="B Nazanin" panose="00000400000000000000" pitchFamily="2" charset="-78"/>
              </a:rPr>
              <a:t>تعدادی آزمایش را مشخص کرده و در آن نوع کاتالیزور و مقدار آن، دما و </a:t>
            </a:r>
            <a:r>
              <a:rPr lang="fa-IR" sz="2200" b="1" dirty="0" smtClean="0">
                <a:cs typeface="B Nazanin" panose="00000400000000000000" pitchFamily="2" charset="-78"/>
              </a:rPr>
              <a:t>نوع حلال، بهینه</a:t>
            </a:r>
            <a:r>
              <a:rPr lang="en-US" sz="2200" b="1" dirty="0">
                <a:cs typeface="B Nazanin" panose="00000400000000000000" pitchFamily="2" charset="-78"/>
              </a:rPr>
              <a:t> </a:t>
            </a:r>
            <a:r>
              <a:rPr lang="fa-IR" sz="2200" b="1" dirty="0" smtClean="0">
                <a:cs typeface="B Nazanin" panose="00000400000000000000" pitchFamily="2" charset="-78"/>
              </a:rPr>
              <a:t>شد</a:t>
            </a:r>
            <a:r>
              <a:rPr lang="fa-IR" sz="2200" b="1" dirty="0">
                <a:cs typeface="B Nazanin" panose="00000400000000000000" pitchFamily="2" charset="-78"/>
              </a:rPr>
              <a:t>. بهترین شرایط واکنش </a:t>
            </a:r>
            <a:r>
              <a:rPr lang="fa-IR" sz="2200" b="1" dirty="0" smtClean="0">
                <a:cs typeface="B Nazanin" panose="00000400000000000000" pitchFamily="2" charset="-78"/>
              </a:rPr>
              <a:t>پیدا </a:t>
            </a:r>
            <a:r>
              <a:rPr lang="fa-IR" sz="2200" b="1" dirty="0">
                <a:cs typeface="B Nazanin" panose="00000400000000000000" pitchFamily="2" charset="-78"/>
              </a:rPr>
              <a:t>شد و واکنش درآن شرایط انجام </a:t>
            </a:r>
            <a:r>
              <a:rPr lang="fa-IR" sz="2200" b="1" dirty="0" smtClean="0">
                <a:cs typeface="B Nazanin" panose="00000400000000000000" pitchFamily="2" charset="-78"/>
              </a:rPr>
              <a:t>گردید.</a:t>
            </a:r>
            <a:endParaRPr lang="fa-IR" sz="2200" b="1" dirty="0">
              <a:cs typeface="B Nazanin" panose="00000400000000000000" pitchFamily="2" charset="-78"/>
            </a:endParaRPr>
          </a:p>
          <a:p>
            <a:pPr algn="just" rtl="1">
              <a:lnSpc>
                <a:spcPct val="100000"/>
              </a:lnSpc>
            </a:pPr>
            <a:r>
              <a:rPr lang="fa-IR" sz="2200" b="1" dirty="0" smtClean="0">
                <a:cs typeface="B Nazanin" panose="00000400000000000000" pitchFamily="2" charset="-78"/>
              </a:rPr>
              <a:t>جمع </a:t>
            </a:r>
            <a:r>
              <a:rPr lang="fa-IR" sz="2200" b="1" dirty="0">
                <a:cs typeface="B Nazanin" panose="00000400000000000000" pitchFamily="2" charset="-78"/>
              </a:rPr>
              <a:t>آوری نتایج، خالص‌سازی و شناسایی محصولات با استفاده از </a:t>
            </a:r>
            <a:r>
              <a:rPr lang="fa-IR" sz="2200" b="1" dirty="0" smtClean="0">
                <a:cs typeface="B Nazanin" panose="00000400000000000000" pitchFamily="2" charset="-78"/>
              </a:rPr>
              <a:t>تکنیک‌های </a:t>
            </a:r>
            <a:r>
              <a:rPr lang="fa-IR" sz="2200" b="1" dirty="0">
                <a:cs typeface="B Nazanin" panose="00000400000000000000" pitchFamily="2" charset="-78"/>
              </a:rPr>
              <a:t>مختلف طیف سنجی و بررسی برخی </a:t>
            </a:r>
            <a:r>
              <a:rPr lang="fa-IR" sz="2200" b="1" dirty="0" smtClean="0">
                <a:cs typeface="B Nazanin" panose="00000400000000000000" pitchFamily="2" charset="-78"/>
              </a:rPr>
              <a:t>کاربرد‌های آن</a:t>
            </a:r>
            <a:r>
              <a:rPr lang="fa-IR" sz="2200" b="1" dirty="0" smtClean="0">
                <a:cs typeface="B Nazanin" panose="00000400000000000000" pitchFamily="2" charset="-78"/>
              </a:rPr>
              <a:t>.</a:t>
            </a:r>
            <a:endParaRPr lang="fa-IR" sz="2200" b="1"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2336873"/>
            <a:ext cx="11621386" cy="4191518"/>
          </a:xfrm>
        </p:spPr>
        <p:txBody>
          <a:bodyPr>
            <a:normAutofit/>
          </a:bodyPr>
          <a:lstStyle/>
          <a:p>
            <a:pPr marL="0" indent="0" algn="just" rtl="1">
              <a:lnSpc>
                <a:spcPct val="100000"/>
              </a:lnSpc>
              <a:buNone/>
            </a:pPr>
            <a:r>
              <a:rPr lang="fa-IR" sz="2000" dirty="0">
                <a:cs typeface="B Nazanin" panose="00000400000000000000" pitchFamily="2" charset="-78"/>
              </a:rPr>
              <a:t>مشتقات 2-آمینو-3-سیانو پیریدین از واکنش مالونیتریل، آمونیوم </a:t>
            </a:r>
            <a:r>
              <a:rPr lang="fa-IR" sz="2000" dirty="0" smtClean="0">
                <a:cs typeface="B Nazanin" panose="00000400000000000000" pitchFamily="2" charset="-78"/>
              </a:rPr>
              <a:t>استات و آلدهید‌های مختلف سنتز شدند. </a:t>
            </a:r>
            <a:r>
              <a:rPr lang="fa-IR" sz="2000" dirty="0">
                <a:cs typeface="B Nazanin" panose="00000400000000000000" pitchFamily="2" charset="-78"/>
              </a:rPr>
              <a:t>پس از سنتز هر ترکیب، با استفاده از روش‌های آنالیز دستگاهی </a:t>
            </a:r>
            <a:r>
              <a:rPr lang="en-US" sz="1800" dirty="0">
                <a:latin typeface="Times New Roman" panose="02020603050405020304" pitchFamily="18" charset="0"/>
                <a:cs typeface="Times New Roman" panose="02020603050405020304" pitchFamily="18" charset="0"/>
              </a:rPr>
              <a:t>IR</a:t>
            </a:r>
            <a:r>
              <a:rPr lang="en-US" sz="2000" dirty="0" smtClean="0">
                <a:cs typeface="B Nazanin" panose="00000400000000000000" pitchFamily="2" charset="-78"/>
              </a:rPr>
              <a:t>، </a:t>
            </a:r>
            <a:r>
              <a:rPr lang="en-US" sz="1800" dirty="0" smtClean="0">
                <a:latin typeface="Times New Roman" panose="02020603050405020304" pitchFamily="18" charset="0"/>
                <a:cs typeface="Times New Roman" panose="02020603050405020304" pitchFamily="18" charset="0"/>
              </a:rPr>
              <a:t>NMR</a:t>
            </a:r>
            <a:r>
              <a:rPr lang="fa-IR" sz="2000" dirty="0" smtClean="0">
                <a:cs typeface="B Nazanin" panose="00000400000000000000" pitchFamily="2" charset="-78"/>
              </a:rPr>
              <a:t> و </a:t>
            </a:r>
            <a:r>
              <a:rPr lang="fa-IR" sz="2000" dirty="0">
                <a:cs typeface="B Nazanin" panose="00000400000000000000" pitchFamily="2" charset="-78"/>
              </a:rPr>
              <a:t>اندازه‌گیری نقطه </a:t>
            </a:r>
            <a:r>
              <a:rPr lang="fa-IR" sz="2000" dirty="0" smtClean="0">
                <a:cs typeface="B Nazanin" panose="00000400000000000000" pitchFamily="2" charset="-78"/>
              </a:rPr>
              <a:t>ذوب، </a:t>
            </a:r>
            <a:r>
              <a:rPr lang="fa-IR" sz="2000" dirty="0">
                <a:cs typeface="B Nazanin" panose="00000400000000000000" pitchFamily="2" charset="-78"/>
              </a:rPr>
              <a:t>ساختارهای سنتز شده </a:t>
            </a:r>
            <a:r>
              <a:rPr lang="fa-IR" sz="2000" dirty="0" smtClean="0">
                <a:cs typeface="B Nazanin" panose="00000400000000000000" pitchFamily="2" charset="-78"/>
              </a:rPr>
              <a:t>شناسایی </a:t>
            </a:r>
            <a:r>
              <a:rPr lang="fa-IR" sz="2000" dirty="0">
                <a:cs typeface="B Nazanin" panose="00000400000000000000" pitchFamily="2" charset="-78"/>
              </a:rPr>
              <a:t>و </a:t>
            </a:r>
            <a:r>
              <a:rPr lang="fa-IR" sz="2000" dirty="0" smtClean="0">
                <a:cs typeface="B Nazanin" panose="00000400000000000000" pitchFamily="2" charset="-78"/>
              </a:rPr>
              <a:t>تایید</a:t>
            </a:r>
            <a:r>
              <a:rPr lang="en-US" sz="2000" dirty="0" smtClean="0">
                <a:cs typeface="B Nazanin" panose="00000400000000000000" pitchFamily="2" charset="-78"/>
              </a:rPr>
              <a:t> </a:t>
            </a:r>
            <a:r>
              <a:rPr lang="fa-IR" sz="2000" dirty="0" smtClean="0">
                <a:cs typeface="B Nazanin" panose="00000400000000000000" pitchFamily="2" charset="-78"/>
              </a:rPr>
              <a:t>‌شد.</a:t>
            </a:r>
            <a:endParaRPr lang="fa-IR"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6" name="Picture 5"/>
          <p:cNvPicPr>
            <a:picLocks noChangeAspect="1"/>
          </p:cNvPicPr>
          <p:nvPr/>
        </p:nvPicPr>
        <p:blipFill>
          <a:blip r:embed="rId4"/>
          <a:stretch>
            <a:fillRect/>
          </a:stretch>
        </p:blipFill>
        <p:spPr>
          <a:xfrm>
            <a:off x="270149" y="3305176"/>
            <a:ext cx="6374491" cy="322321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tangle 8"/>
          <p:cNvSpPr/>
          <p:nvPr/>
        </p:nvSpPr>
        <p:spPr>
          <a:xfrm>
            <a:off x="6762750" y="3398622"/>
            <a:ext cx="5230776" cy="2554545"/>
          </a:xfrm>
          <a:prstGeom prst="rect">
            <a:avLst/>
          </a:prstGeom>
        </p:spPr>
        <p:txBody>
          <a:bodyPr wrap="square">
            <a:spAutoFit/>
          </a:bodyPr>
          <a:lstStyle/>
          <a:p>
            <a:pPr algn="just" rtl="1"/>
            <a:r>
              <a:rPr lang="fa-IR" sz="2000" dirty="0">
                <a:cs typeface="B Nazanin" panose="00000400000000000000" pitchFamily="2" charset="-78"/>
              </a:rPr>
              <a:t>اگرچه تاکنون بیشتر مطالعات روی توسعه نانو ذرات اکسید آهن با پوشش سیلیکا بوده است اما اخیراً نانو ذرات مغناطیسی پوشش </a:t>
            </a:r>
            <a:r>
              <a:rPr lang="fa-IR" sz="2000" dirty="0" smtClean="0">
                <a:cs typeface="B Nazanin" panose="00000400000000000000" pitchFamily="2" charset="-78"/>
              </a:rPr>
              <a:t>داده‌شده </a:t>
            </a:r>
            <a:r>
              <a:rPr lang="fa-IR" sz="2000" dirty="0">
                <a:cs typeface="B Nazanin" panose="00000400000000000000" pitchFamily="2" charset="-78"/>
              </a:rPr>
              <a:t>به وسیله </a:t>
            </a:r>
            <a:r>
              <a:rPr lang="fa-IR" sz="2000" dirty="0" smtClean="0">
                <a:cs typeface="B Nazanin" panose="00000400000000000000" pitchFamily="2" charset="-78"/>
              </a:rPr>
              <a:t>کربن‌دات‌ها </a:t>
            </a:r>
            <a:r>
              <a:rPr lang="fa-IR" sz="2000" dirty="0">
                <a:cs typeface="B Nazanin" panose="00000400000000000000" pitchFamily="2" charset="-78"/>
              </a:rPr>
              <a:t>بدلیل زیست‌سازگاری، سمیت پایین و صرفه اقتصادی اهمیت زیادی </a:t>
            </a:r>
            <a:r>
              <a:rPr lang="fa-IR" sz="2000" dirty="0" smtClean="0">
                <a:cs typeface="B Nazanin" panose="00000400000000000000" pitchFamily="2" charset="-78"/>
              </a:rPr>
              <a:t>پیدا</a:t>
            </a:r>
            <a:r>
              <a:rPr lang="en-US" sz="2000" dirty="0" smtClean="0">
                <a:cs typeface="B Nazanin" panose="00000400000000000000" pitchFamily="2" charset="-78"/>
              </a:rPr>
              <a:t> </a:t>
            </a:r>
            <a:r>
              <a:rPr lang="fa-IR" sz="2000" dirty="0" smtClean="0">
                <a:cs typeface="B Nazanin" panose="00000400000000000000" pitchFamily="2" charset="-78"/>
              </a:rPr>
              <a:t>کرده‌اند. کربن‌نانودات‌ها </a:t>
            </a:r>
            <a:r>
              <a:rPr lang="fa-IR" sz="2000" dirty="0">
                <a:cs typeface="B Nazanin" panose="00000400000000000000" pitchFamily="2" charset="-78"/>
              </a:rPr>
              <a:t>بر روی سطح خودگروه‌های کربوکسیلیک‌اسید بسیاری دارند که به واسطه این گروه‌های کربوکسیلیک‌اسید حلالیت بسیار بالایی در آب دارند و همچنین امکان </a:t>
            </a:r>
            <a:r>
              <a:rPr lang="fa-IR" sz="2000" dirty="0" smtClean="0">
                <a:cs typeface="B Nazanin" panose="00000400000000000000" pitchFamily="2" charset="-78"/>
              </a:rPr>
              <a:t>عامل‌دار </a:t>
            </a:r>
            <a:r>
              <a:rPr lang="fa-IR" sz="2000" dirty="0">
                <a:cs typeface="B Nazanin" panose="00000400000000000000" pitchFamily="2" charset="-78"/>
              </a:rPr>
              <a:t>شدن توسط گونه‌های آلی را به وجود </a:t>
            </a:r>
            <a:r>
              <a:rPr lang="fa-IR" sz="2000" dirty="0" smtClean="0">
                <a:cs typeface="B Nazanin" panose="00000400000000000000" pitchFamily="2" charset="-78"/>
              </a:rPr>
              <a:t>می‌آورند</a:t>
            </a:r>
            <a:r>
              <a:rPr lang="fa-IR" sz="2000" baseline="30000" dirty="0" smtClean="0">
                <a:latin typeface="Times New Roman" panose="02020603050405020304" pitchFamily="18" charset="0"/>
                <a:cs typeface="B Zar" panose="00000400000000000000" pitchFamily="2" charset="-78"/>
              </a:rPr>
              <a:t>6</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706998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FF00"/>
                </a:solidFill>
              </a:rPr>
              <a:t>مکانیسم واکنش</a:t>
            </a:r>
            <a:endParaRPr lang="en-US"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
        <p:nvSpPr>
          <p:cNvPr id="5" name="Rectangle 2"/>
          <p:cNvSpPr>
            <a:spLocks noChangeArrowheads="1"/>
          </p:cNvSpPr>
          <p:nvPr/>
        </p:nvSpPr>
        <p:spPr bwMode="auto">
          <a:xfrm>
            <a:off x="0" y="201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144463" y="2019300"/>
          <a:ext cx="5146675" cy="6040438"/>
        </p:xfrm>
        <a:graphic>
          <a:graphicData uri="http://schemas.openxmlformats.org/presentationml/2006/ole">
            <mc:AlternateContent xmlns:mc="http://schemas.openxmlformats.org/markup-compatibility/2006">
              <mc:Choice xmlns:v="urn:schemas-microsoft-com:vml" Requires="v">
                <p:oleObj spid="_x0000_s6171" name="CS ChemDraw Drawing" r:id="rId4" imgW="4585062" imgH="5673297" progId="ChemDraw.Document.6.0">
                  <p:embed/>
                </p:oleObj>
              </mc:Choice>
              <mc:Fallback>
                <p:oleObj name="CS ChemDraw Drawing" r:id="rId4" imgW="4585062" imgH="5673297" progId="ChemDraw.Document.6.0">
                  <p:embed/>
                  <p:pic>
                    <p:nvPicPr>
                      <p:cNvPr id="0" name=""/>
                      <p:cNvPicPr>
                        <a:picLocks noChangeAspect="1" noChangeArrowheads="1"/>
                      </p:cNvPicPr>
                      <p:nvPr/>
                    </p:nvPicPr>
                    <p:blipFill>
                      <a:blip r:embed="rId5"/>
                      <a:srcRect/>
                      <a:stretch>
                        <a:fillRect/>
                      </a:stretch>
                    </p:blipFill>
                    <p:spPr bwMode="auto">
                      <a:xfrm>
                        <a:off x="144463" y="2019300"/>
                        <a:ext cx="5146675" cy="6040438"/>
                      </a:xfrm>
                      <a:prstGeom prst="rect">
                        <a:avLst/>
                      </a:prstGeom>
                      <a:noFill/>
                    </p:spPr>
                  </p:pic>
                </p:oleObj>
              </mc:Fallback>
            </mc:AlternateContent>
          </a:graphicData>
        </a:graphic>
      </p:graphicFrame>
      <p:sp>
        <p:nvSpPr>
          <p:cNvPr id="7" name="Rectangle 6"/>
          <p:cNvSpPr/>
          <p:nvPr/>
        </p:nvSpPr>
        <p:spPr>
          <a:xfrm>
            <a:off x="5743575" y="2447119"/>
            <a:ext cx="6096000" cy="2135200"/>
          </a:xfrm>
          <a:prstGeom prst="rect">
            <a:avLst/>
          </a:prstGeom>
        </p:spPr>
        <p:txBody>
          <a:bodyPr>
            <a:spAutoFit/>
          </a:bodyPr>
          <a:lstStyle/>
          <a:p>
            <a:pPr algn="just" rtl="1">
              <a:lnSpc>
                <a:spcPct val="150000"/>
              </a:lnSpc>
              <a:spcAft>
                <a:spcPts val="800"/>
              </a:spcAft>
            </a:pPr>
            <a:r>
              <a:rPr lang="ar-SA" b="1" dirty="0">
                <a:latin typeface="Times New Roman" panose="02020603050405020304" pitchFamily="18" charset="0"/>
                <a:ea typeface="Calibri" panose="020F0502020204030204" pitchFamily="34" charset="0"/>
                <a:cs typeface="B Nazanin" panose="00000400000000000000" pitchFamily="2" charset="-78"/>
              </a:rPr>
              <a:t>مکانیسم پیشنهادی توسط </a:t>
            </a:r>
            <a:r>
              <a:rPr lang="ar-SA" b="1" dirty="0" smtClean="0">
                <a:latin typeface="Times New Roman" panose="02020603050405020304" pitchFamily="18" charset="0"/>
                <a:ea typeface="Calibri" panose="020F0502020204030204" pitchFamily="34" charset="0"/>
                <a:cs typeface="B Nazanin" panose="00000400000000000000" pitchFamily="2" charset="-78"/>
              </a:rPr>
              <a:t>تکنیک</a:t>
            </a:r>
            <a:r>
              <a:rPr lang="en-US" b="1" dirty="0" smtClean="0">
                <a:latin typeface="Times New Roman" panose="02020603050405020304" pitchFamily="18" charset="0"/>
                <a:ea typeface="Calibri" panose="020F0502020204030204" pitchFamily="34" charset="0"/>
                <a:cs typeface="B Nazanin" panose="00000400000000000000" pitchFamily="2" charset="-78"/>
              </a:rPr>
              <a:t> </a:t>
            </a:r>
            <a:r>
              <a:rPr lang="en-US" sz="1600" b="1" dirty="0" smtClean="0">
                <a:latin typeface="Times New Roman" panose="02020603050405020304" pitchFamily="18" charset="0"/>
                <a:ea typeface="Calibri" panose="020F0502020204030204" pitchFamily="34" charset="0"/>
                <a:cs typeface="B Nazanin" panose="00000400000000000000" pitchFamily="2" charset="-78"/>
              </a:rPr>
              <a:t>IR</a:t>
            </a:r>
            <a:r>
              <a:rPr lang="en-US" b="1" dirty="0" smtClean="0">
                <a:latin typeface="B Nazanin" panose="00000400000000000000" pitchFamily="2" charset="-78"/>
                <a:ea typeface="Calibri" panose="020F0502020204030204" pitchFamily="34" charset="0"/>
                <a:cs typeface="B Nazanin" panose="00000400000000000000" pitchFamily="2" charset="-78"/>
              </a:rPr>
              <a:t> </a:t>
            </a:r>
            <a:r>
              <a:rPr lang="ar-SA" b="1" dirty="0">
                <a:latin typeface="B Nazanin" panose="00000400000000000000" pitchFamily="2" charset="-78"/>
                <a:ea typeface="Calibri" panose="020F0502020204030204" pitchFamily="34" charset="0"/>
                <a:cs typeface="B Nazanin" panose="00000400000000000000" pitchFamily="2" charset="-78"/>
              </a:rPr>
              <a:t>تأیید شد، به‌طوری‌که عدد موج گروه کربونیل در بنزالدهید و استوفنون به ترتیب از </a:t>
            </a:r>
            <a:r>
              <a:rPr lang="en-US" sz="1600" b="1" dirty="0">
                <a:latin typeface="Times New Roman" panose="02020603050405020304" pitchFamily="18" charset="0"/>
                <a:ea typeface="Calibri" panose="020F0502020204030204" pitchFamily="34" charset="0"/>
                <a:cs typeface="B Nazanin" panose="00000400000000000000" pitchFamily="2" charset="-78"/>
              </a:rPr>
              <a:t>cm</a:t>
            </a:r>
            <a:r>
              <a:rPr lang="en-US" sz="1600" b="1" baseline="30000" dirty="0">
                <a:latin typeface="Times New Roman" panose="02020603050405020304" pitchFamily="18" charset="0"/>
                <a:ea typeface="Calibri" panose="020F0502020204030204" pitchFamily="34" charset="0"/>
                <a:cs typeface="B Nazanin" panose="00000400000000000000" pitchFamily="2" charset="-78"/>
              </a:rPr>
              <a:t>-1</a:t>
            </a:r>
            <a:r>
              <a:rPr lang="ar-SA" b="1" dirty="0">
                <a:latin typeface="Times New Roman" panose="02020603050405020304" pitchFamily="18" charset="0"/>
                <a:ea typeface="Calibri" panose="020F0502020204030204" pitchFamily="34" charset="0"/>
                <a:cs typeface="B Nazanin" panose="00000400000000000000" pitchFamily="2" charset="-78"/>
              </a:rPr>
              <a:t>1703 به‌ </a:t>
            </a:r>
            <a:r>
              <a:rPr lang="en-US" sz="1600" b="1" dirty="0">
                <a:latin typeface="Times New Roman" panose="02020603050405020304" pitchFamily="18" charset="0"/>
                <a:ea typeface="Calibri" panose="020F0502020204030204" pitchFamily="34" charset="0"/>
                <a:cs typeface="B Nazanin" panose="00000400000000000000" pitchFamily="2" charset="-78"/>
              </a:rPr>
              <a:t>cm</a:t>
            </a:r>
            <a:r>
              <a:rPr lang="en-US" sz="1600" b="1" baseline="30000" dirty="0">
                <a:latin typeface="Times New Roman" panose="02020603050405020304" pitchFamily="18" charset="0"/>
                <a:ea typeface="Calibri" panose="020F0502020204030204" pitchFamily="34" charset="0"/>
                <a:cs typeface="B Nazanin" panose="00000400000000000000" pitchFamily="2" charset="-78"/>
              </a:rPr>
              <a:t>-1</a:t>
            </a:r>
            <a:r>
              <a:rPr lang="ar-SA" b="1" dirty="0">
                <a:latin typeface="Times New Roman" panose="02020603050405020304" pitchFamily="18" charset="0"/>
                <a:ea typeface="Calibri" panose="020F0502020204030204" pitchFamily="34" charset="0"/>
                <a:cs typeface="B Nazanin" panose="00000400000000000000" pitchFamily="2" charset="-78"/>
              </a:rPr>
              <a:t> 1685 و از </a:t>
            </a:r>
            <a:r>
              <a:rPr lang="en-US" sz="1600" b="1" dirty="0">
                <a:latin typeface="Times New Roman" panose="02020603050405020304" pitchFamily="18" charset="0"/>
                <a:ea typeface="Calibri" panose="020F0502020204030204" pitchFamily="34" charset="0"/>
                <a:cs typeface="B Nazanin" panose="00000400000000000000" pitchFamily="2" charset="-78"/>
              </a:rPr>
              <a:t>cm</a:t>
            </a:r>
            <a:r>
              <a:rPr lang="en-US" sz="1600" b="1" baseline="30000" dirty="0">
                <a:latin typeface="Times New Roman" panose="02020603050405020304" pitchFamily="18" charset="0"/>
                <a:ea typeface="Calibri" panose="020F0502020204030204" pitchFamily="34" charset="0"/>
                <a:cs typeface="B Nazanin" panose="00000400000000000000" pitchFamily="2" charset="-78"/>
              </a:rPr>
              <a:t>-1</a:t>
            </a:r>
            <a:r>
              <a:rPr lang="ar-SA" b="1" dirty="0">
                <a:latin typeface="Times New Roman" panose="02020603050405020304" pitchFamily="18" charset="0"/>
                <a:ea typeface="Calibri" panose="020F0502020204030204" pitchFamily="34" charset="0"/>
                <a:cs typeface="B Nazanin" panose="00000400000000000000" pitchFamily="2" charset="-78"/>
              </a:rPr>
              <a:t> 1686 به</a:t>
            </a:r>
            <a:r>
              <a:rPr lang="en-US" sz="1600" b="1" dirty="0">
                <a:latin typeface="Times New Roman" panose="02020603050405020304" pitchFamily="18" charset="0"/>
                <a:ea typeface="Calibri" panose="020F0502020204030204" pitchFamily="34" charset="0"/>
                <a:cs typeface="B Nazanin" panose="00000400000000000000" pitchFamily="2" charset="-78"/>
              </a:rPr>
              <a:t>cm</a:t>
            </a:r>
            <a:r>
              <a:rPr lang="en-US" sz="1600" b="1" baseline="30000" dirty="0">
                <a:latin typeface="Times New Roman" panose="02020603050405020304" pitchFamily="18" charset="0"/>
                <a:ea typeface="Calibri" panose="020F0502020204030204" pitchFamily="34" charset="0"/>
                <a:cs typeface="B Nazanin" panose="00000400000000000000" pitchFamily="2" charset="-78"/>
              </a:rPr>
              <a:t>-1</a:t>
            </a:r>
            <a:r>
              <a:rPr lang="ar-SA" b="1" dirty="0">
                <a:latin typeface="Times New Roman" panose="02020603050405020304" pitchFamily="18" charset="0"/>
                <a:ea typeface="Calibri" panose="020F0502020204030204" pitchFamily="34" charset="0"/>
                <a:cs typeface="B Nazanin" panose="00000400000000000000" pitchFamily="2" charset="-78"/>
              </a:rPr>
              <a:t>1598 شیفت می‌کند (در حضور کاتالیزور سنتز شده). کم شدن فرکانس‌های گروه کربونیل نشان‌دهنده این موضوع می‌باشد که کاتالیزور با گروه کربونیل برهمکنش دارد و نتیجه آن کاهش انرژی فعال‌سازی و افزایش راندمان واکنش می‌شود.</a:t>
            </a:r>
            <a:endParaRPr lang="en-US" sz="1400" b="1" dirty="0">
              <a:effectLst/>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325401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844730" y="2362999"/>
            <a:ext cx="10713367" cy="4191518"/>
          </a:xfrm>
        </p:spPr>
        <p:txBody>
          <a:bodyPr>
            <a:normAutofit/>
          </a:bodyPr>
          <a:lstStyle/>
          <a:p>
            <a:pPr algn="just" rtl="1">
              <a:lnSpc>
                <a:spcPct val="150000"/>
              </a:lnSpc>
            </a:pPr>
            <a:r>
              <a:rPr lang="fa-IR" sz="2000" dirty="0">
                <a:cs typeface="B Nazanin" panose="00000400000000000000" pitchFamily="2" charset="-78"/>
              </a:rPr>
              <a:t>نانو ذرات اکسید آهن مغناطیسی </a:t>
            </a:r>
            <a:r>
              <a:rPr lang="fa-IR" sz="2000" dirty="0" smtClean="0">
                <a:cs typeface="B Nazanin" panose="00000400000000000000" pitchFamily="2" charset="-78"/>
              </a:rPr>
              <a:t>اصلاح ‌‌شده </a:t>
            </a:r>
            <a:r>
              <a:rPr lang="fa-IR" sz="2000" dirty="0">
                <a:cs typeface="B Nazanin" panose="00000400000000000000" pitchFamily="2" charset="-78"/>
              </a:rPr>
              <a:t>با ملامین و تیوفن-2-کربوکسالدهید </a:t>
            </a:r>
            <a:r>
              <a:rPr lang="fa-IR" sz="2000" dirty="0" smtClean="0">
                <a:cs typeface="B Nazanin" panose="00000400000000000000" pitchFamily="2" charset="-78"/>
              </a:rPr>
              <a:t>می‌تواند </a:t>
            </a:r>
            <a:r>
              <a:rPr lang="fa-IR" sz="2000" dirty="0">
                <a:cs typeface="B Nazanin" panose="00000400000000000000" pitchFamily="2" charset="-78"/>
              </a:rPr>
              <a:t>به‌ عنوان کاتالیزور در سنتز ترکیبات آلی مختلف ازجمله سنتز 2-آمینو-3-سیانو </a:t>
            </a:r>
            <a:r>
              <a:rPr lang="fa-IR" sz="2000" dirty="0" smtClean="0">
                <a:cs typeface="B Nazanin" panose="00000400000000000000" pitchFamily="2" charset="-78"/>
              </a:rPr>
              <a:t>پیریدین‌ها </a:t>
            </a:r>
            <a:r>
              <a:rPr lang="fa-IR" sz="2000" dirty="0">
                <a:cs typeface="B Nazanin" panose="00000400000000000000" pitchFamily="2" charset="-78"/>
              </a:rPr>
              <a:t>به کار </a:t>
            </a:r>
            <a:r>
              <a:rPr lang="fa-IR" sz="2000" dirty="0" smtClean="0">
                <a:cs typeface="B Nazanin" panose="00000400000000000000" pitchFamily="2" charset="-78"/>
              </a:rPr>
              <a:t>‌رود </a:t>
            </a:r>
            <a:r>
              <a:rPr lang="fa-IR" sz="2000" dirty="0">
                <a:cs typeface="B Nazanin" panose="00000400000000000000" pitchFamily="2" charset="-78"/>
              </a:rPr>
              <a:t>که از لحاظ پزشکی برخی از این </a:t>
            </a:r>
            <a:r>
              <a:rPr lang="fa-IR" sz="2000" dirty="0" smtClean="0">
                <a:cs typeface="B Nazanin" panose="00000400000000000000" pitchFamily="2" charset="-78"/>
              </a:rPr>
              <a:t>ترکیبات </a:t>
            </a:r>
            <a:r>
              <a:rPr lang="fa-IR" sz="2000" dirty="0">
                <a:cs typeface="B Nazanin" panose="00000400000000000000" pitchFamily="2" charset="-78"/>
              </a:rPr>
              <a:t>دارای خاصیت دارویی </a:t>
            </a:r>
            <a:r>
              <a:rPr lang="fa-IR" sz="2000" dirty="0" smtClean="0">
                <a:cs typeface="B Nazanin" panose="00000400000000000000" pitchFamily="2" charset="-78"/>
              </a:rPr>
              <a:t>هستند</a:t>
            </a:r>
            <a:r>
              <a:rPr lang="fa-IR" sz="2000" dirty="0" smtClean="0">
                <a:cs typeface="B Nazanin" panose="00000400000000000000" pitchFamily="2" charset="-78"/>
              </a:rPr>
              <a:t>.</a:t>
            </a:r>
          </a:p>
          <a:p>
            <a:pPr algn="just" rtl="1">
              <a:lnSpc>
                <a:spcPct val="150000"/>
              </a:lnSpc>
            </a:pPr>
            <a:r>
              <a:rPr lang="fa-IR" sz="2000" dirty="0" smtClean="0">
                <a:cs typeface="B Nazanin" panose="00000400000000000000" pitchFamily="2" charset="-78"/>
              </a:rPr>
              <a:t> </a:t>
            </a:r>
            <a:r>
              <a:rPr lang="fa-IR" sz="2000" dirty="0" smtClean="0">
                <a:cs typeface="B Nazanin" panose="00000400000000000000" pitchFamily="2" charset="-78"/>
              </a:rPr>
              <a:t>کاتالیزور </a:t>
            </a:r>
            <a:r>
              <a:rPr lang="fa-IR" sz="2000" dirty="0">
                <a:cs typeface="B Nazanin" panose="00000400000000000000" pitchFamily="2" charset="-78"/>
              </a:rPr>
              <a:t>نامبرده قابلیت بازیافت و استفاده مجدد </a:t>
            </a:r>
            <a:r>
              <a:rPr lang="fa-IR" sz="2000" dirty="0" smtClean="0">
                <a:cs typeface="B Nazanin" panose="00000400000000000000" pitchFamily="2" charset="-78"/>
              </a:rPr>
              <a:t>را دارد و مطابق اصول شیمی سبز می‌باشد.</a:t>
            </a:r>
          </a:p>
          <a:p>
            <a:pPr algn="just" rtl="1">
              <a:lnSpc>
                <a:spcPct val="150000"/>
              </a:lnSpc>
            </a:pPr>
            <a:r>
              <a:rPr lang="fa-IR" sz="2000" dirty="0" smtClean="0">
                <a:cs typeface="B Nazanin" panose="00000400000000000000" pitchFamily="2" charset="-78"/>
              </a:rPr>
              <a:t>روش­ </a:t>
            </a:r>
            <a:r>
              <a:rPr lang="fa-IR" sz="2000" dirty="0">
                <a:cs typeface="B Nazanin" panose="00000400000000000000" pitchFamily="2" charset="-78"/>
              </a:rPr>
              <a:t>ارائه شده برای سنتز ترکیبات </a:t>
            </a:r>
            <a:r>
              <a:rPr lang="fa-IR" sz="2000" dirty="0" smtClean="0">
                <a:cs typeface="B Nazanin" panose="00000400000000000000" pitchFamily="2" charset="-78"/>
              </a:rPr>
              <a:t>2-آمینو-3-سیانوپیریدین </a:t>
            </a:r>
            <a:r>
              <a:rPr lang="fa-IR" sz="2000" dirty="0">
                <a:cs typeface="B Nazanin" panose="00000400000000000000" pitchFamily="2" charset="-78"/>
              </a:rPr>
              <a:t>دارای شرایط متناسب با اصول شیمی سبز بود. تمامی واکنش­ها در شرایط ملایم، سازگار با محیط زیست، زمان­های کوتاه، بازده­های بالا، جداسازی و خالص سازی آسان محصولات انجام شدند. </a:t>
            </a:r>
          </a:p>
          <a:p>
            <a:pPr marL="0" indent="0" algn="just" rtl="1">
              <a:lnSpc>
                <a:spcPct val="150000"/>
              </a:lnSpc>
              <a:buNone/>
            </a:pPr>
            <a:endParaRPr lang="en-US" sz="2000" dirty="0">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169423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182880" y="2424060"/>
            <a:ext cx="11747863" cy="4124786"/>
          </a:xfrm>
        </p:spPr>
        <p:txBody>
          <a:bodyPr>
            <a:noAutofit/>
          </a:bodyPr>
          <a:lstStyle/>
          <a:p>
            <a:pPr lvl="1" algn="r" rtl="1">
              <a:lnSpc>
                <a:spcPct val="150000"/>
              </a:lnSpc>
            </a:pPr>
            <a:r>
              <a:rPr lang="fa-IR" dirty="0">
                <a:cs typeface="B Zar" panose="00000400000000000000" pitchFamily="2" charset="-78"/>
              </a:rPr>
              <a:t>از استاد راهنمای بزرگ و فرزانه جناب آقای پروفسور اردشیر خزایی </a:t>
            </a:r>
            <a:r>
              <a:rPr lang="fa-IR" dirty="0" smtClean="0">
                <a:cs typeface="B Zar" panose="00000400000000000000" pitchFamily="2" charset="-78"/>
              </a:rPr>
              <a:t>که </a:t>
            </a:r>
            <a:r>
              <a:rPr lang="fa-IR" dirty="0">
                <a:cs typeface="B Zar" panose="00000400000000000000" pitchFamily="2" charset="-78"/>
              </a:rPr>
              <a:t>رهنمودهای گران بهای </a:t>
            </a:r>
            <a:r>
              <a:rPr lang="fa-IR" dirty="0" smtClean="0">
                <a:cs typeface="B Zar" panose="00000400000000000000" pitchFamily="2" charset="-78"/>
              </a:rPr>
              <a:t>ایشان همواره </a:t>
            </a:r>
            <a:r>
              <a:rPr lang="fa-IR" dirty="0">
                <a:cs typeface="B Zar" panose="00000400000000000000" pitchFamily="2" charset="-78"/>
              </a:rPr>
              <a:t>چراغ راه من </a:t>
            </a:r>
            <a:r>
              <a:rPr lang="fa-IR" dirty="0" smtClean="0">
                <a:cs typeface="B Zar" panose="00000400000000000000" pitchFamily="2" charset="-78"/>
              </a:rPr>
              <a:t>بود کمال تشکر را دارم.</a:t>
            </a:r>
          </a:p>
          <a:p>
            <a:pPr lvl="1" algn="r" rtl="1">
              <a:lnSpc>
                <a:spcPct val="150000"/>
              </a:lnSpc>
            </a:pPr>
            <a:r>
              <a:rPr lang="fa-IR" dirty="0">
                <a:cs typeface="B Zar" panose="00000400000000000000" pitchFamily="2" charset="-78"/>
              </a:rPr>
              <a:t>از اساتید محترم گروه شیمی </a:t>
            </a:r>
            <a:r>
              <a:rPr lang="fa-IR" dirty="0" smtClean="0">
                <a:cs typeface="B Zar" panose="00000400000000000000" pitchFamily="2" charset="-78"/>
              </a:rPr>
              <a:t>دانشگاه </a:t>
            </a:r>
            <a:r>
              <a:rPr lang="fa-IR" dirty="0">
                <a:cs typeface="B Zar" panose="00000400000000000000" pitchFamily="2" charset="-78"/>
              </a:rPr>
              <a:t>بوعلی سینا جناب آقای پروفسور </a:t>
            </a:r>
            <a:r>
              <a:rPr lang="fa-IR" dirty="0" smtClean="0">
                <a:cs typeface="B Zar" panose="00000400000000000000" pitchFamily="2" charset="-78"/>
              </a:rPr>
              <a:t>حبیبی، </a:t>
            </a:r>
            <a:r>
              <a:rPr lang="fa-IR" dirty="0">
                <a:cs typeface="B Zar" panose="00000400000000000000" pitchFamily="2" charset="-78"/>
              </a:rPr>
              <a:t>جناب آقای پروفسور </a:t>
            </a:r>
            <a:r>
              <a:rPr lang="fa-IR" dirty="0" smtClean="0">
                <a:cs typeface="B Zar" panose="00000400000000000000" pitchFamily="2" charset="-78"/>
              </a:rPr>
              <a:t>آذریفر، </a:t>
            </a:r>
            <a:r>
              <a:rPr lang="fa-IR" dirty="0">
                <a:cs typeface="B Zar" panose="00000400000000000000" pitchFamily="2" charset="-78"/>
              </a:rPr>
              <a:t>جناب آقای پروفسور زلفی </a:t>
            </a:r>
            <a:r>
              <a:rPr lang="fa-IR" dirty="0" smtClean="0">
                <a:cs typeface="B Zar" panose="00000400000000000000" pitchFamily="2" charset="-78"/>
              </a:rPr>
              <a:t>گل، </a:t>
            </a:r>
            <a:r>
              <a:rPr lang="fa-IR" dirty="0">
                <a:cs typeface="B Zar" panose="00000400000000000000" pitchFamily="2" charset="-78"/>
              </a:rPr>
              <a:t>جناب آقای پروفسور </a:t>
            </a:r>
            <a:r>
              <a:rPr lang="fa-IR" dirty="0" smtClean="0">
                <a:cs typeface="B Zar" panose="00000400000000000000" pitchFamily="2" charset="-78"/>
              </a:rPr>
              <a:t>قربانی واقعی و جناب آقای پروفسور قربانی چقامارانی که </a:t>
            </a:r>
            <a:r>
              <a:rPr lang="fa-IR" dirty="0">
                <a:cs typeface="B Zar" panose="00000400000000000000" pitchFamily="2" charset="-78"/>
              </a:rPr>
              <a:t>از محضر پرفیض تدریسشان، </a:t>
            </a:r>
            <a:r>
              <a:rPr lang="fa-IR" dirty="0" smtClean="0">
                <a:cs typeface="B Zar" panose="00000400000000000000" pitchFamily="2" charset="-78"/>
              </a:rPr>
              <a:t>بهره‌ها برده‌ام، </a:t>
            </a:r>
            <a:r>
              <a:rPr lang="fa-IR" dirty="0">
                <a:cs typeface="B Zar" panose="00000400000000000000" pitchFamily="2" charset="-78"/>
              </a:rPr>
              <a:t>نهایت تشکر و سپاسگزاری را </a:t>
            </a:r>
            <a:r>
              <a:rPr lang="fa-IR" dirty="0" smtClean="0">
                <a:cs typeface="B Zar" panose="00000400000000000000" pitchFamily="2" charset="-78"/>
              </a:rPr>
              <a:t>دارم. </a:t>
            </a:r>
          </a:p>
          <a:p>
            <a:pPr lvl="1" algn="r" rtl="1">
              <a:lnSpc>
                <a:spcPct val="150000"/>
              </a:lnSpc>
            </a:pPr>
            <a:r>
              <a:rPr lang="fa-IR" dirty="0" smtClean="0">
                <a:cs typeface="B Zar" panose="00000400000000000000" pitchFamily="2" charset="-78"/>
              </a:rPr>
              <a:t>از </a:t>
            </a:r>
            <a:r>
              <a:rPr lang="fa-IR" dirty="0">
                <a:cs typeface="B Zar" panose="00000400000000000000" pitchFamily="2" charset="-78"/>
              </a:rPr>
              <a:t>سرکار خانم دکتر سرمستی </a:t>
            </a:r>
            <a:r>
              <a:rPr lang="fa-IR" dirty="0" smtClean="0">
                <a:cs typeface="B Zar" panose="00000400000000000000" pitchFamily="2" charset="-78"/>
              </a:rPr>
              <a:t>و سرکار </a:t>
            </a:r>
            <a:r>
              <a:rPr lang="fa-IR" dirty="0">
                <a:cs typeface="B Zar" panose="00000400000000000000" pitchFamily="2" charset="-78"/>
              </a:rPr>
              <a:t>خانم اکبرپور به پاس تمام </a:t>
            </a:r>
            <a:r>
              <a:rPr lang="fa-IR" dirty="0" smtClean="0">
                <a:cs typeface="B Zar" panose="00000400000000000000" pitchFamily="2" charset="-78"/>
              </a:rPr>
              <a:t>محبت‌ها </a:t>
            </a:r>
            <a:r>
              <a:rPr lang="fa-IR" dirty="0">
                <a:cs typeface="B Zar" panose="00000400000000000000" pitchFamily="2" charset="-78"/>
              </a:rPr>
              <a:t>و </a:t>
            </a:r>
            <a:r>
              <a:rPr lang="fa-IR" dirty="0" smtClean="0">
                <a:cs typeface="B Zar" panose="00000400000000000000" pitchFamily="2" charset="-78"/>
              </a:rPr>
              <a:t>راهنمایی‌های </a:t>
            </a:r>
            <a:r>
              <a:rPr lang="fa-IR" dirty="0">
                <a:cs typeface="B Zar" panose="00000400000000000000" pitchFamily="2" charset="-78"/>
              </a:rPr>
              <a:t>بی دریغشان صمیمانه تشکر </a:t>
            </a:r>
            <a:r>
              <a:rPr lang="fa-IR" dirty="0" smtClean="0">
                <a:cs typeface="B Zar" panose="00000400000000000000" pitchFamily="2" charset="-78"/>
              </a:rPr>
              <a:t>می‌کنم. </a:t>
            </a:r>
            <a:endParaRPr lang="fa-IR" dirty="0" smtClean="0">
              <a:cs typeface="B Zar" panose="00000400000000000000" pitchFamily="2" charset="-78"/>
            </a:endParaRPr>
          </a:p>
          <a:p>
            <a:pPr lvl="1" algn="r" rtl="1">
              <a:lnSpc>
                <a:spcPct val="150000"/>
              </a:lnSpc>
            </a:pPr>
            <a:r>
              <a:rPr lang="fa-IR" dirty="0">
                <a:cs typeface="B Zar" panose="00000400000000000000" pitchFamily="2" charset="-78"/>
              </a:rPr>
              <a:t>از تمامی دوستان و عزیزیان در </a:t>
            </a:r>
            <a:r>
              <a:rPr lang="fa-IR" dirty="0" smtClean="0">
                <a:cs typeface="B Zar" panose="00000400000000000000" pitchFamily="2" charset="-78"/>
              </a:rPr>
              <a:t>آزمایشگاه تحقیقاتی </a:t>
            </a:r>
            <a:r>
              <a:rPr lang="fa-IR" dirty="0">
                <a:cs typeface="B Zar" panose="00000400000000000000" pitchFamily="2" charset="-78"/>
              </a:rPr>
              <a:t>شیمی </a:t>
            </a:r>
            <a:r>
              <a:rPr lang="fa-IR" dirty="0" smtClean="0">
                <a:cs typeface="B Zar" panose="00000400000000000000" pitchFamily="2" charset="-78"/>
              </a:rPr>
              <a:t>آلی، </a:t>
            </a:r>
            <a:r>
              <a:rPr lang="fa-IR" dirty="0">
                <a:cs typeface="B Zar" panose="00000400000000000000" pitchFamily="2" charset="-78"/>
              </a:rPr>
              <a:t>شیمی </a:t>
            </a:r>
            <a:r>
              <a:rPr lang="fa-IR" dirty="0" smtClean="0">
                <a:cs typeface="B Zar" panose="00000400000000000000" pitchFamily="2" charset="-78"/>
              </a:rPr>
              <a:t>معدنی، </a:t>
            </a:r>
            <a:r>
              <a:rPr lang="fa-IR" dirty="0">
                <a:cs typeface="B Zar" panose="00000400000000000000" pitchFamily="2" charset="-78"/>
              </a:rPr>
              <a:t>شیمی تجزیه و شیمی فیزیک کمال تشکر و قدر دانی را دارم </a:t>
            </a:r>
            <a:r>
              <a:rPr lang="fa-IR" dirty="0" smtClean="0">
                <a:cs typeface="B Zar" panose="00000400000000000000" pitchFamily="2" charset="-78"/>
              </a:rPr>
              <a:t>و برایشان </a:t>
            </a:r>
            <a:r>
              <a:rPr lang="fa-IR" dirty="0">
                <a:cs typeface="B Zar" panose="00000400000000000000" pitchFamily="2" charset="-78"/>
              </a:rPr>
              <a:t>از درگاه خداوند </a:t>
            </a:r>
            <a:r>
              <a:rPr lang="fa-IR" dirty="0" smtClean="0">
                <a:cs typeface="B Zar" panose="00000400000000000000" pitchFamily="2" charset="-78"/>
              </a:rPr>
              <a:t>متعال آرزوی </a:t>
            </a:r>
            <a:r>
              <a:rPr lang="fa-IR" dirty="0">
                <a:cs typeface="B Zar" panose="00000400000000000000" pitchFamily="2" charset="-78"/>
              </a:rPr>
              <a:t>موفقیت </a:t>
            </a:r>
            <a:r>
              <a:rPr lang="fa-IR" dirty="0" smtClean="0">
                <a:cs typeface="B Zar" panose="00000400000000000000" pitchFamily="2" charset="-78"/>
              </a:rPr>
              <a:t>می‌کنم</a:t>
            </a:r>
            <a:r>
              <a:rPr lang="fa-IR" dirty="0">
                <a:cs typeface="B Zar" panose="00000400000000000000" pitchFamily="2" charset="-78"/>
              </a:rPr>
              <a:t>.</a:t>
            </a:r>
            <a:r>
              <a:rPr lang="fa-IR" dirty="0">
                <a:cs typeface="B Zar" panose="00000400000000000000" pitchFamily="2" charset="-78"/>
              </a:rPr>
              <a:t/>
            </a:r>
            <a:br>
              <a:rPr lang="fa-IR" dirty="0">
                <a:cs typeface="B Zar" panose="00000400000000000000" pitchFamily="2" charset="-78"/>
              </a:rPr>
            </a:br>
            <a:endParaRPr lang="en-US" dirty="0">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7836" y="653850"/>
            <a:ext cx="1265786" cy="1265786"/>
          </a:xfrm>
          <a:prstGeom prst="rect">
            <a:avLst/>
          </a:prstGeom>
        </p:spPr>
      </p:pic>
    </p:spTree>
    <p:extLst>
      <p:ext uri="{BB962C8B-B14F-4D97-AF65-F5344CB8AC3E}">
        <p14:creationId xmlns:p14="http://schemas.microsoft.com/office/powerpoint/2010/main" val="570080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themeOverride>
</file>

<file path=docProps/app.xml><?xml version="1.0" encoding="utf-8"?>
<Properties xmlns="http://schemas.openxmlformats.org/officeDocument/2006/extended-properties" xmlns:vt="http://schemas.openxmlformats.org/officeDocument/2006/docPropsVTypes">
  <Template/>
  <TotalTime>946</TotalTime>
  <Words>1333</Words>
  <Application>Microsoft Office PowerPoint</Application>
  <PresentationFormat>Widescreen</PresentationFormat>
  <Paragraphs>55</Paragraphs>
  <Slides>10</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2" baseType="lpstr">
      <vt:lpstr>B Nazanin</vt:lpstr>
      <vt:lpstr>Times New Roman</vt:lpstr>
      <vt:lpstr>Arial Rounded MT Bold</vt:lpstr>
      <vt:lpstr>Arial</vt:lpstr>
      <vt:lpstr>Trebuchet MS</vt:lpstr>
      <vt:lpstr>B Zar</vt:lpstr>
      <vt:lpstr>Calibri</vt:lpstr>
      <vt:lpstr>B Titr</vt:lpstr>
      <vt:lpstr>TimesNewRomanPSMT</vt:lpstr>
      <vt:lpstr>Sakkal Majalla</vt:lpstr>
      <vt:lpstr>Berlin</vt:lpstr>
      <vt:lpstr>CS ChemDraw Drawing</vt:lpstr>
      <vt:lpstr>سنتز، شناسایی و کاربرد نانو اکسید آهن مغناطیسی عامل دار شده با ملامین و تیوفن-2-کربوکسالدهید و تهیه کمپلکس‌ نیکل مربوطه به عنوان کاتالیزور‌ جدید در سنتز 2-آمینو-3-سیانو پیریدین‌ها </vt:lpstr>
      <vt:lpstr>چکیده</vt:lpstr>
      <vt:lpstr>مقدمه</vt:lpstr>
      <vt:lpstr>مشتقات 2-آمینو-3-سیانو پیریدین‌ها</vt:lpstr>
      <vt:lpstr>روش‌ انجام تحقیق</vt:lpstr>
      <vt:lpstr>نتایج</vt:lpstr>
      <vt:lpstr>مکانیسم واکنش</vt:lpstr>
      <vt:lpstr>بحث و نتیجه‌گیری</vt:lpstr>
      <vt:lpstr>تقدیر و تشکر</vt:lpstr>
      <vt:lpstr>منابع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Asus</cp:lastModifiedBy>
  <cp:revision>143</cp:revision>
  <dcterms:created xsi:type="dcterms:W3CDTF">2020-11-15T07:43:14Z</dcterms:created>
  <dcterms:modified xsi:type="dcterms:W3CDTF">2020-11-29T12:43:29Z</dcterms:modified>
</cp:coreProperties>
</file>