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41" r:id="rId1"/>
  </p:sldMasterIdLst>
  <p:notesMasterIdLst>
    <p:notesMasterId r:id="rId11"/>
  </p:notesMasterIdLst>
  <p:sldIdLst>
    <p:sldId id="256" r:id="rId2"/>
    <p:sldId id="258" r:id="rId3"/>
    <p:sldId id="257" r:id="rId4"/>
    <p:sldId id="259" r:id="rId5"/>
    <p:sldId id="262" r:id="rId6"/>
    <p:sldId id="264" r:id="rId7"/>
    <p:sldId id="263" r:id="rId8"/>
    <p:sldId id="260" r:id="rId9"/>
    <p:sldId id="261" r:id="rId10"/>
  </p:sldIdLst>
  <p:sldSz cx="12192000" cy="6858000"/>
  <p:notesSz cx="6858000" cy="9144000"/>
  <p:embeddedFontLst>
    <p:embeddedFont>
      <p:font typeface="Calibri" panose="020F0502020204030204" pitchFamily="34" charset="0"/>
      <p:regular r:id="rId12"/>
      <p:bold r:id="rId13"/>
    </p:embeddedFont>
    <p:embeddedFont>
      <p:font typeface="B Titr" panose="020B0604020202020204" charset="-78"/>
      <p:bold r:id="rId14"/>
    </p:embeddedFont>
    <p:embeddedFont>
      <p:font typeface="Trebuchet MS" panose="020B0603020202020204" pitchFamily="34" charset="0"/>
      <p:regular r:id="rId15"/>
      <p:bold r:id="rId16"/>
      <p:italic r:id="rId17"/>
      <p:boldItalic r:id="rId18"/>
    </p:embeddedFont>
    <p:embeddedFont>
      <p:font typeface="B Nazanin" panose="00000400000000000000" pitchFamily="2" charset="-78"/>
      <p:regular r:id="rId19"/>
    </p:embeddedFont>
    <p:embeddedFont>
      <p:font typeface="Cambria Math" panose="02040503050406030204" pitchFamily="18" charset="0"/>
      <p:regular r:id="rId20"/>
    </p:embeddedFont>
    <p:embeddedFont>
      <p:font typeface="宋体" panose="02010600030101010101" pitchFamily="2" charset="-122"/>
      <p:regular r:id="rId21"/>
    </p:embeddedFont>
    <p:embeddedFont>
      <p:font typeface="B Zar" panose="00000400000000000000" pitchFamily="2" charset="-78"/>
      <p:regular r:id="rId22"/>
      <p:bold r:id="rId23"/>
    </p:embeddedFont>
  </p:embeddedFontLst>
  <p:custDataLst>
    <p:tags r:id="rId2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314089032471944"/>
          <c:y val="5.0925925925925923E-2"/>
          <c:w val="0.77769292078853669"/>
          <c:h val="0.74530074365704291"/>
        </c:manualLayout>
      </c:layout>
      <c:scatterChart>
        <c:scatterStyle val="smoothMarker"/>
        <c:varyColors val="0"/>
        <c:ser>
          <c:idx val="4"/>
          <c:order val="0"/>
          <c:tx>
            <c:v>CYC+BUT,Ex</c:v>
          </c:tx>
          <c:spPr>
            <a:ln w="19050" cap="rnd">
              <a:noFill/>
              <a:round/>
            </a:ln>
            <a:effectLst/>
          </c:spPr>
          <c:marker>
            <c:symbol val="triangle"/>
            <c:size val="5"/>
            <c:spPr>
              <a:solidFill>
                <a:schemeClr val="tx1"/>
              </a:solidFill>
              <a:ln w="9525">
                <a:solidFill>
                  <a:schemeClr val="tx1"/>
                </a:solidFill>
              </a:ln>
              <a:effectLst/>
            </c:spPr>
          </c:marker>
          <c:xVal>
            <c:numRef>
              <c:f>Sheet2!$K$4:$K$14</c:f>
              <c:numCache>
                <c:formatCode>General</c:formatCode>
                <c:ptCount val="11"/>
                <c:pt idx="0">
                  <c:v>0</c:v>
                </c:pt>
                <c:pt idx="1">
                  <c:v>0.10123441235320654</c:v>
                </c:pt>
                <c:pt idx="2">
                  <c:v>0.2004733376438903</c:v>
                </c:pt>
                <c:pt idx="3">
                  <c:v>0.30043643825293703</c:v>
                </c:pt>
                <c:pt idx="4">
                  <c:v>0.40053234514221592</c:v>
                </c:pt>
                <c:pt idx="5">
                  <c:v>0.50055154866984752</c:v>
                </c:pt>
                <c:pt idx="6">
                  <c:v>0.59918175983426514</c:v>
                </c:pt>
                <c:pt idx="7">
                  <c:v>0.69921607957376108</c:v>
                </c:pt>
                <c:pt idx="8">
                  <c:v>0.80003272485539945</c:v>
                </c:pt>
                <c:pt idx="9">
                  <c:v>0.90046142034204413</c:v>
                </c:pt>
                <c:pt idx="10">
                  <c:v>1</c:v>
                </c:pt>
              </c:numCache>
            </c:numRef>
          </c:xVal>
          <c:yVal>
            <c:numRef>
              <c:f>Sheet2!$M$4:$M$14</c:f>
              <c:numCache>
                <c:formatCode>General</c:formatCode>
                <c:ptCount val="11"/>
                <c:pt idx="0">
                  <c:v>0</c:v>
                </c:pt>
                <c:pt idx="1">
                  <c:v>-0.32759342480756004</c:v>
                </c:pt>
                <c:pt idx="2">
                  <c:v>-0.68237895034663154</c:v>
                </c:pt>
                <c:pt idx="3">
                  <c:v>-0.92380623053323063</c:v>
                </c:pt>
                <c:pt idx="4">
                  <c:v>-1.0630155258429426</c:v>
                </c:pt>
                <c:pt idx="5">
                  <c:v>-1.1142849662982854</c:v>
                </c:pt>
                <c:pt idx="6">
                  <c:v>-1.0860587070972656</c:v>
                </c:pt>
                <c:pt idx="7">
                  <c:v>-0.98617461565690689</c:v>
                </c:pt>
                <c:pt idx="8">
                  <c:v>-0.80965740141606091</c:v>
                </c:pt>
                <c:pt idx="9">
                  <c:v>-0.53851342740648533</c:v>
                </c:pt>
                <c:pt idx="10">
                  <c:v>0</c:v>
                </c:pt>
              </c:numCache>
            </c:numRef>
          </c:yVal>
          <c:smooth val="1"/>
          <c:extLst xmlns:c16r2="http://schemas.microsoft.com/office/drawing/2015/06/chart">
            <c:ext xmlns:c16="http://schemas.microsoft.com/office/drawing/2014/chart" uri="{C3380CC4-5D6E-409C-BE32-E72D297353CC}">
              <c16:uniqueId val="{00000004-6D5D-49F7-8C1D-7232F7312EE9}"/>
            </c:ext>
          </c:extLst>
        </c:ser>
        <c:ser>
          <c:idx val="5"/>
          <c:order val="1"/>
          <c:tx>
            <c:v>CYC+BUT,Th</c:v>
          </c:tx>
          <c:spPr>
            <a:ln w="19050" cap="rnd">
              <a:solidFill>
                <a:schemeClr val="tx1"/>
              </a:solidFill>
              <a:round/>
            </a:ln>
            <a:effectLst/>
          </c:spPr>
          <c:marker>
            <c:symbol val="none"/>
          </c:marker>
          <c:xVal>
            <c:numRef>
              <c:f>Sheet2!$K$4:$K$14</c:f>
              <c:numCache>
                <c:formatCode>General</c:formatCode>
                <c:ptCount val="11"/>
                <c:pt idx="0">
                  <c:v>0</c:v>
                </c:pt>
                <c:pt idx="1">
                  <c:v>0.10123441235320654</c:v>
                </c:pt>
                <c:pt idx="2">
                  <c:v>0.2004733376438903</c:v>
                </c:pt>
                <c:pt idx="3">
                  <c:v>0.30043643825293703</c:v>
                </c:pt>
                <c:pt idx="4">
                  <c:v>0.40053234514221592</c:v>
                </c:pt>
                <c:pt idx="5">
                  <c:v>0.50055154866984752</c:v>
                </c:pt>
                <c:pt idx="6">
                  <c:v>0.59918175983426514</c:v>
                </c:pt>
                <c:pt idx="7">
                  <c:v>0.69921607957376108</c:v>
                </c:pt>
                <c:pt idx="8">
                  <c:v>0.80003272485539945</c:v>
                </c:pt>
                <c:pt idx="9">
                  <c:v>0.90046142034204413</c:v>
                </c:pt>
                <c:pt idx="10">
                  <c:v>1</c:v>
                </c:pt>
              </c:numCache>
            </c:numRef>
          </c:xVal>
          <c:yVal>
            <c:numRef>
              <c:f>Sheet2!$N$4:$N$14</c:f>
              <c:numCache>
                <c:formatCode>General</c:formatCode>
                <c:ptCount val="11"/>
                <c:pt idx="0">
                  <c:v>0</c:v>
                </c:pt>
                <c:pt idx="1">
                  <c:v>-0.33021223267408406</c:v>
                </c:pt>
                <c:pt idx="2">
                  <c:v>-0.67006097447559476</c:v>
                </c:pt>
                <c:pt idx="3">
                  <c:v>-0.93025844481492059</c:v>
                </c:pt>
                <c:pt idx="4">
                  <c:v>-1.0754193662658724</c:v>
                </c:pt>
                <c:pt idx="5">
                  <c:v>-1.1142461483592423</c:v>
                </c:pt>
                <c:pt idx="6">
                  <c:v>-1.0753507271175371</c:v>
                </c:pt>
                <c:pt idx="7">
                  <c:v>-0.97970298675625611</c:v>
                </c:pt>
                <c:pt idx="8">
                  <c:v>-0.81955141275936905</c:v>
                </c:pt>
                <c:pt idx="9">
                  <c:v>-0.53665549463698359</c:v>
                </c:pt>
                <c:pt idx="10">
                  <c:v>0</c:v>
                </c:pt>
              </c:numCache>
            </c:numRef>
          </c:yVal>
          <c:smooth val="1"/>
          <c:extLst xmlns:c16r2="http://schemas.microsoft.com/office/drawing/2015/06/chart">
            <c:ext xmlns:c16="http://schemas.microsoft.com/office/drawing/2014/chart" uri="{C3380CC4-5D6E-409C-BE32-E72D297353CC}">
              <c16:uniqueId val="{00000005-6D5D-49F7-8C1D-7232F7312EE9}"/>
            </c:ext>
          </c:extLst>
        </c:ser>
        <c:ser>
          <c:idx val="6"/>
          <c:order val="2"/>
          <c:tx>
            <c:v>CYC+HEX,Ex</c:v>
          </c:tx>
          <c:spPr>
            <a:ln w="19050" cap="rnd">
              <a:noFill/>
              <a:round/>
            </a:ln>
            <a:effectLst/>
          </c:spPr>
          <c:marker>
            <c:symbol val="diamond"/>
            <c:size val="5"/>
            <c:spPr>
              <a:solidFill>
                <a:schemeClr val="tx1">
                  <a:alpha val="97000"/>
                </a:schemeClr>
              </a:solidFill>
              <a:ln w="9525">
                <a:solidFill>
                  <a:schemeClr val="tx1"/>
                </a:solidFill>
              </a:ln>
              <a:effectLst/>
            </c:spPr>
          </c:marker>
          <c:xVal>
            <c:numRef>
              <c:f>Sheet2!$P$2:$P$12</c:f>
              <c:numCache>
                <c:formatCode>General</c:formatCode>
                <c:ptCount val="11"/>
                <c:pt idx="0">
                  <c:v>0</c:v>
                </c:pt>
                <c:pt idx="1">
                  <c:v>0.10021655261737468</c:v>
                </c:pt>
                <c:pt idx="2">
                  <c:v>0.20082665474233277</c:v>
                </c:pt>
                <c:pt idx="3">
                  <c:v>0.30078892578428734</c:v>
                </c:pt>
                <c:pt idx="4">
                  <c:v>0.40094788050836133</c:v>
                </c:pt>
                <c:pt idx="5">
                  <c:v>0.50002764454887727</c:v>
                </c:pt>
                <c:pt idx="6">
                  <c:v>0.60025024726066689</c:v>
                </c:pt>
                <c:pt idx="7">
                  <c:v>0.70013826136665058</c:v>
                </c:pt>
                <c:pt idx="8">
                  <c:v>0.80024306790175637</c:v>
                </c:pt>
                <c:pt idx="9">
                  <c:v>0.90091837416067966</c:v>
                </c:pt>
                <c:pt idx="10">
                  <c:v>1</c:v>
                </c:pt>
              </c:numCache>
            </c:numRef>
          </c:xVal>
          <c:yVal>
            <c:numRef>
              <c:f>Sheet2!$R$2:$R$12</c:f>
              <c:numCache>
                <c:formatCode>General</c:formatCode>
                <c:ptCount val="11"/>
                <c:pt idx="0">
                  <c:v>0</c:v>
                </c:pt>
                <c:pt idx="1">
                  <c:v>-0.2511735557883128</c:v>
                </c:pt>
                <c:pt idx="2">
                  <c:v>-0.4799149605726285</c:v>
                </c:pt>
                <c:pt idx="3">
                  <c:v>-0.67565016110617648</c:v>
                </c:pt>
                <c:pt idx="4">
                  <c:v>-0.78250681742305517</c:v>
                </c:pt>
                <c:pt idx="5">
                  <c:v>-0.82068319446112525</c:v>
                </c:pt>
                <c:pt idx="6">
                  <c:v>-0.79136688048814108</c:v>
                </c:pt>
                <c:pt idx="7">
                  <c:v>-0.70781357321358485</c:v>
                </c:pt>
                <c:pt idx="8">
                  <c:v>-0.58320900807048304</c:v>
                </c:pt>
                <c:pt idx="9">
                  <c:v>-0.35262162408170639</c:v>
                </c:pt>
                <c:pt idx="10">
                  <c:v>0</c:v>
                </c:pt>
              </c:numCache>
            </c:numRef>
          </c:yVal>
          <c:smooth val="1"/>
          <c:extLst xmlns:c16r2="http://schemas.microsoft.com/office/drawing/2015/06/chart">
            <c:ext xmlns:c16="http://schemas.microsoft.com/office/drawing/2014/chart" uri="{C3380CC4-5D6E-409C-BE32-E72D297353CC}">
              <c16:uniqueId val="{00000006-6D5D-49F7-8C1D-7232F7312EE9}"/>
            </c:ext>
          </c:extLst>
        </c:ser>
        <c:ser>
          <c:idx val="7"/>
          <c:order val="3"/>
          <c:tx>
            <c:v>CYC+HEX,Th</c:v>
          </c:tx>
          <c:spPr>
            <a:ln w="19050" cap="rnd">
              <a:solidFill>
                <a:schemeClr val="tx1"/>
              </a:solidFill>
              <a:round/>
            </a:ln>
            <a:effectLst/>
          </c:spPr>
          <c:marker>
            <c:symbol val="none"/>
          </c:marker>
          <c:xVal>
            <c:numRef>
              <c:f>Sheet2!$P$2:$P$12</c:f>
              <c:numCache>
                <c:formatCode>General</c:formatCode>
                <c:ptCount val="11"/>
                <c:pt idx="0">
                  <c:v>0</c:v>
                </c:pt>
                <c:pt idx="1">
                  <c:v>0.10021655261737468</c:v>
                </c:pt>
                <c:pt idx="2">
                  <c:v>0.20082665474233277</c:v>
                </c:pt>
                <c:pt idx="3">
                  <c:v>0.30078892578428734</c:v>
                </c:pt>
                <c:pt idx="4">
                  <c:v>0.40094788050836133</c:v>
                </c:pt>
                <c:pt idx="5">
                  <c:v>0.50002764454887727</c:v>
                </c:pt>
                <c:pt idx="6">
                  <c:v>0.60025024726066689</c:v>
                </c:pt>
                <c:pt idx="7">
                  <c:v>0.70013826136665058</c:v>
                </c:pt>
                <c:pt idx="8">
                  <c:v>0.80024306790175637</c:v>
                </c:pt>
                <c:pt idx="9">
                  <c:v>0.90091837416067966</c:v>
                </c:pt>
                <c:pt idx="10">
                  <c:v>1</c:v>
                </c:pt>
              </c:numCache>
            </c:numRef>
          </c:xVal>
          <c:yVal>
            <c:numRef>
              <c:f>Sheet2!$S$2:$S$12</c:f>
              <c:numCache>
                <c:formatCode>General</c:formatCode>
                <c:ptCount val="11"/>
                <c:pt idx="0">
                  <c:v>0</c:v>
                </c:pt>
                <c:pt idx="1">
                  <c:v>-0.24951592448553003</c:v>
                </c:pt>
                <c:pt idx="2">
                  <c:v>-0.48798505035529177</c:v>
                </c:pt>
                <c:pt idx="3">
                  <c:v>-0.66960567633025103</c:v>
                </c:pt>
                <c:pt idx="4">
                  <c:v>-0.77961528733810848</c:v>
                </c:pt>
                <c:pt idx="5">
                  <c:v>-0.81815172124335356</c:v>
                </c:pt>
                <c:pt idx="6">
                  <c:v>-0.79447904765696908</c:v>
                </c:pt>
                <c:pt idx="7">
                  <c:v>-0.71528025552960073</c:v>
                </c:pt>
                <c:pt idx="8">
                  <c:v>-0.57667734175787255</c:v>
                </c:pt>
                <c:pt idx="9">
                  <c:v>-0.35363356300892579</c:v>
                </c:pt>
                <c:pt idx="10">
                  <c:v>0</c:v>
                </c:pt>
              </c:numCache>
            </c:numRef>
          </c:yVal>
          <c:smooth val="1"/>
          <c:extLst xmlns:c16r2="http://schemas.microsoft.com/office/drawing/2015/06/chart">
            <c:ext xmlns:c16="http://schemas.microsoft.com/office/drawing/2014/chart" uri="{C3380CC4-5D6E-409C-BE32-E72D297353CC}">
              <c16:uniqueId val="{00000007-6D5D-49F7-8C1D-7232F7312EE9}"/>
            </c:ext>
          </c:extLst>
        </c:ser>
        <c:dLbls>
          <c:showLegendKey val="0"/>
          <c:showVal val="0"/>
          <c:showCatName val="0"/>
          <c:showSerName val="0"/>
          <c:showPercent val="0"/>
          <c:showBubbleSize val="0"/>
        </c:dLbls>
        <c:axId val="-1638503216"/>
        <c:axId val="-1638509200"/>
      </c:scatterChart>
      <c:valAx>
        <c:axId val="-1638503216"/>
        <c:scaling>
          <c:orientation val="minMax"/>
          <c:max val="1"/>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i="1">
                    <a:solidFill>
                      <a:schemeClr val="tx1"/>
                    </a:solidFill>
                    <a:latin typeface="Times New Roman" panose="02020603050405020304" pitchFamily="18" charset="0"/>
                    <a:cs typeface="Times New Roman" panose="02020603050405020304" pitchFamily="18" charset="0"/>
                  </a:rPr>
                  <a:t>x</a:t>
                </a:r>
                <a:endParaRPr lang="en-US" i="1" baseline="-2500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638509200"/>
        <c:crosses val="autoZero"/>
        <c:crossBetween val="midCat"/>
      </c:valAx>
      <c:valAx>
        <c:axId val="-163850920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i="1">
                    <a:solidFill>
                      <a:schemeClr val="tx1"/>
                    </a:solidFill>
                    <a:latin typeface="Times New Roman" panose="02020603050405020304" pitchFamily="18" charset="0"/>
                    <a:cs typeface="Times New Roman" panose="02020603050405020304" pitchFamily="18" charset="0"/>
                  </a:rPr>
                  <a:t>V</a:t>
                </a:r>
                <a:r>
                  <a:rPr lang="en-US" i="1" baseline="-25000">
                    <a:solidFill>
                      <a:schemeClr val="tx1"/>
                    </a:solidFill>
                    <a:latin typeface="Times New Roman" panose="02020603050405020304" pitchFamily="18" charset="0"/>
                    <a:cs typeface="Times New Roman" panose="02020603050405020304" pitchFamily="18" charset="0"/>
                  </a:rPr>
                  <a:t>m</a:t>
                </a:r>
                <a:r>
                  <a:rPr lang="en-US" i="1" baseline="30000">
                    <a:solidFill>
                      <a:schemeClr val="tx1"/>
                    </a:solidFill>
                    <a:latin typeface="Times New Roman" panose="02020603050405020304" pitchFamily="18" charset="0"/>
                    <a:cs typeface="Times New Roman" panose="02020603050405020304" pitchFamily="18" charset="0"/>
                  </a:rPr>
                  <a:t>E</a:t>
                </a:r>
                <a:r>
                  <a:rPr lang="en-US">
                    <a:solidFill>
                      <a:schemeClr val="tx1"/>
                    </a:solidFill>
                    <a:latin typeface="Times New Roman" panose="02020603050405020304" pitchFamily="18" charset="0"/>
                    <a:cs typeface="Times New Roman" panose="02020603050405020304" pitchFamily="18" charset="0"/>
                  </a:rPr>
                  <a:t>/(cm</a:t>
                </a:r>
                <a:r>
                  <a:rPr lang="en-US" baseline="30000">
                    <a:solidFill>
                      <a:schemeClr val="tx1"/>
                    </a:solidFill>
                    <a:latin typeface="Times New Roman" panose="02020603050405020304" pitchFamily="18" charset="0"/>
                    <a:cs typeface="Times New Roman" panose="02020603050405020304" pitchFamily="18" charset="0"/>
                  </a:rPr>
                  <a:t>3</a:t>
                </a:r>
                <a:r>
                  <a:rPr lang="en-US">
                    <a:solidFill>
                      <a:schemeClr val="tx1"/>
                    </a:solidFill>
                    <a:latin typeface="Times New Roman" panose="02020603050405020304" pitchFamily="18" charset="0"/>
                    <a:cs typeface="Times New Roman" panose="02020603050405020304" pitchFamily="18" charset="0"/>
                  </a:rPr>
                  <a:t>.mol</a:t>
                </a:r>
                <a:r>
                  <a:rPr lang="en-US" baseline="30000">
                    <a:solidFill>
                      <a:schemeClr val="tx1"/>
                    </a:solidFill>
                    <a:latin typeface="Times New Roman" panose="02020603050405020304" pitchFamily="18" charset="0"/>
                    <a:cs typeface="Times New Roman" panose="02020603050405020304" pitchFamily="18" charset="0"/>
                  </a:rPr>
                  <a:t>-1</a:t>
                </a:r>
                <a:r>
                  <a:rPr lang="en-US">
                    <a:solidFill>
                      <a:schemeClr val="tx1"/>
                    </a:solidFill>
                    <a:latin typeface="Times New Roman" panose="02020603050405020304" pitchFamily="18" charset="0"/>
                    <a:cs typeface="Times New Roman" panose="02020603050405020304" pitchFamily="18" charset="0"/>
                  </a:rPr>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638503216"/>
        <c:crosses val="autoZero"/>
        <c:crossBetween val="midCat"/>
      </c:valAx>
      <c:spPr>
        <a:noFill/>
        <a:ln>
          <a:solidFill>
            <a:schemeClr val="tx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rgbClr val="EACA4F">
        <a:lumMod val="60000"/>
        <a:lumOff val="40000"/>
      </a:srgbClr>
    </a:solid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703659062692445"/>
          <c:y val="5.0925925925925923E-2"/>
          <c:w val="0.72099741698293107"/>
          <c:h val="0.74676727909011376"/>
        </c:manualLayout>
      </c:layout>
      <c:scatterChart>
        <c:scatterStyle val="smoothMarker"/>
        <c:varyColors val="0"/>
        <c:ser>
          <c:idx val="4"/>
          <c:order val="0"/>
          <c:tx>
            <c:v>CYC+BUT,Ex</c:v>
          </c:tx>
          <c:spPr>
            <a:ln w="19050" cap="rnd">
              <a:noFill/>
              <a:round/>
            </a:ln>
            <a:effectLst/>
          </c:spPr>
          <c:marker>
            <c:symbol val="triangle"/>
            <c:size val="5"/>
            <c:spPr>
              <a:solidFill>
                <a:schemeClr val="tx1"/>
              </a:solidFill>
              <a:ln w="9525">
                <a:solidFill>
                  <a:schemeClr val="tx1"/>
                </a:solidFill>
              </a:ln>
              <a:effectLst/>
            </c:spPr>
          </c:marker>
          <c:xVal>
            <c:numRef>
              <c:f>Sheet1!$K$3:$K$13</c:f>
              <c:numCache>
                <c:formatCode>General</c:formatCode>
                <c:ptCount val="11"/>
                <c:pt idx="0">
                  <c:v>0</c:v>
                </c:pt>
                <c:pt idx="1">
                  <c:v>0.10123441235320654</c:v>
                </c:pt>
                <c:pt idx="2">
                  <c:v>0.2004733376438903</c:v>
                </c:pt>
                <c:pt idx="3">
                  <c:v>0.30043643825293703</c:v>
                </c:pt>
                <c:pt idx="4">
                  <c:v>0.40053234514221592</c:v>
                </c:pt>
                <c:pt idx="5">
                  <c:v>0.50055154866984752</c:v>
                </c:pt>
                <c:pt idx="6">
                  <c:v>0.59918175983426514</c:v>
                </c:pt>
                <c:pt idx="7">
                  <c:v>0.69921607957376108</c:v>
                </c:pt>
                <c:pt idx="8">
                  <c:v>0.80003272485539945</c:v>
                </c:pt>
                <c:pt idx="9">
                  <c:v>0.90046142034204413</c:v>
                </c:pt>
                <c:pt idx="10">
                  <c:v>1</c:v>
                </c:pt>
              </c:numCache>
            </c:numRef>
          </c:xVal>
          <c:yVal>
            <c:numRef>
              <c:f>Sheet1!$M$3:$M$13</c:f>
              <c:numCache>
                <c:formatCode>General</c:formatCode>
                <c:ptCount val="11"/>
                <c:pt idx="0">
                  <c:v>0</c:v>
                </c:pt>
                <c:pt idx="1">
                  <c:v>-0.24474772779045573</c:v>
                </c:pt>
                <c:pt idx="2">
                  <c:v>-0.43933314964551418</c:v>
                </c:pt>
                <c:pt idx="3">
                  <c:v>-0.57669821808912758</c:v>
                </c:pt>
                <c:pt idx="4">
                  <c:v>-0.64737254274935374</c:v>
                </c:pt>
                <c:pt idx="5">
                  <c:v>-0.66347529606243505</c:v>
                </c:pt>
                <c:pt idx="6">
                  <c:v>-0.62361453417416701</c:v>
                </c:pt>
                <c:pt idx="7">
                  <c:v>-0.53812288778595008</c:v>
                </c:pt>
                <c:pt idx="8">
                  <c:v>-0.40843571410774526</c:v>
                </c:pt>
                <c:pt idx="9">
                  <c:v>-0.23532642867177067</c:v>
                </c:pt>
                <c:pt idx="10">
                  <c:v>0</c:v>
                </c:pt>
              </c:numCache>
            </c:numRef>
          </c:yVal>
          <c:smooth val="1"/>
          <c:extLst xmlns:c16r2="http://schemas.microsoft.com/office/drawing/2015/06/chart">
            <c:ext xmlns:c16="http://schemas.microsoft.com/office/drawing/2014/chart" uri="{C3380CC4-5D6E-409C-BE32-E72D297353CC}">
              <c16:uniqueId val="{00000004-7602-43BC-922B-0850F3A31F5D}"/>
            </c:ext>
          </c:extLst>
        </c:ser>
        <c:ser>
          <c:idx val="5"/>
          <c:order val="1"/>
          <c:tx>
            <c:v>CYC+BUT,Th</c:v>
          </c:tx>
          <c:spPr>
            <a:ln w="19050" cap="rnd">
              <a:solidFill>
                <a:schemeClr val="tx1"/>
              </a:solidFill>
              <a:round/>
            </a:ln>
            <a:effectLst/>
          </c:spPr>
          <c:marker>
            <c:symbol val="none"/>
          </c:marker>
          <c:xVal>
            <c:numRef>
              <c:f>Sheet1!$K$3:$K$13</c:f>
              <c:numCache>
                <c:formatCode>General</c:formatCode>
                <c:ptCount val="11"/>
                <c:pt idx="0">
                  <c:v>0</c:v>
                </c:pt>
                <c:pt idx="1">
                  <c:v>0.10123441235320654</c:v>
                </c:pt>
                <c:pt idx="2">
                  <c:v>0.2004733376438903</c:v>
                </c:pt>
                <c:pt idx="3">
                  <c:v>0.30043643825293703</c:v>
                </c:pt>
                <c:pt idx="4">
                  <c:v>0.40053234514221592</c:v>
                </c:pt>
                <c:pt idx="5">
                  <c:v>0.50055154866984752</c:v>
                </c:pt>
                <c:pt idx="6">
                  <c:v>0.59918175983426514</c:v>
                </c:pt>
                <c:pt idx="7">
                  <c:v>0.69921607957376108</c:v>
                </c:pt>
                <c:pt idx="8">
                  <c:v>0.80003272485539945</c:v>
                </c:pt>
                <c:pt idx="9">
                  <c:v>0.90046142034204413</c:v>
                </c:pt>
                <c:pt idx="10">
                  <c:v>1</c:v>
                </c:pt>
              </c:numCache>
            </c:numRef>
          </c:xVal>
          <c:yVal>
            <c:numRef>
              <c:f>Sheet1!$N$3:$N$13</c:f>
              <c:numCache>
                <c:formatCode>General</c:formatCode>
                <c:ptCount val="11"/>
                <c:pt idx="0">
                  <c:v>0</c:v>
                </c:pt>
                <c:pt idx="1">
                  <c:v>-0.24463989722502474</c:v>
                </c:pt>
                <c:pt idx="2">
                  <c:v>-0.43962106831677622</c:v>
                </c:pt>
                <c:pt idx="3">
                  <c:v>-0.5762408452075114</c:v>
                </c:pt>
                <c:pt idx="4">
                  <c:v>-0.64919550252705305</c:v>
                </c:pt>
                <c:pt idx="5">
                  <c:v>-0.66196839576357824</c:v>
                </c:pt>
                <c:pt idx="6">
                  <c:v>-0.62287163533505263</c:v>
                </c:pt>
                <c:pt idx="7">
                  <c:v>-0.53795839149158697</c:v>
                </c:pt>
                <c:pt idx="8">
                  <c:v>-0.40969099300532369</c:v>
                </c:pt>
                <c:pt idx="9">
                  <c:v>-0.23499765160210043</c:v>
                </c:pt>
                <c:pt idx="10">
                  <c:v>0</c:v>
                </c:pt>
              </c:numCache>
            </c:numRef>
          </c:yVal>
          <c:smooth val="1"/>
          <c:extLst xmlns:c16r2="http://schemas.microsoft.com/office/drawing/2015/06/chart">
            <c:ext xmlns:c16="http://schemas.microsoft.com/office/drawing/2014/chart" uri="{C3380CC4-5D6E-409C-BE32-E72D297353CC}">
              <c16:uniqueId val="{00000005-7602-43BC-922B-0850F3A31F5D}"/>
            </c:ext>
          </c:extLst>
        </c:ser>
        <c:ser>
          <c:idx val="6"/>
          <c:order val="2"/>
          <c:tx>
            <c:v>CYC+HEX,Ex</c:v>
          </c:tx>
          <c:spPr>
            <a:ln w="19050" cap="rnd">
              <a:noFill/>
              <a:round/>
            </a:ln>
            <a:effectLst/>
          </c:spPr>
          <c:marker>
            <c:symbol val="diamond"/>
            <c:size val="5"/>
            <c:spPr>
              <a:solidFill>
                <a:schemeClr val="tx1"/>
              </a:solidFill>
              <a:ln w="9525">
                <a:solidFill>
                  <a:schemeClr val="tx1"/>
                </a:solidFill>
              </a:ln>
              <a:effectLst/>
            </c:spPr>
          </c:marker>
          <c:xVal>
            <c:numRef>
              <c:f>Sheet1!$P$3:$P$13</c:f>
              <c:numCache>
                <c:formatCode>General</c:formatCode>
                <c:ptCount val="11"/>
                <c:pt idx="0">
                  <c:v>0</c:v>
                </c:pt>
                <c:pt idx="1">
                  <c:v>0.10021655261737468</c:v>
                </c:pt>
                <c:pt idx="2">
                  <c:v>0.20082665474233277</c:v>
                </c:pt>
                <c:pt idx="3">
                  <c:v>0.30078892578428734</c:v>
                </c:pt>
                <c:pt idx="4">
                  <c:v>0.40094788050836133</c:v>
                </c:pt>
                <c:pt idx="5">
                  <c:v>0.50002764454887727</c:v>
                </c:pt>
                <c:pt idx="6">
                  <c:v>0.60025024726066689</c:v>
                </c:pt>
                <c:pt idx="7">
                  <c:v>0.70013826136665058</c:v>
                </c:pt>
                <c:pt idx="8">
                  <c:v>0.80024306790175637</c:v>
                </c:pt>
                <c:pt idx="9">
                  <c:v>0.90091837416067966</c:v>
                </c:pt>
                <c:pt idx="10">
                  <c:v>1</c:v>
                </c:pt>
              </c:numCache>
            </c:numRef>
          </c:xVal>
          <c:yVal>
            <c:numRef>
              <c:f>Sheet1!$R$3:$R$13</c:f>
              <c:numCache>
                <c:formatCode>General</c:formatCode>
                <c:ptCount val="11"/>
                <c:pt idx="0">
                  <c:v>0</c:v>
                </c:pt>
                <c:pt idx="1">
                  <c:v>-6.7611306122210557E-2</c:v>
                </c:pt>
                <c:pt idx="2">
                  <c:v>-0.11838294990671105</c:v>
                </c:pt>
                <c:pt idx="3">
                  <c:v>-0.15766785514067827</c:v>
                </c:pt>
                <c:pt idx="4">
                  <c:v>-0.18285685607417967</c:v>
                </c:pt>
                <c:pt idx="5">
                  <c:v>-0.19645632994369944</c:v>
                </c:pt>
                <c:pt idx="6">
                  <c:v>-0.19618844732365304</c:v>
                </c:pt>
                <c:pt idx="7">
                  <c:v>-0.18003975702305475</c:v>
                </c:pt>
                <c:pt idx="8">
                  <c:v>-0.14949669831748924</c:v>
                </c:pt>
                <c:pt idx="9">
                  <c:v>-9.3501930146579149E-2</c:v>
                </c:pt>
                <c:pt idx="10">
                  <c:v>0</c:v>
                </c:pt>
              </c:numCache>
            </c:numRef>
          </c:yVal>
          <c:smooth val="1"/>
          <c:extLst xmlns:c16r2="http://schemas.microsoft.com/office/drawing/2015/06/chart">
            <c:ext xmlns:c16="http://schemas.microsoft.com/office/drawing/2014/chart" uri="{C3380CC4-5D6E-409C-BE32-E72D297353CC}">
              <c16:uniqueId val="{00000006-7602-43BC-922B-0850F3A31F5D}"/>
            </c:ext>
          </c:extLst>
        </c:ser>
        <c:ser>
          <c:idx val="7"/>
          <c:order val="3"/>
          <c:tx>
            <c:v>CYC+HEX,Th</c:v>
          </c:tx>
          <c:spPr>
            <a:ln w="19050" cap="rnd">
              <a:solidFill>
                <a:schemeClr val="tx1"/>
              </a:solidFill>
              <a:round/>
            </a:ln>
            <a:effectLst/>
          </c:spPr>
          <c:marker>
            <c:symbol val="none"/>
          </c:marker>
          <c:xVal>
            <c:numRef>
              <c:f>Sheet1!$P$3:$P$13</c:f>
              <c:numCache>
                <c:formatCode>General</c:formatCode>
                <c:ptCount val="11"/>
                <c:pt idx="0">
                  <c:v>0</c:v>
                </c:pt>
                <c:pt idx="1">
                  <c:v>0.10021655261737468</c:v>
                </c:pt>
                <c:pt idx="2">
                  <c:v>0.20082665474233277</c:v>
                </c:pt>
                <c:pt idx="3">
                  <c:v>0.30078892578428734</c:v>
                </c:pt>
                <c:pt idx="4">
                  <c:v>0.40094788050836133</c:v>
                </c:pt>
                <c:pt idx="5">
                  <c:v>0.50002764454887727</c:v>
                </c:pt>
                <c:pt idx="6">
                  <c:v>0.60025024726066689</c:v>
                </c:pt>
                <c:pt idx="7">
                  <c:v>0.70013826136665058</c:v>
                </c:pt>
                <c:pt idx="8">
                  <c:v>0.80024306790175637</c:v>
                </c:pt>
                <c:pt idx="9">
                  <c:v>0.90091837416067966</c:v>
                </c:pt>
                <c:pt idx="10">
                  <c:v>1</c:v>
                </c:pt>
              </c:numCache>
            </c:numRef>
          </c:xVal>
          <c:yVal>
            <c:numRef>
              <c:f>Sheet1!$S$3:$S$13</c:f>
              <c:numCache>
                <c:formatCode>General</c:formatCode>
                <c:ptCount val="11"/>
                <c:pt idx="0">
                  <c:v>0</c:v>
                </c:pt>
                <c:pt idx="1">
                  <c:v>-6.712175877034289E-2</c:v>
                </c:pt>
                <c:pt idx="2">
                  <c:v>-0.11987276570407077</c:v>
                </c:pt>
                <c:pt idx="3">
                  <c:v>-0.15787186379823626</c:v>
                </c:pt>
                <c:pt idx="4">
                  <c:v>-0.18254796941992762</c:v>
                </c:pt>
                <c:pt idx="5">
                  <c:v>-0.19477677017428643</c:v>
                </c:pt>
                <c:pt idx="6">
                  <c:v>-0.19500413881500187</c:v>
                </c:pt>
                <c:pt idx="7">
                  <c:v>-0.1815550646326978</c:v>
                </c:pt>
                <c:pt idx="8">
                  <c:v>-0.15026113519480336</c:v>
                </c:pt>
                <c:pt idx="9">
                  <c:v>-9.3127391322982173E-2</c:v>
                </c:pt>
                <c:pt idx="10">
                  <c:v>0</c:v>
                </c:pt>
              </c:numCache>
            </c:numRef>
          </c:yVal>
          <c:smooth val="1"/>
          <c:extLst xmlns:c16r2="http://schemas.microsoft.com/office/drawing/2015/06/chart">
            <c:ext xmlns:c16="http://schemas.microsoft.com/office/drawing/2014/chart" uri="{C3380CC4-5D6E-409C-BE32-E72D297353CC}">
              <c16:uniqueId val="{00000007-7602-43BC-922B-0850F3A31F5D}"/>
            </c:ext>
          </c:extLst>
        </c:ser>
        <c:dLbls>
          <c:showLegendKey val="0"/>
          <c:showVal val="0"/>
          <c:showCatName val="0"/>
          <c:showSerName val="0"/>
          <c:showPercent val="0"/>
          <c:showBubbleSize val="0"/>
        </c:dLbls>
        <c:axId val="-1638498320"/>
        <c:axId val="-1638508656"/>
      </c:scatterChart>
      <c:valAx>
        <c:axId val="-1638498320"/>
        <c:scaling>
          <c:orientation val="minMax"/>
          <c:max val="1"/>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i="1" dirty="0" smtClean="0">
                    <a:solidFill>
                      <a:schemeClr val="tx1"/>
                    </a:solidFill>
                    <a:latin typeface="Times New Roman" panose="02020603050405020304" pitchFamily="18" charset="0"/>
                    <a:cs typeface="Times New Roman" panose="02020603050405020304" pitchFamily="18" charset="0"/>
                  </a:rPr>
                  <a:t>x</a:t>
                </a:r>
                <a:endParaRPr lang="en-US" i="1" baseline="-25000"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48439594625018417"/>
              <c:y val="0.87427686409635696"/>
            </c:manualLayout>
          </c:layout>
          <c:overlay val="0"/>
          <c:spPr>
            <a:solidFill>
              <a:srgbClr val="FD9850">
                <a:lumMod val="40000"/>
                <a:lumOff val="60000"/>
              </a:srgbClr>
            </a:solid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638508656"/>
        <c:crosses val="autoZero"/>
        <c:crossBetween val="midCat"/>
      </c:valAx>
      <c:valAx>
        <c:axId val="-163850865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solidFill>
                      <a:schemeClr val="tx1"/>
                    </a:solidFill>
                    <a:latin typeface="Times New Roman" panose="02020603050405020304" pitchFamily="18" charset="0"/>
                    <a:cs typeface="Times New Roman" panose="02020603050405020304" pitchFamily="18" charset="0"/>
                  </a:rPr>
                  <a:t>10</a:t>
                </a:r>
                <a:r>
                  <a:rPr lang="en-US" baseline="30000">
                    <a:solidFill>
                      <a:schemeClr val="tx1"/>
                    </a:solidFill>
                    <a:latin typeface="Times New Roman" panose="02020603050405020304" pitchFamily="18" charset="0"/>
                    <a:cs typeface="Times New Roman" panose="02020603050405020304" pitchFamily="18" charset="0"/>
                  </a:rPr>
                  <a:t>10</a:t>
                </a:r>
                <a:r>
                  <a:rPr lang="en-US">
                    <a:solidFill>
                      <a:schemeClr val="tx1"/>
                    </a:solidFill>
                    <a:latin typeface="Times New Roman" panose="02020603050405020304" pitchFamily="18" charset="0"/>
                    <a:cs typeface="Times New Roman" panose="02020603050405020304" pitchFamily="18" charset="0"/>
                  </a:rPr>
                  <a:t>.</a:t>
                </a:r>
                <a:r>
                  <a:rPr lang="el-GR" i="1">
                    <a:solidFill>
                      <a:schemeClr val="tx1"/>
                    </a:solidFill>
                    <a:latin typeface="Times New Roman" panose="02020603050405020304" pitchFamily="18" charset="0"/>
                    <a:cs typeface="Times New Roman" panose="02020603050405020304" pitchFamily="18" charset="0"/>
                  </a:rPr>
                  <a:t>Δ</a:t>
                </a:r>
                <a:r>
                  <a:rPr lang="en-US" i="1">
                    <a:solidFill>
                      <a:schemeClr val="tx1"/>
                    </a:solidFill>
                    <a:latin typeface="Times New Roman" panose="02020603050405020304" pitchFamily="18" charset="0"/>
                    <a:cs typeface="Times New Roman" panose="02020603050405020304" pitchFamily="18" charset="0"/>
                  </a:rPr>
                  <a:t>k</a:t>
                </a:r>
                <a:r>
                  <a:rPr lang="en-US" i="1" baseline="-25000">
                    <a:solidFill>
                      <a:schemeClr val="tx1"/>
                    </a:solidFill>
                    <a:latin typeface="Times New Roman" panose="02020603050405020304" pitchFamily="18" charset="0"/>
                    <a:cs typeface="Times New Roman" panose="02020603050405020304" pitchFamily="18" charset="0"/>
                  </a:rPr>
                  <a:t>s</a:t>
                </a:r>
                <a:r>
                  <a:rPr lang="en-US">
                    <a:solidFill>
                      <a:schemeClr val="tx1"/>
                    </a:solidFill>
                    <a:latin typeface="Times New Roman" panose="02020603050405020304" pitchFamily="18" charset="0"/>
                    <a:cs typeface="Times New Roman" panose="02020603050405020304" pitchFamily="18" charset="0"/>
                  </a:rPr>
                  <a:t>/(Pa</a:t>
                </a:r>
                <a:r>
                  <a:rPr lang="en-US" baseline="30000">
                    <a:solidFill>
                      <a:schemeClr val="tx1"/>
                    </a:solidFill>
                    <a:latin typeface="Times New Roman" panose="02020603050405020304" pitchFamily="18" charset="0"/>
                    <a:cs typeface="Times New Roman" panose="02020603050405020304" pitchFamily="18" charset="0"/>
                  </a:rPr>
                  <a:t>-1</a:t>
                </a:r>
                <a:r>
                  <a:rPr lang="en-US">
                    <a:solidFill>
                      <a:schemeClr val="tx1"/>
                    </a:solidFill>
                    <a:latin typeface="Times New Roman" panose="02020603050405020304" pitchFamily="18" charset="0"/>
                    <a:cs typeface="Times New Roman" panose="02020603050405020304" pitchFamily="18" charset="0"/>
                  </a:rPr>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638498320"/>
        <c:crosses val="autoZero"/>
        <c:crossBetween val="midCat"/>
      </c:valAx>
      <c:spPr>
        <a:noFill/>
        <a:ln>
          <a:solidFill>
            <a:schemeClr val="tx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rgbClr val="FD9850">
        <a:lumMod val="40000"/>
        <a:lumOff val="60000"/>
      </a:srgbClr>
    </a:solid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84EE17-7F80-4A3C-99C4-330F4864B418}" type="datetimeFigureOut">
              <a:rPr lang="en-US" smtClean="0"/>
              <a:t>11/30/2020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0DD427-F871-4E49-89D3-6FE69923B566}" type="slidenum">
              <a:rPr lang="en-US" smtClean="0"/>
              <a:t>‹#›</a:t>
            </a:fld>
            <a:endParaRPr lang="en-US"/>
          </a:p>
        </p:txBody>
      </p:sp>
    </p:spTree>
    <p:extLst>
      <p:ext uri="{BB962C8B-B14F-4D97-AF65-F5344CB8AC3E}">
        <p14:creationId xmlns:p14="http://schemas.microsoft.com/office/powerpoint/2010/main" val="580301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0DD427-F871-4E49-89D3-6FE69923B566}" type="slidenum">
              <a:rPr lang="en-US" smtClean="0"/>
              <a:t>1</a:t>
            </a:fld>
            <a:endParaRPr lang="en-US"/>
          </a:p>
        </p:txBody>
      </p:sp>
    </p:spTree>
    <p:extLst>
      <p:ext uri="{BB962C8B-B14F-4D97-AF65-F5344CB8AC3E}">
        <p14:creationId xmlns:p14="http://schemas.microsoft.com/office/powerpoint/2010/main" val="2267801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0DD427-F871-4E49-89D3-6FE69923B566}" type="slidenum">
              <a:rPr lang="en-US" smtClean="0"/>
              <a:t>2</a:t>
            </a:fld>
            <a:endParaRPr lang="en-US"/>
          </a:p>
        </p:txBody>
      </p:sp>
    </p:spTree>
    <p:extLst>
      <p:ext uri="{BB962C8B-B14F-4D97-AF65-F5344CB8AC3E}">
        <p14:creationId xmlns:p14="http://schemas.microsoft.com/office/powerpoint/2010/main" val="2692249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0DD427-F871-4E49-89D3-6FE69923B566}" type="slidenum">
              <a:rPr lang="en-US" smtClean="0"/>
              <a:t>3</a:t>
            </a:fld>
            <a:endParaRPr lang="en-US"/>
          </a:p>
        </p:txBody>
      </p:sp>
    </p:spTree>
    <p:extLst>
      <p:ext uri="{BB962C8B-B14F-4D97-AF65-F5344CB8AC3E}">
        <p14:creationId xmlns:p14="http://schemas.microsoft.com/office/powerpoint/2010/main" val="4022999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0DD427-F871-4E49-89D3-6FE69923B566}" type="slidenum">
              <a:rPr lang="en-US" smtClean="0"/>
              <a:t>4</a:t>
            </a:fld>
            <a:endParaRPr lang="en-US"/>
          </a:p>
        </p:txBody>
      </p:sp>
    </p:spTree>
    <p:extLst>
      <p:ext uri="{BB962C8B-B14F-4D97-AF65-F5344CB8AC3E}">
        <p14:creationId xmlns:p14="http://schemas.microsoft.com/office/powerpoint/2010/main" val="2581657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0DD427-F871-4E49-89D3-6FE69923B566}" type="slidenum">
              <a:rPr lang="en-US" smtClean="0"/>
              <a:t>5</a:t>
            </a:fld>
            <a:endParaRPr lang="en-US"/>
          </a:p>
        </p:txBody>
      </p:sp>
    </p:spTree>
    <p:extLst>
      <p:ext uri="{BB962C8B-B14F-4D97-AF65-F5344CB8AC3E}">
        <p14:creationId xmlns:p14="http://schemas.microsoft.com/office/powerpoint/2010/main" val="4258616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0DD427-F871-4E49-89D3-6FE69923B566}" type="slidenum">
              <a:rPr lang="en-US" smtClean="0"/>
              <a:t>7</a:t>
            </a:fld>
            <a:endParaRPr lang="en-US"/>
          </a:p>
        </p:txBody>
      </p:sp>
    </p:spTree>
    <p:extLst>
      <p:ext uri="{BB962C8B-B14F-4D97-AF65-F5344CB8AC3E}">
        <p14:creationId xmlns:p14="http://schemas.microsoft.com/office/powerpoint/2010/main" val="1569977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0DD427-F871-4E49-89D3-6FE69923B566}" type="slidenum">
              <a:rPr lang="en-US" smtClean="0"/>
              <a:t>8</a:t>
            </a:fld>
            <a:endParaRPr lang="en-US"/>
          </a:p>
        </p:txBody>
      </p:sp>
    </p:spTree>
    <p:extLst>
      <p:ext uri="{BB962C8B-B14F-4D97-AF65-F5344CB8AC3E}">
        <p14:creationId xmlns:p14="http://schemas.microsoft.com/office/powerpoint/2010/main" val="2562120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0DD427-F871-4E49-89D3-6FE69923B566}" type="slidenum">
              <a:rPr lang="en-US" smtClean="0"/>
              <a:t>9</a:t>
            </a:fld>
            <a:endParaRPr lang="en-US"/>
          </a:p>
        </p:txBody>
      </p:sp>
    </p:spTree>
    <p:extLst>
      <p:ext uri="{BB962C8B-B14F-4D97-AF65-F5344CB8AC3E}">
        <p14:creationId xmlns:p14="http://schemas.microsoft.com/office/powerpoint/2010/main" val="31559166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96CB90-7519-4060-AACF-E6C7D66C390D}"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3976741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96CB90-7519-4060-AACF-E6C7D66C390D}"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3157166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96CB90-7519-4060-AACF-E6C7D66C390D}"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132831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96CB90-7519-4060-AACF-E6C7D66C390D}"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D56CF349-3E2A-4573-841B-8253F6BAC169}"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529562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96CB90-7519-4060-AACF-E6C7D66C390D}"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1691595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396CB90-7519-4060-AACF-E6C7D66C390D}" type="datetimeFigureOut">
              <a:rPr lang="en-US" smtClean="0"/>
              <a:t>11/30/2020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3329877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396CB90-7519-4060-AACF-E6C7D66C390D}" type="datetimeFigureOut">
              <a:rPr lang="en-US" smtClean="0"/>
              <a:t>11/30/2020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3792421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96CB90-7519-4060-AACF-E6C7D66C390D}"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1306931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F396CB90-7519-4060-AACF-E6C7D66C390D}" type="datetimeFigureOut">
              <a:rPr lang="en-US" smtClean="0"/>
              <a:t>11/30/2020</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D56CF349-3E2A-4573-841B-8253F6BAC169}" type="slidenum">
              <a:rPr lang="en-US" smtClean="0"/>
              <a:t>‹#›</a:t>
            </a:fld>
            <a:endParaRPr lang="en-US"/>
          </a:p>
        </p:txBody>
      </p:sp>
    </p:spTree>
    <p:extLst>
      <p:ext uri="{BB962C8B-B14F-4D97-AF65-F5344CB8AC3E}">
        <p14:creationId xmlns:p14="http://schemas.microsoft.com/office/powerpoint/2010/main" val="53902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96CB90-7519-4060-AACF-E6C7D66C390D}"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2215597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96CB90-7519-4060-AACF-E6C7D66C390D}"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819030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96CB90-7519-4060-AACF-E6C7D66C390D}"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222755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96CB90-7519-4060-AACF-E6C7D66C390D}" type="datetimeFigureOut">
              <a:rPr lang="en-US" smtClean="0"/>
              <a:t>11/30/2020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3792679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96CB90-7519-4060-AACF-E6C7D66C390D}" type="datetimeFigureOut">
              <a:rPr lang="en-US" smtClean="0"/>
              <a:t>11/30/2020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2118690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F396CB90-7519-4060-AACF-E6C7D66C390D}" type="datetimeFigureOut">
              <a:rPr lang="en-US" smtClean="0"/>
              <a:t>11/30/2020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56660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96CB90-7519-4060-AACF-E6C7D66C390D}"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2325405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96CB90-7519-4060-AACF-E6C7D66C390D}"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6CF349-3E2A-4573-841B-8253F6BAC169}" type="slidenum">
              <a:rPr lang="en-US" smtClean="0"/>
              <a:t>‹#›</a:t>
            </a:fld>
            <a:endParaRPr lang="en-US"/>
          </a:p>
        </p:txBody>
      </p:sp>
    </p:spTree>
    <p:extLst>
      <p:ext uri="{BB962C8B-B14F-4D97-AF65-F5344CB8AC3E}">
        <p14:creationId xmlns:p14="http://schemas.microsoft.com/office/powerpoint/2010/main" val="3361413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96CB90-7519-4060-AACF-E6C7D66C390D}" type="datetimeFigureOut">
              <a:rPr lang="en-US" smtClean="0"/>
              <a:t>11/30/2020</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56CF349-3E2A-4573-841B-8253F6BAC169}" type="slidenum">
              <a:rPr lang="en-US" smtClean="0"/>
              <a:t>‹#›</a:t>
            </a:fld>
            <a:endParaRPr lang="en-US"/>
          </a:p>
        </p:txBody>
      </p:sp>
    </p:spTree>
    <p:extLst>
      <p:ext uri="{BB962C8B-B14F-4D97-AF65-F5344CB8AC3E}">
        <p14:creationId xmlns:p14="http://schemas.microsoft.com/office/powerpoint/2010/main" val="4227642083"/>
      </p:ext>
    </p:extLst>
  </p:cSld>
  <p:clrMap bg1="dk1" tx1="lt1" bg2="dk2" tx2="lt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580C37-076B-46AE-AD2F-2EA9B508B72E}"/>
              </a:ext>
            </a:extLst>
          </p:cNvPr>
          <p:cNvSpPr>
            <a:spLocks noGrp="1"/>
          </p:cNvSpPr>
          <p:nvPr>
            <p:ph type="ctrTitle"/>
          </p:nvPr>
        </p:nvSpPr>
        <p:spPr>
          <a:xfrm>
            <a:off x="249834" y="3472075"/>
            <a:ext cx="8574622" cy="1388534"/>
          </a:xfrm>
        </p:spPr>
        <p:txBody>
          <a:bodyPr>
            <a:normAutofit fontScale="90000"/>
          </a:bodyPr>
          <a:lstStyle/>
          <a:p>
            <a:pPr marL="0" marR="0" algn="ctr">
              <a:lnSpc>
                <a:spcPct val="115000"/>
              </a:lnSpc>
              <a:spcBef>
                <a:spcPts val="0"/>
              </a:spcBef>
              <a:spcAft>
                <a:spcPts val="1000"/>
              </a:spcAft>
            </a:pPr>
            <a:r>
              <a:rPr lang="en-US" sz="3600" dirty="0">
                <a:latin typeface="Calibri" panose="020F0502020204030204" pitchFamily="34" charset="0"/>
                <a:ea typeface="Calibri" panose="020F0502020204030204" pitchFamily="34" charset="0"/>
                <a:cs typeface="Arial" panose="020B0604020202020204" pitchFamily="34" charset="0"/>
              </a:rPr>
              <a:t/>
            </a:r>
            <a:br>
              <a:rPr lang="en-US" sz="3600" dirty="0">
                <a:latin typeface="Calibri" panose="020F0502020204030204" pitchFamily="34" charset="0"/>
                <a:ea typeface="Calibri" panose="020F0502020204030204" pitchFamily="34" charset="0"/>
                <a:cs typeface="Arial" panose="020B0604020202020204" pitchFamily="34" charset="0"/>
              </a:rPr>
            </a:br>
            <a:r>
              <a:rPr lang="en-US" sz="3600" dirty="0" smtClean="0">
                <a:latin typeface="Calibri" panose="020F0502020204030204" pitchFamily="34" charset="0"/>
                <a:ea typeface="Calibri" panose="020F0502020204030204" pitchFamily="34" charset="0"/>
                <a:cs typeface="Arial" panose="020B0604020202020204" pitchFamily="34" charset="0"/>
              </a:rPr>
              <a:t/>
            </a:r>
            <a:br>
              <a:rPr lang="en-US" sz="3600" dirty="0" smtClean="0">
                <a:latin typeface="Calibri" panose="020F0502020204030204" pitchFamily="34" charset="0"/>
                <a:ea typeface="Calibri" panose="020F0502020204030204" pitchFamily="34" charset="0"/>
                <a:cs typeface="Arial" panose="020B0604020202020204" pitchFamily="34" charset="0"/>
              </a:rPr>
            </a:br>
            <a:r>
              <a:rPr lang="en-US" sz="3600" dirty="0">
                <a:latin typeface="Calibri" panose="020F0502020204030204" pitchFamily="34" charset="0"/>
                <a:ea typeface="Calibri" panose="020F0502020204030204" pitchFamily="34" charset="0"/>
                <a:cs typeface="Arial" panose="020B0604020202020204" pitchFamily="34" charset="0"/>
              </a:rPr>
              <a:t/>
            </a:r>
            <a:br>
              <a:rPr lang="en-US" sz="3600" dirty="0">
                <a:latin typeface="Calibri" panose="020F0502020204030204" pitchFamily="34" charset="0"/>
                <a:ea typeface="Calibri" panose="020F0502020204030204" pitchFamily="34" charset="0"/>
                <a:cs typeface="Arial" panose="020B0604020202020204" pitchFamily="34" charset="0"/>
              </a:rPr>
            </a:br>
            <a:r>
              <a:rPr lang="en-US" sz="3600" dirty="0" smtClean="0">
                <a:latin typeface="Calibri" panose="020F0502020204030204" pitchFamily="34" charset="0"/>
                <a:ea typeface="Calibri" panose="020F0502020204030204" pitchFamily="34" charset="0"/>
                <a:cs typeface="Arial" panose="020B0604020202020204" pitchFamily="34" charset="0"/>
              </a:rPr>
              <a:t/>
            </a:r>
            <a:br>
              <a:rPr lang="en-US" sz="3600" dirty="0" smtClean="0">
                <a:latin typeface="Calibri" panose="020F0502020204030204" pitchFamily="34" charset="0"/>
                <a:ea typeface="Calibri" panose="020F0502020204030204" pitchFamily="34" charset="0"/>
                <a:cs typeface="Arial" panose="020B0604020202020204" pitchFamily="34" charset="0"/>
              </a:rPr>
            </a:br>
            <a:r>
              <a:rPr lang="en-US" sz="3600" dirty="0">
                <a:latin typeface="Calibri" panose="020F0502020204030204" pitchFamily="34" charset="0"/>
                <a:ea typeface="Calibri" panose="020F0502020204030204" pitchFamily="34" charset="0"/>
                <a:cs typeface="Arial" panose="020B0604020202020204" pitchFamily="34" charset="0"/>
              </a:rPr>
              <a:t/>
            </a:r>
            <a:br>
              <a:rPr lang="en-US" sz="3600" dirty="0">
                <a:latin typeface="Calibri" panose="020F0502020204030204" pitchFamily="34" charset="0"/>
                <a:ea typeface="Calibri" panose="020F0502020204030204" pitchFamily="34" charset="0"/>
                <a:cs typeface="Arial" panose="020B0604020202020204" pitchFamily="34" charset="0"/>
              </a:rPr>
            </a:br>
            <a:r>
              <a:rPr lang="en-US" sz="3100" dirty="0" smtClean="0">
                <a:latin typeface="Times New Roman" panose="02020603050405020304" pitchFamily="18" charset="0"/>
                <a:ea typeface="Calibri" panose="020F0502020204030204" pitchFamily="34" charset="0"/>
                <a:cs typeface="Times New Roman" panose="02020603050405020304" pitchFamily="18" charset="0"/>
              </a:rPr>
              <a:t>Experimental and </a:t>
            </a:r>
            <a:r>
              <a:rPr lang="en-US" sz="3100" dirty="0" err="1" smtClean="0">
                <a:latin typeface="Times New Roman" panose="02020603050405020304" pitchFamily="18" charset="0"/>
                <a:ea typeface="Calibri" panose="020F0502020204030204" pitchFamily="34" charset="0"/>
                <a:cs typeface="Times New Roman" panose="02020603050405020304" pitchFamily="18" charset="0"/>
              </a:rPr>
              <a:t>theoritical</a:t>
            </a:r>
            <a:r>
              <a:rPr lang="en-US" sz="3100" dirty="0" smtClean="0">
                <a:latin typeface="Times New Roman" panose="02020603050405020304" pitchFamily="18" charset="0"/>
                <a:ea typeface="Calibri" panose="020F0502020204030204" pitchFamily="34" charset="0"/>
                <a:cs typeface="Times New Roman" panose="02020603050405020304" pitchFamily="18" charset="0"/>
              </a:rPr>
              <a:t> study on the binary systems of </a:t>
            </a:r>
            <a:r>
              <a:rPr lang="en-US" sz="3100" dirty="0" err="1" smtClean="0">
                <a:latin typeface="Times New Roman" panose="02020603050405020304" pitchFamily="18" charset="0"/>
                <a:ea typeface="Calibri" panose="020F0502020204030204" pitchFamily="34" charset="0"/>
                <a:cs typeface="Times New Roman" panose="02020603050405020304" pitchFamily="18" charset="0"/>
              </a:rPr>
              <a:t>cyclohexanol</a:t>
            </a:r>
            <a:r>
              <a:rPr lang="en-US" sz="3100" dirty="0" smtClean="0">
                <a:latin typeface="Times New Roman" panose="02020603050405020304" pitchFamily="18" charset="0"/>
                <a:ea typeface="Calibri" panose="020F0502020204030204" pitchFamily="34" charset="0"/>
                <a:cs typeface="Times New Roman" panose="02020603050405020304" pitchFamily="18" charset="0"/>
              </a:rPr>
              <a:t> + </a:t>
            </a:r>
            <a:r>
              <a:rPr lang="en-US" sz="3100" dirty="0" err="1" smtClean="0">
                <a:latin typeface="Times New Roman" panose="02020603050405020304" pitchFamily="18" charset="0"/>
                <a:ea typeface="Calibri" panose="020F0502020204030204" pitchFamily="34" charset="0"/>
                <a:cs typeface="Times New Roman" panose="02020603050405020304" pitchFamily="18" charset="0"/>
              </a:rPr>
              <a:t>alkylamine</a:t>
            </a:r>
            <a:r>
              <a:rPr lang="en-US" sz="3100" dirty="0" smtClean="0">
                <a:latin typeface="Times New Roman" panose="02020603050405020304" pitchFamily="18" charset="0"/>
                <a:ea typeface="Calibri" panose="020F0502020204030204" pitchFamily="34" charset="0"/>
                <a:cs typeface="Times New Roman" panose="02020603050405020304" pitchFamily="18" charset="0"/>
              </a:rPr>
              <a:t> (C4 and C6) at (303.15 to 318.15)K </a:t>
            </a:r>
            <a:r>
              <a:rPr lang="en-US" sz="4400" dirty="0"/>
              <a:t/>
            </a:r>
            <a:br>
              <a:rPr lang="en-US" sz="4400" dirty="0"/>
            </a:br>
            <a:endParaRPr lang="en-US" sz="4400" dirty="0">
              <a:cs typeface="B Titr" panose="00000700000000000000" pitchFamily="2" charset="-78"/>
            </a:endParaRPr>
          </a:p>
        </p:txBody>
      </p:sp>
      <p:sp>
        <p:nvSpPr>
          <p:cNvPr id="13" name="TextBox 12">
            <a:extLst>
              <a:ext uri="{FF2B5EF4-FFF2-40B4-BE49-F238E27FC236}">
                <a16:creationId xmlns:a16="http://schemas.microsoft.com/office/drawing/2014/main" xmlns="" id="{02AD0DFD-457D-4A68-9595-602EA6599C5E}"/>
              </a:ext>
            </a:extLst>
          </p:cNvPr>
          <p:cNvSpPr txBox="1"/>
          <p:nvPr/>
        </p:nvSpPr>
        <p:spPr>
          <a:xfrm>
            <a:off x="9131121" y="2672780"/>
            <a:ext cx="2962141" cy="1569660"/>
          </a:xfrm>
          <a:prstGeom prst="rect">
            <a:avLst/>
          </a:prstGeom>
          <a:noFill/>
        </p:spPr>
        <p:txBody>
          <a:bodyPr wrap="square" rtlCol="0">
            <a:spAutoFit/>
          </a:bodyPr>
          <a:lstStyle/>
          <a:p>
            <a:pPr algn="ctr" rtl="1"/>
            <a:r>
              <a:rPr lang="fa-IR" sz="2400" dirty="0">
                <a:cs typeface="B Nazanin" panose="00000400000000000000" pitchFamily="2" charset="-78"/>
              </a:rPr>
              <a:t>گروه آموزشی </a:t>
            </a:r>
            <a:r>
              <a:rPr lang="fa-IR" sz="2400" dirty="0" smtClean="0">
                <a:cs typeface="B Nazanin" panose="00000400000000000000" pitchFamily="2" charset="-78"/>
              </a:rPr>
              <a:t>شیمی فیزیک،</a:t>
            </a: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 دانشکده </a:t>
            </a:r>
            <a:r>
              <a:rPr lang="fa-IR" sz="2400" dirty="0" smtClean="0">
                <a:cs typeface="B Nazanin" panose="00000400000000000000" pitchFamily="2" charset="-78"/>
              </a:rPr>
              <a:t>شیمی،</a:t>
            </a:r>
            <a:r>
              <a:rPr lang="fa-IR" sz="2400" dirty="0">
                <a:cs typeface="B Nazanin" panose="00000400000000000000" pitchFamily="2" charset="-78"/>
              </a:rPr>
              <a:t/>
            </a:r>
            <a:br>
              <a:rPr lang="fa-IR" sz="2400" dirty="0">
                <a:cs typeface="B Nazanin" panose="00000400000000000000" pitchFamily="2" charset="-78"/>
              </a:rPr>
            </a:br>
            <a:r>
              <a:rPr lang="fa-IR" sz="2400" dirty="0">
                <a:cs typeface="B Nazanin" panose="00000400000000000000" pitchFamily="2" charset="-78"/>
              </a:rPr>
              <a:t> دانشگاه بوعلی‌سینا، </a:t>
            </a:r>
            <a:br>
              <a:rPr lang="fa-IR" sz="2400" dirty="0">
                <a:cs typeface="B Nazanin" panose="00000400000000000000" pitchFamily="2" charset="-78"/>
              </a:rPr>
            </a:br>
            <a:r>
              <a:rPr lang="fa-IR" sz="2400" dirty="0">
                <a:cs typeface="B Nazanin" panose="00000400000000000000" pitchFamily="2" charset="-78"/>
              </a:rPr>
              <a:t>همدان</a:t>
            </a:r>
            <a:endParaRPr lang="en-US" sz="2400" dirty="0">
              <a:cs typeface="B Nazanin" panose="00000400000000000000" pitchFamily="2" charset="-78"/>
            </a:endParaRPr>
          </a:p>
        </p:txBody>
      </p:sp>
      <p:pic>
        <p:nvPicPr>
          <p:cNvPr id="21" name="Picture 20">
            <a:extLst>
              <a:ext uri="{FF2B5EF4-FFF2-40B4-BE49-F238E27FC236}">
                <a16:creationId xmlns:a16="http://schemas.microsoft.com/office/drawing/2014/main" xmlns="" id="{3033B143-BBFB-4D7E-A1DD-E12A3ABA4528}"/>
              </a:ext>
            </a:extLst>
          </p:cNvPr>
          <p:cNvPicPr>
            <a:picLocks noChangeAspect="1"/>
          </p:cNvPicPr>
          <p:nvPr/>
        </p:nvPicPr>
        <p:blipFill rotWithShape="1">
          <a:blip r:embed="rId3">
            <a:extLst>
              <a:ext uri="{28A0092B-C50C-407E-A947-70E740481C1C}">
                <a14:useLocalDpi xmlns:a14="http://schemas.microsoft.com/office/drawing/2010/main" val="0"/>
              </a:ext>
            </a:extLst>
          </a:blip>
          <a:srcRect l="21315" r="27240"/>
          <a:stretch/>
        </p:blipFill>
        <p:spPr>
          <a:xfrm>
            <a:off x="249834" y="152864"/>
            <a:ext cx="2424531" cy="23564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5580" y="152864"/>
            <a:ext cx="2356420" cy="2356420"/>
          </a:xfrm>
          <a:prstGeom prst="rect">
            <a:avLst/>
          </a:prstGeom>
        </p:spPr>
      </p:pic>
      <p:sp>
        <p:nvSpPr>
          <p:cNvPr id="5" name="Rectangle 4"/>
          <p:cNvSpPr/>
          <p:nvPr/>
        </p:nvSpPr>
        <p:spPr>
          <a:xfrm>
            <a:off x="680322" y="4831308"/>
            <a:ext cx="8965243" cy="1892826"/>
          </a:xfrm>
          <a:prstGeom prst="rect">
            <a:avLst/>
          </a:prstGeom>
          <a:ln>
            <a:noFill/>
          </a:ln>
        </p:spPr>
        <p:txBody>
          <a:bodyPr wrap="square">
            <a:spAutoFit/>
          </a:bodyPr>
          <a:lstStyle/>
          <a:p>
            <a:pPr lvl="0" defTabSz="914400">
              <a:spcAft>
                <a:spcPts val="600"/>
              </a:spcAft>
            </a:pPr>
            <a:r>
              <a:rPr lang="en-US" sz="1600" i="1" baseline="30000" dirty="0" err="1" smtClean="0">
                <a:solidFill>
                  <a:prstClr val="black"/>
                </a:solidFill>
                <a:latin typeface="Times New Roman" panose="02020603050405020304" pitchFamily="18" charset="0"/>
                <a:cs typeface="Times New Roman" panose="02020603050405020304" pitchFamily="18" charset="0"/>
              </a:rPr>
              <a:t>a</a:t>
            </a:r>
            <a:r>
              <a:rPr lang="en-US" sz="1600" i="1" dirty="0" err="1" smtClean="0">
                <a:solidFill>
                  <a:prstClr val="black"/>
                </a:solidFill>
                <a:latin typeface="Times New Roman" panose="02020603050405020304" pitchFamily="18" charset="0"/>
                <a:cs typeface="Times New Roman" panose="02020603050405020304" pitchFamily="18" charset="0"/>
              </a:rPr>
              <a:t>Department</a:t>
            </a:r>
            <a:r>
              <a:rPr lang="en-US" sz="1600" i="1" dirty="0" smtClean="0">
                <a:solidFill>
                  <a:prstClr val="black"/>
                </a:solidFill>
                <a:latin typeface="Times New Roman" panose="02020603050405020304" pitchFamily="18" charset="0"/>
                <a:cs typeface="Times New Roman" panose="02020603050405020304" pitchFamily="18" charset="0"/>
              </a:rPr>
              <a:t> </a:t>
            </a:r>
            <a:r>
              <a:rPr lang="en-US" sz="1600" i="1" dirty="0">
                <a:solidFill>
                  <a:prstClr val="black"/>
                </a:solidFill>
                <a:latin typeface="Times New Roman" panose="02020603050405020304" pitchFamily="18" charset="0"/>
                <a:cs typeface="Times New Roman" panose="02020603050405020304" pitchFamily="18" charset="0"/>
              </a:rPr>
              <a:t>of chemistry, University of Bu-Ali </a:t>
            </a:r>
            <a:r>
              <a:rPr lang="en-US" sz="1600" i="1" dirty="0" err="1">
                <a:solidFill>
                  <a:prstClr val="black"/>
                </a:solidFill>
                <a:latin typeface="Times New Roman" panose="02020603050405020304" pitchFamily="18" charset="0"/>
                <a:cs typeface="Times New Roman" panose="02020603050405020304" pitchFamily="18" charset="0"/>
              </a:rPr>
              <a:t>Sina</a:t>
            </a:r>
            <a:r>
              <a:rPr lang="en-US" sz="1600" i="1" dirty="0">
                <a:solidFill>
                  <a:prstClr val="black"/>
                </a:solidFill>
                <a:latin typeface="Times New Roman" panose="02020603050405020304" pitchFamily="18" charset="0"/>
                <a:cs typeface="Times New Roman" panose="02020603050405020304" pitchFamily="18" charset="0"/>
              </a:rPr>
              <a:t>, Hamadan, Iran </a:t>
            </a:r>
          </a:p>
          <a:p>
            <a:pPr lvl="0" defTabSz="914400"/>
            <a:r>
              <a:rPr lang="en-US" sz="1600" i="1" dirty="0">
                <a:solidFill>
                  <a:prstClr val="black"/>
                </a:solidFill>
                <a:latin typeface="Times New Roman" panose="02020603050405020304" pitchFamily="18" charset="0"/>
                <a:cs typeface="Times New Roman" panose="02020603050405020304" pitchFamily="18" charset="0"/>
              </a:rPr>
              <a:t>E-mail: </a:t>
            </a:r>
            <a:r>
              <a:rPr lang="en-US" sz="1600" i="1" dirty="0" err="1"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m.dadkhahtehrani@che</a:t>
            </a:r>
            <a:r>
              <a:rPr lang="en-US" sz="1600" i="1" dirty="0" smtClean="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.basu.ac.ir</a:t>
            </a:r>
          </a:p>
          <a:p>
            <a:pPr lvl="0" defTabSz="914400"/>
            <a:r>
              <a:rPr lang="en-US" sz="1600" b="1" baseline="30000" dirty="0" smtClean="0">
                <a:solidFill>
                  <a:srgbClr val="000000"/>
                </a:solidFill>
                <a:latin typeface="Times New Roman" panose="02020603050405020304" pitchFamily="18" charset="0"/>
                <a:cs typeface="Times New Roman" panose="02020603050405020304" pitchFamily="18" charset="0"/>
              </a:rPr>
              <a:t>a*</a:t>
            </a:r>
            <a:r>
              <a:rPr lang="en-US" sz="1600" i="1" dirty="0" smtClean="0">
                <a:solidFill>
                  <a:prstClr val="black"/>
                </a:solidFill>
                <a:latin typeface="Times New Roman" panose="02020603050405020304" pitchFamily="18" charset="0"/>
                <a:cs typeface="Times New Roman" panose="02020603050405020304" pitchFamily="18" charset="0"/>
              </a:rPr>
              <a:t>Department </a:t>
            </a:r>
            <a:r>
              <a:rPr lang="en-US" sz="1600" i="1" dirty="0">
                <a:solidFill>
                  <a:prstClr val="black"/>
                </a:solidFill>
                <a:latin typeface="Times New Roman" panose="02020603050405020304" pitchFamily="18" charset="0"/>
                <a:cs typeface="Times New Roman" panose="02020603050405020304" pitchFamily="18" charset="0"/>
              </a:rPr>
              <a:t>of chemistry, University of Bu-Ali </a:t>
            </a:r>
            <a:r>
              <a:rPr lang="en-US" sz="1600" i="1" dirty="0" err="1">
                <a:solidFill>
                  <a:prstClr val="black"/>
                </a:solidFill>
                <a:latin typeface="Times New Roman" panose="02020603050405020304" pitchFamily="18" charset="0"/>
                <a:cs typeface="Times New Roman" panose="02020603050405020304" pitchFamily="18" charset="0"/>
              </a:rPr>
              <a:t>Sina</a:t>
            </a:r>
            <a:r>
              <a:rPr lang="en-US" sz="1600" i="1" dirty="0">
                <a:solidFill>
                  <a:prstClr val="black"/>
                </a:solidFill>
                <a:latin typeface="Times New Roman" panose="02020603050405020304" pitchFamily="18" charset="0"/>
                <a:cs typeface="Times New Roman" panose="02020603050405020304" pitchFamily="18" charset="0"/>
              </a:rPr>
              <a:t>, Hamadan, Iran, </a:t>
            </a:r>
          </a:p>
          <a:p>
            <a:pPr lvl="0" defTabSz="914400"/>
            <a:r>
              <a:rPr lang="en-US" sz="1600" i="1" dirty="0">
                <a:solidFill>
                  <a:prstClr val="black"/>
                </a:solidFill>
                <a:latin typeface="Times New Roman" panose="02020603050405020304" pitchFamily="18" charset="0"/>
                <a:cs typeface="Times New Roman" panose="02020603050405020304" pitchFamily="18" charset="0"/>
              </a:rPr>
              <a:t>E-mail: </a:t>
            </a:r>
            <a:r>
              <a:rPr lang="en-US" sz="1600" i="1" dirty="0" smtClean="0">
                <a:solidFill>
                  <a:prstClr val="black"/>
                </a:solidFill>
                <a:latin typeface="Times New Roman" panose="02020603050405020304" pitchFamily="18" charset="0"/>
                <a:cs typeface="Times New Roman" panose="02020603050405020304" pitchFamily="18" charset="0"/>
              </a:rPr>
              <a:t>iloukhani@basu.ac.ir</a:t>
            </a:r>
            <a:endParaRPr lang="en-US" sz="1600" i="1" dirty="0" smtClean="0">
              <a:ln w="0"/>
              <a:solidFill>
                <a:srgbClr val="00B0F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lvl="0" defTabSz="914400"/>
            <a:r>
              <a:rPr lang="en-US" sz="1600" i="1" baseline="30000" dirty="0" err="1">
                <a:solidFill>
                  <a:schemeClr val="bg1"/>
                </a:solidFill>
                <a:latin typeface="Times New Roman" panose="02020603050405020304" pitchFamily="18" charset="0"/>
                <a:cs typeface="Times New Roman" panose="02020603050405020304" pitchFamily="18" charset="0"/>
              </a:rPr>
              <a:t>b</a:t>
            </a:r>
            <a:r>
              <a:rPr lang="en-US" sz="1600" i="1" dirty="0" err="1" smtClean="0">
                <a:solidFill>
                  <a:schemeClr val="bg1"/>
                </a:solidFill>
                <a:latin typeface="Times New Roman" panose="02020603050405020304" pitchFamily="18" charset="0"/>
                <a:cs typeface="Times New Roman" panose="02020603050405020304" pitchFamily="18" charset="0"/>
              </a:rPr>
              <a:t>Rac</a:t>
            </a:r>
            <a:r>
              <a:rPr lang="en-US" sz="1600" i="1" dirty="0" smtClean="0">
                <a:solidFill>
                  <a:schemeClr val="bg1"/>
                </a:solidFill>
                <a:latin typeface="Times New Roman" panose="02020603050405020304" pitchFamily="18" charset="0"/>
                <a:cs typeface="Times New Roman" panose="02020603050405020304" pitchFamily="18" charset="0"/>
              </a:rPr>
              <a:t> </a:t>
            </a:r>
            <a:r>
              <a:rPr lang="en-US" sz="1600" i="1" dirty="0" err="1">
                <a:solidFill>
                  <a:schemeClr val="bg1"/>
                </a:solidFill>
                <a:latin typeface="Times New Roman" panose="02020603050405020304" pitchFamily="18" charset="0"/>
                <a:cs typeface="Times New Roman" panose="02020603050405020304" pitchFamily="18" charset="0"/>
              </a:rPr>
              <a:t>Analitical</a:t>
            </a:r>
            <a:r>
              <a:rPr lang="en-US" sz="1600" i="1" dirty="0">
                <a:solidFill>
                  <a:schemeClr val="bg1"/>
                </a:solidFill>
                <a:latin typeface="Times New Roman" panose="02020603050405020304" pitchFamily="18" charset="0"/>
                <a:cs typeface="Times New Roman" panose="02020603050405020304" pitchFamily="18" charset="0"/>
              </a:rPr>
              <a:t> Chemistry Laboratory, Hamedan, Iran </a:t>
            </a:r>
            <a:r>
              <a:rPr lang="en-US" sz="1600" dirty="0"/>
              <a:t/>
            </a:r>
            <a:br>
              <a:rPr lang="en-US" sz="1600" dirty="0"/>
            </a:br>
            <a:r>
              <a:rPr lang="en-US" sz="1600" i="1" dirty="0" smtClean="0">
                <a:solidFill>
                  <a:prstClr val="black"/>
                </a:solidFill>
                <a:latin typeface="Times New Roman" panose="02020603050405020304" pitchFamily="18" charset="0"/>
                <a:cs typeface="Times New Roman" panose="02020603050405020304" pitchFamily="18" charset="0"/>
              </a:rPr>
              <a:t> E-mail</a:t>
            </a:r>
            <a:r>
              <a:rPr lang="en-US" sz="1600" i="1" dirty="0">
                <a:solidFill>
                  <a:prstClr val="black"/>
                </a:solidFill>
                <a:latin typeface="Times New Roman" panose="02020603050405020304" pitchFamily="18" charset="0"/>
                <a:cs typeface="Times New Roman" panose="02020603050405020304" pitchFamily="18" charset="0"/>
              </a:rPr>
              <a:t>: kh.khanlarzadeh@che.basu.ac.ir</a:t>
            </a:r>
            <a:endParaRPr lang="fa-IR" sz="1600" i="1" dirty="0">
              <a:solidFill>
                <a:prstClr val="black"/>
              </a:solidFill>
              <a:latin typeface="Arial"/>
            </a:endParaRPr>
          </a:p>
          <a:p>
            <a:pPr lvl="0" defTabSz="914400"/>
            <a:endParaRPr lang="fa-IR" sz="1600" i="1" dirty="0">
              <a:solidFill>
                <a:prstClr val="black"/>
              </a:solidFill>
              <a:latin typeface="Arial"/>
            </a:endParaRPr>
          </a:p>
        </p:txBody>
      </p:sp>
      <p:sp>
        <p:nvSpPr>
          <p:cNvPr id="7" name="Subtitle 6"/>
          <p:cNvSpPr>
            <a:spLocks noGrp="1"/>
          </p:cNvSpPr>
          <p:nvPr>
            <p:ph type="subTitle" idx="1"/>
          </p:nvPr>
        </p:nvSpPr>
        <p:spPr>
          <a:xfrm>
            <a:off x="680322" y="4394040"/>
            <a:ext cx="8144134" cy="437268"/>
          </a:xfrm>
        </p:spPr>
        <p:txBody>
          <a:bodyPr/>
          <a:lstStyle/>
          <a:p>
            <a:pPr algn="l"/>
            <a:r>
              <a:rPr lang="en-US" u="sng" dirty="0" smtClean="0">
                <a:solidFill>
                  <a:schemeClr val="bg1"/>
                </a:solidFill>
                <a:effectLst/>
                <a:latin typeface="Times New Roman" panose="02020603050405020304" pitchFamily="18" charset="0"/>
                <a:cs typeface="Times New Roman" panose="02020603050405020304" pitchFamily="18" charset="0"/>
              </a:rPr>
              <a:t>Mehdi </a:t>
            </a:r>
            <a:r>
              <a:rPr lang="en-US" u="sng" dirty="0" err="1" smtClean="0">
                <a:solidFill>
                  <a:schemeClr val="bg1"/>
                </a:solidFill>
                <a:effectLst/>
                <a:latin typeface="Times New Roman" panose="02020603050405020304" pitchFamily="18" charset="0"/>
                <a:cs typeface="Times New Roman" panose="02020603050405020304" pitchFamily="18" charset="0"/>
              </a:rPr>
              <a:t>dadkhah</a:t>
            </a:r>
            <a:r>
              <a:rPr lang="en-US" u="sng" dirty="0" smtClean="0">
                <a:solidFill>
                  <a:schemeClr val="bg1"/>
                </a:solidFill>
                <a:effectLst/>
                <a:latin typeface="Times New Roman" panose="02020603050405020304" pitchFamily="18" charset="0"/>
                <a:cs typeface="Times New Roman" panose="02020603050405020304" pitchFamily="18" charset="0"/>
              </a:rPr>
              <a:t> </a:t>
            </a:r>
            <a:r>
              <a:rPr lang="en-US" u="sng" dirty="0" err="1" smtClean="0">
                <a:solidFill>
                  <a:schemeClr val="bg1"/>
                </a:solidFill>
                <a:effectLst/>
                <a:latin typeface="Times New Roman" panose="02020603050405020304" pitchFamily="18" charset="0"/>
                <a:cs typeface="Times New Roman" panose="02020603050405020304" pitchFamily="18" charset="0"/>
              </a:rPr>
              <a:t>Tehrania</a:t>
            </a:r>
            <a:r>
              <a:rPr lang="en-US" u="sng" baseline="30000" dirty="0" err="1" smtClean="0">
                <a:solidFill>
                  <a:schemeClr val="bg1"/>
                </a:solidFill>
                <a:effectLst/>
                <a:latin typeface="Times New Roman" panose="02020603050405020304" pitchFamily="18" charset="0"/>
                <a:cs typeface="Times New Roman" panose="02020603050405020304" pitchFamily="18" charset="0"/>
              </a:rPr>
              <a:t>a</a:t>
            </a:r>
            <a:r>
              <a:rPr lang="en-US" dirty="0" smtClean="0">
                <a:solidFill>
                  <a:schemeClr val="bg1"/>
                </a:solidFill>
                <a:effectLst/>
                <a:latin typeface="Times New Roman" panose="02020603050405020304" pitchFamily="18" charset="0"/>
                <a:cs typeface="Times New Roman" panose="02020603050405020304" pitchFamily="18" charset="0"/>
              </a:rPr>
              <a:t>,</a:t>
            </a:r>
            <a:r>
              <a:rPr lang="en-US" dirty="0" smtClean="0">
                <a:solidFill>
                  <a:prstClr val="black"/>
                </a:solidFill>
                <a:effectLst/>
                <a:latin typeface="Times New Roman" panose="02020603050405020304" pitchFamily="18" charset="0"/>
                <a:cs typeface="Times New Roman" panose="02020603050405020304" pitchFamily="18" charset="0"/>
              </a:rPr>
              <a:t> </a:t>
            </a:r>
            <a:r>
              <a:rPr lang="en-US" dirty="0">
                <a:solidFill>
                  <a:prstClr val="black"/>
                </a:solidFill>
                <a:effectLst/>
                <a:latin typeface="Times New Roman" panose="02020603050405020304" pitchFamily="18" charset="0"/>
                <a:cs typeface="Times New Roman" panose="02020603050405020304" pitchFamily="18" charset="0"/>
              </a:rPr>
              <a:t>Hossein </a:t>
            </a:r>
            <a:r>
              <a:rPr lang="en-US" dirty="0" err="1" smtClean="0">
                <a:solidFill>
                  <a:prstClr val="black"/>
                </a:solidFill>
                <a:effectLst/>
                <a:latin typeface="Times New Roman" panose="02020603050405020304" pitchFamily="18" charset="0"/>
                <a:cs typeface="Times New Roman" panose="02020603050405020304" pitchFamily="18" charset="0"/>
              </a:rPr>
              <a:t>iloukhani</a:t>
            </a:r>
            <a:r>
              <a:rPr lang="en-US" baseline="30000" dirty="0" err="1" smtClean="0">
                <a:solidFill>
                  <a:prstClr val="black"/>
                </a:solidFill>
                <a:effectLst/>
                <a:latin typeface="Times New Roman" panose="02020603050405020304" pitchFamily="18" charset="0"/>
                <a:cs typeface="Times New Roman" panose="02020603050405020304" pitchFamily="18" charset="0"/>
              </a:rPr>
              <a:t>a</a:t>
            </a:r>
            <a:r>
              <a:rPr lang="en-US" baseline="30000" dirty="0" smtClean="0">
                <a:solidFill>
                  <a:prstClr val="black"/>
                </a:solidFill>
                <a:effectLst/>
                <a:latin typeface="Times New Roman" panose="02020603050405020304" pitchFamily="18" charset="0"/>
                <a:cs typeface="Times New Roman" panose="02020603050405020304" pitchFamily="18" charset="0"/>
              </a:rPr>
              <a:t>*</a:t>
            </a:r>
            <a:r>
              <a:rPr lang="en-US" dirty="0" smtClean="0">
                <a:solidFill>
                  <a:prstClr val="black"/>
                </a:solidFill>
                <a:effectLst/>
                <a:latin typeface="Times New Roman" panose="02020603050405020304" pitchFamily="18" charset="0"/>
                <a:cs typeface="Times New Roman" panose="02020603050405020304" pitchFamily="18" charset="0"/>
              </a:rPr>
              <a:t> , </a:t>
            </a:r>
            <a:r>
              <a:rPr lang="en-US" dirty="0" err="1" smtClean="0">
                <a:solidFill>
                  <a:prstClr val="black"/>
                </a:solidFill>
                <a:effectLst/>
                <a:latin typeface="Times New Roman" panose="02020603050405020304" pitchFamily="18" charset="0"/>
                <a:cs typeface="Times New Roman" panose="02020603050405020304" pitchFamily="18" charset="0"/>
              </a:rPr>
              <a:t>Khatereh</a:t>
            </a:r>
            <a:r>
              <a:rPr lang="en-US" dirty="0" smtClean="0">
                <a:solidFill>
                  <a:prstClr val="black"/>
                </a:solidFill>
                <a:effectLst/>
                <a:latin typeface="Times New Roman" panose="02020603050405020304" pitchFamily="18" charset="0"/>
                <a:cs typeface="Times New Roman" panose="02020603050405020304" pitchFamily="18" charset="0"/>
              </a:rPr>
              <a:t> </a:t>
            </a:r>
            <a:r>
              <a:rPr lang="en-US" dirty="0" err="1" smtClean="0">
                <a:solidFill>
                  <a:prstClr val="black"/>
                </a:solidFill>
                <a:effectLst/>
                <a:latin typeface="Times New Roman" panose="02020603050405020304" pitchFamily="18" charset="0"/>
                <a:cs typeface="Times New Roman" panose="02020603050405020304" pitchFamily="18" charset="0"/>
              </a:rPr>
              <a:t>Khanlarzadeh</a:t>
            </a:r>
            <a:r>
              <a:rPr lang="en-US" baseline="30000" dirty="0" err="1" smtClean="0">
                <a:solidFill>
                  <a:prstClr val="black"/>
                </a:solidFill>
                <a:effectLst/>
                <a:latin typeface="Times New Roman" panose="02020603050405020304" pitchFamily="18" charset="0"/>
                <a:cs typeface="Times New Roman" panose="02020603050405020304" pitchFamily="18" charset="0"/>
              </a:rPr>
              <a:t>b</a:t>
            </a:r>
            <a:endParaRPr lang="en-US" baseline="300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8103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992361-B0FB-4630-84F8-FB9889B2F01B}"/>
              </a:ext>
            </a:extLst>
          </p:cNvPr>
          <p:cNvSpPr>
            <a:spLocks noGrp="1"/>
          </p:cNvSpPr>
          <p:nvPr>
            <p:ph type="title"/>
          </p:nvPr>
        </p:nvSpPr>
        <p:spPr>
          <a:xfrm>
            <a:off x="528030" y="776584"/>
            <a:ext cx="9613905" cy="1020318"/>
          </a:xfrm>
        </p:spPr>
        <p:txBody>
          <a:bodyPr/>
          <a:lstStyle/>
          <a:p>
            <a:pPr rtl="1"/>
            <a:r>
              <a:rPr lang="en-US" b="1" dirty="0" smtClean="0">
                <a:solidFill>
                  <a:srgbClr val="FFFF00"/>
                </a:solidFill>
                <a:effectLst>
                  <a:outerShdw blurRad="101600" dist="76200" dir="2700000" algn="tl" rotWithShape="0">
                    <a:schemeClr val="accent2">
                      <a:lumMod val="60000"/>
                      <a:lumOff val="40000"/>
                      <a:alpha val="35000"/>
                    </a:schemeClr>
                  </a:outerShdw>
                </a:effectLst>
                <a:latin typeface="Times New Roman" panose="02020603050405020304" pitchFamily="18" charset="0"/>
                <a:cs typeface="Times New Roman" panose="02020603050405020304" pitchFamily="18" charset="0"/>
              </a:rPr>
              <a:t>Abstract</a:t>
            </a:r>
            <a:endParaRPr lang="en-US" b="1" dirty="0">
              <a:solidFill>
                <a:srgbClr val="FFFF00"/>
              </a:solidFill>
              <a:effectLst>
                <a:outerShdw blurRad="101600" dist="76200" dir="2700000" algn="tl" rotWithShape="0">
                  <a:schemeClr val="accent2">
                    <a:lumMod val="60000"/>
                    <a:lumOff val="40000"/>
                    <a:alpha val="35000"/>
                  </a:schemeClr>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xmlns="" id="{CD442CE5-F8ED-4F59-87AA-1AD0444EF037}"/>
                  </a:ext>
                </a:extLst>
              </p:cNvPr>
              <p:cNvSpPr>
                <a:spLocks noGrp="1"/>
              </p:cNvSpPr>
              <p:nvPr>
                <p:ph idx="1"/>
              </p:nvPr>
            </p:nvSpPr>
            <p:spPr>
              <a:xfrm>
                <a:off x="112834" y="2336872"/>
                <a:ext cx="11880692" cy="2726447"/>
              </a:xfrm>
            </p:spPr>
            <p:txBody>
              <a:bodyPr>
                <a:noAutofit/>
              </a:bodyPr>
              <a:lstStyle/>
              <a:p>
                <a:pPr marL="0" indent="0" algn="just">
                  <a:buNone/>
                </a:pPr>
                <a:r>
                  <a:rPr lang="en-US" sz="2000" dirty="0" smtClean="0">
                    <a:solidFill>
                      <a:srgbClr val="242021"/>
                    </a:solidFill>
                    <a:effectLst/>
                    <a:latin typeface="Times New Roman" panose="02020603050405020304" pitchFamily="18" charset="0"/>
                    <a:cs typeface="Times New Roman" panose="02020603050405020304" pitchFamily="18" charset="0"/>
                  </a:rPr>
                  <a:t>Density and speed of sound for binary systems of </a:t>
                </a:r>
                <a:r>
                  <a:rPr lang="en-US" sz="2000" dirty="0" err="1" smtClean="0">
                    <a:solidFill>
                      <a:srgbClr val="242021"/>
                    </a:solidFill>
                    <a:effectLst/>
                    <a:latin typeface="Times New Roman" panose="02020603050405020304" pitchFamily="18" charset="0"/>
                    <a:cs typeface="Times New Roman" panose="02020603050405020304" pitchFamily="18" charset="0"/>
                  </a:rPr>
                  <a:t>butylamine</a:t>
                </a:r>
                <a:r>
                  <a:rPr lang="en-US" sz="2000" dirty="0" smtClean="0">
                    <a:solidFill>
                      <a:srgbClr val="242021"/>
                    </a:solidFill>
                    <a:effectLst/>
                    <a:latin typeface="Times New Roman" panose="02020603050405020304" pitchFamily="18" charset="0"/>
                    <a:cs typeface="Times New Roman" panose="02020603050405020304" pitchFamily="18" charset="0"/>
                  </a:rPr>
                  <a:t> (BUT) and </a:t>
                </a:r>
                <a:r>
                  <a:rPr lang="en-US" sz="2000" dirty="0" err="1" smtClean="0">
                    <a:solidFill>
                      <a:srgbClr val="242021"/>
                    </a:solidFill>
                    <a:effectLst/>
                    <a:latin typeface="Times New Roman" panose="02020603050405020304" pitchFamily="18" charset="0"/>
                    <a:cs typeface="Times New Roman" panose="02020603050405020304" pitchFamily="18" charset="0"/>
                  </a:rPr>
                  <a:t>hexylamine</a:t>
                </a:r>
                <a:r>
                  <a:rPr lang="en-US" sz="2000" dirty="0" smtClean="0">
                    <a:solidFill>
                      <a:srgbClr val="242021"/>
                    </a:solidFill>
                    <a:effectLst/>
                    <a:latin typeface="Times New Roman" panose="02020603050405020304" pitchFamily="18" charset="0"/>
                    <a:cs typeface="Times New Roman" panose="02020603050405020304" pitchFamily="18" charset="0"/>
                  </a:rPr>
                  <a:t> (HEX) in </a:t>
                </a:r>
                <a:r>
                  <a:rPr lang="en-US" sz="2000" dirty="0" err="1" smtClean="0">
                    <a:solidFill>
                      <a:srgbClr val="242021"/>
                    </a:solidFill>
                    <a:effectLst/>
                    <a:latin typeface="Times New Roman" panose="02020603050405020304" pitchFamily="18" charset="0"/>
                    <a:cs typeface="Times New Roman" panose="02020603050405020304" pitchFamily="18" charset="0"/>
                  </a:rPr>
                  <a:t>cyclohexanol</a:t>
                </a:r>
                <a:r>
                  <a:rPr lang="en-US" sz="2000" dirty="0" smtClean="0">
                    <a:solidFill>
                      <a:srgbClr val="242021"/>
                    </a:solidFill>
                    <a:effectLst/>
                    <a:latin typeface="Times New Roman" panose="02020603050405020304" pitchFamily="18" charset="0"/>
                    <a:cs typeface="Times New Roman" panose="02020603050405020304" pitchFamily="18" charset="0"/>
                  </a:rPr>
                  <a:t> (CYC) </a:t>
                </a:r>
                <a:r>
                  <a:rPr lang="en-US" sz="2000" dirty="0">
                    <a:solidFill>
                      <a:srgbClr val="242021"/>
                    </a:solidFill>
                    <a:effectLst/>
                    <a:latin typeface="Times New Roman" panose="02020603050405020304" pitchFamily="18" charset="0"/>
                    <a:cs typeface="Times New Roman" panose="02020603050405020304" pitchFamily="18" charset="0"/>
                  </a:rPr>
                  <a:t>were measured at temperature ranges of (</a:t>
                </a:r>
                <a:r>
                  <a:rPr lang="en-US" sz="2000" dirty="0" smtClean="0">
                    <a:solidFill>
                      <a:srgbClr val="242021"/>
                    </a:solidFill>
                    <a:effectLst/>
                    <a:latin typeface="Times New Roman" panose="02020603050405020304" pitchFamily="18" charset="0"/>
                    <a:cs typeface="Times New Roman" panose="02020603050405020304" pitchFamily="18" charset="0"/>
                  </a:rPr>
                  <a:t>303.15 – 318.15</a:t>
                </a:r>
                <a:r>
                  <a:rPr lang="en-US" sz="2000" dirty="0">
                    <a:solidFill>
                      <a:srgbClr val="242021"/>
                    </a:solidFill>
                    <a:effectLst/>
                    <a:latin typeface="Times New Roman" panose="02020603050405020304" pitchFamily="18" charset="0"/>
                    <a:cs typeface="Times New Roman" panose="02020603050405020304" pitchFamily="18" charset="0"/>
                  </a:rPr>
                  <a:t>) K. From the measured experimental data, excess molar </a:t>
                </a:r>
                <a:r>
                  <a:rPr lang="en-US" sz="2000" dirty="0" smtClean="0">
                    <a:solidFill>
                      <a:srgbClr val="242021"/>
                    </a:solidFill>
                    <a:effectLst/>
                    <a:latin typeface="Times New Roman" panose="02020603050405020304" pitchFamily="18" charset="0"/>
                    <a:cs typeface="Times New Roman" panose="02020603050405020304" pitchFamily="18" charset="0"/>
                  </a:rPr>
                  <a:t>volume, </a:t>
                </a:r>
                <a14:m>
                  <m:oMath xmlns:m="http://schemas.openxmlformats.org/officeDocument/2006/math">
                    <m:sSubSup>
                      <m:sSubSupPr>
                        <m:ctrlPr>
                          <a:rPr lang="en-US" sz="2000" i="1" dirty="0" smtClean="0">
                            <a:solidFill>
                              <a:srgbClr val="242021"/>
                            </a:solidFill>
                            <a:effectLst/>
                            <a:latin typeface="Cambria Math" panose="02040503050406030204" pitchFamily="18" charset="0"/>
                          </a:rPr>
                        </m:ctrlPr>
                      </m:sSubSupPr>
                      <m:e>
                        <m:r>
                          <a:rPr lang="en-US" sz="2000" b="0" i="1" dirty="0" smtClean="0">
                            <a:solidFill>
                              <a:srgbClr val="242021"/>
                            </a:solidFill>
                            <a:effectLst/>
                            <a:latin typeface="Cambria Math" panose="02040503050406030204" pitchFamily="18" charset="0"/>
                          </a:rPr>
                          <m:t>𝑉</m:t>
                        </m:r>
                      </m:e>
                      <m:sub>
                        <m:r>
                          <a:rPr lang="en-US" sz="2000" b="0" i="1" dirty="0" smtClean="0">
                            <a:solidFill>
                              <a:srgbClr val="242021"/>
                            </a:solidFill>
                            <a:effectLst/>
                            <a:latin typeface="Cambria Math" panose="02040503050406030204" pitchFamily="18" charset="0"/>
                          </a:rPr>
                          <m:t>𝑚</m:t>
                        </m:r>
                      </m:sub>
                      <m:sup>
                        <m:r>
                          <a:rPr lang="en-US" sz="2000" b="0" i="1" dirty="0" smtClean="0">
                            <a:solidFill>
                              <a:srgbClr val="242021"/>
                            </a:solidFill>
                            <a:effectLst/>
                            <a:latin typeface="Cambria Math" panose="02040503050406030204" pitchFamily="18" charset="0"/>
                          </a:rPr>
                          <m:t>𝐸</m:t>
                        </m:r>
                      </m:sup>
                    </m:sSubSup>
                  </m:oMath>
                </a14:m>
                <a:r>
                  <a:rPr lang="en-US" sz="2000" dirty="0" smtClean="0">
                    <a:solidFill>
                      <a:srgbClr val="242021"/>
                    </a:solidFill>
                    <a:effectLst/>
                    <a:latin typeface="Times New Roman" panose="02020603050405020304" pitchFamily="18" charset="0"/>
                    <a:cs typeface="Times New Roman" panose="02020603050405020304" pitchFamily="18" charset="0"/>
                  </a:rPr>
                  <a:t> and </a:t>
                </a:r>
                <a:r>
                  <a:rPr lang="en-US" sz="2000" dirty="0">
                    <a:solidFill>
                      <a:srgbClr val="242021"/>
                    </a:solidFill>
                    <a:effectLst/>
                    <a:latin typeface="Times New Roman" panose="02020603050405020304" pitchFamily="18" charset="0"/>
                    <a:cs typeface="Times New Roman" panose="02020603050405020304" pitchFamily="18" charset="0"/>
                  </a:rPr>
                  <a:t>deviation in isentropic compressibility, </a:t>
                </a:r>
                <a14:m>
                  <m:oMath xmlns:m="http://schemas.openxmlformats.org/officeDocument/2006/math">
                    <m:sSub>
                      <m:sSubPr>
                        <m:ctrlPr>
                          <a:rPr lang="en-US" sz="2000" i="1" dirty="0" smtClean="0">
                            <a:solidFill>
                              <a:srgbClr val="242021"/>
                            </a:solidFill>
                            <a:effectLst/>
                            <a:latin typeface="Cambria Math" panose="02040503050406030204" pitchFamily="18" charset="0"/>
                          </a:rPr>
                        </m:ctrlPr>
                      </m:sSubPr>
                      <m:e>
                        <m:r>
                          <a:rPr lang="en-US" sz="2000" i="1" dirty="0" smtClean="0">
                            <a:solidFill>
                              <a:srgbClr val="242021"/>
                            </a:solidFill>
                            <a:effectLst/>
                            <a:latin typeface="Cambria Math" panose="02040503050406030204" pitchFamily="18" charset="0"/>
                            <a:ea typeface="Cambria Math" panose="02040503050406030204" pitchFamily="18" charset="0"/>
                          </a:rPr>
                          <m:t>∆</m:t>
                        </m:r>
                        <m:r>
                          <a:rPr lang="en-US" sz="2000" b="0" i="1" dirty="0" smtClean="0">
                            <a:solidFill>
                              <a:srgbClr val="242021"/>
                            </a:solidFill>
                            <a:effectLst/>
                            <a:latin typeface="Cambria Math" panose="02040503050406030204" pitchFamily="18" charset="0"/>
                            <a:ea typeface="Cambria Math" panose="02040503050406030204" pitchFamily="18" charset="0"/>
                          </a:rPr>
                          <m:t>𝑘</m:t>
                        </m:r>
                      </m:e>
                      <m:sub>
                        <m:r>
                          <a:rPr lang="en-US" sz="2000" b="0" i="1" dirty="0" smtClean="0">
                            <a:solidFill>
                              <a:srgbClr val="242021"/>
                            </a:solidFill>
                            <a:effectLst/>
                            <a:latin typeface="Cambria Math" panose="02040503050406030204" pitchFamily="18" charset="0"/>
                          </a:rPr>
                          <m:t>𝑆</m:t>
                        </m:r>
                      </m:sub>
                    </m:sSub>
                  </m:oMath>
                </a14:m>
                <a:r>
                  <a:rPr lang="en-US" sz="2000" dirty="0" smtClean="0">
                    <a:solidFill>
                      <a:srgbClr val="242021"/>
                    </a:solidFill>
                    <a:effectLst/>
                    <a:latin typeface="Times New Roman" panose="02020603050405020304" pitchFamily="18" charset="0"/>
                    <a:cs typeface="Times New Roman" panose="02020603050405020304" pitchFamily="18" charset="0"/>
                  </a:rPr>
                  <a:t> , were calculated. The </a:t>
                </a:r>
                <a:r>
                  <a:rPr lang="en-US" sz="2000" dirty="0">
                    <a:solidFill>
                      <a:srgbClr val="242021"/>
                    </a:solidFill>
                    <a:effectLst/>
                    <a:latin typeface="Times New Roman" panose="02020603050405020304" pitchFamily="18" charset="0"/>
                    <a:cs typeface="Times New Roman" panose="02020603050405020304" pitchFamily="18" charset="0"/>
                  </a:rPr>
                  <a:t>results were analyzed to </a:t>
                </a:r>
                <a:r>
                  <a:rPr lang="en-US" sz="2000" dirty="0" smtClean="0">
                    <a:solidFill>
                      <a:srgbClr val="242021"/>
                    </a:solidFill>
                    <a:effectLst/>
                    <a:latin typeface="Times New Roman" panose="02020603050405020304" pitchFamily="18" charset="0"/>
                    <a:cs typeface="Times New Roman" panose="02020603050405020304" pitchFamily="18" charset="0"/>
                  </a:rPr>
                  <a:t>discuss the effect </a:t>
                </a:r>
                <a:r>
                  <a:rPr lang="en-US" sz="2000" dirty="0">
                    <a:solidFill>
                      <a:srgbClr val="242021"/>
                    </a:solidFill>
                    <a:effectLst/>
                    <a:latin typeface="Times New Roman" panose="02020603050405020304" pitchFamily="18" charset="0"/>
                    <a:cs typeface="Times New Roman" panose="02020603050405020304" pitchFamily="18" charset="0"/>
                  </a:rPr>
                  <a:t>of the alkyl chain length, the orientation and number of the OH groups and the structural </a:t>
                </a:r>
                <a:r>
                  <a:rPr lang="en-US" sz="2000" dirty="0" smtClean="0">
                    <a:solidFill>
                      <a:srgbClr val="242021"/>
                    </a:solidFill>
                    <a:effectLst/>
                    <a:latin typeface="Times New Roman" panose="02020603050405020304" pitchFamily="18" charset="0"/>
                    <a:cs typeface="Times New Roman" panose="02020603050405020304" pitchFamily="18" charset="0"/>
                  </a:rPr>
                  <a:t>deformation of </a:t>
                </a:r>
                <a:r>
                  <a:rPr lang="en-US" sz="2000" dirty="0">
                    <a:solidFill>
                      <a:srgbClr val="242021"/>
                    </a:solidFill>
                    <a:effectLst/>
                    <a:latin typeface="Times New Roman" panose="02020603050405020304" pitchFamily="18" charset="0"/>
                    <a:cs typeface="Times New Roman" panose="02020603050405020304" pitchFamily="18" charset="0"/>
                  </a:rPr>
                  <a:t>the molecules in the face of unlike molecules. The values of </a:t>
                </a:r>
                <a14:m>
                  <m:oMath xmlns:m="http://schemas.openxmlformats.org/officeDocument/2006/math">
                    <m:sSubSup>
                      <m:sSubSupPr>
                        <m:ctrlPr>
                          <a:rPr lang="en-US" sz="2000" i="1" dirty="0">
                            <a:solidFill>
                              <a:srgbClr val="242021"/>
                            </a:solidFill>
                            <a:effectLst/>
                            <a:latin typeface="Cambria Math" panose="02040503050406030204" pitchFamily="18" charset="0"/>
                          </a:rPr>
                        </m:ctrlPr>
                      </m:sSubSupPr>
                      <m:e>
                        <m:r>
                          <a:rPr lang="en-US" sz="2000" i="1" dirty="0">
                            <a:solidFill>
                              <a:srgbClr val="242021"/>
                            </a:solidFill>
                            <a:effectLst/>
                            <a:latin typeface="Cambria Math" panose="02040503050406030204" pitchFamily="18" charset="0"/>
                          </a:rPr>
                          <m:t>𝑉</m:t>
                        </m:r>
                      </m:e>
                      <m:sub>
                        <m:r>
                          <a:rPr lang="en-US" sz="2000" i="1" dirty="0">
                            <a:solidFill>
                              <a:srgbClr val="242021"/>
                            </a:solidFill>
                            <a:effectLst/>
                            <a:latin typeface="Cambria Math" panose="02040503050406030204" pitchFamily="18" charset="0"/>
                          </a:rPr>
                          <m:t>𝑚</m:t>
                        </m:r>
                      </m:sub>
                      <m:sup>
                        <m:r>
                          <a:rPr lang="en-US" sz="2000" i="1" dirty="0">
                            <a:solidFill>
                              <a:srgbClr val="242021"/>
                            </a:solidFill>
                            <a:effectLst/>
                            <a:latin typeface="Cambria Math" panose="02040503050406030204" pitchFamily="18" charset="0"/>
                          </a:rPr>
                          <m:t>𝐸</m:t>
                        </m:r>
                      </m:sup>
                    </m:sSubSup>
                  </m:oMath>
                </a14:m>
                <a:r>
                  <a:rPr lang="en-US" sz="2000" dirty="0">
                    <a:solidFill>
                      <a:srgbClr val="242021"/>
                    </a:solidFill>
                    <a:effectLst/>
                    <a:latin typeface="Times New Roman" panose="02020603050405020304" pitchFamily="18" charset="0"/>
                    <a:cs typeface="Times New Roman" panose="02020603050405020304" pitchFamily="18" charset="0"/>
                  </a:rPr>
                  <a:t> </a:t>
                </a:r>
                <a:r>
                  <a:rPr lang="en-US" sz="2000" dirty="0" smtClean="0">
                    <a:solidFill>
                      <a:srgbClr val="242021"/>
                    </a:solidFill>
                    <a:effectLst/>
                    <a:latin typeface="Times New Roman" panose="02020603050405020304" pitchFamily="18" charset="0"/>
                    <a:cs typeface="Times New Roman" panose="02020603050405020304" pitchFamily="18" charset="0"/>
                  </a:rPr>
                  <a:t>and </a:t>
                </a:r>
                <a14:m>
                  <m:oMath xmlns:m="http://schemas.openxmlformats.org/officeDocument/2006/math">
                    <m:sSub>
                      <m:sSubPr>
                        <m:ctrlPr>
                          <a:rPr lang="en-US" sz="2000" i="1" dirty="0">
                            <a:solidFill>
                              <a:srgbClr val="242021"/>
                            </a:solidFill>
                            <a:effectLst/>
                            <a:latin typeface="Cambria Math" panose="02040503050406030204" pitchFamily="18" charset="0"/>
                          </a:rPr>
                        </m:ctrlPr>
                      </m:sSubPr>
                      <m:e>
                        <m:r>
                          <a:rPr lang="en-US" sz="2000" i="1" dirty="0">
                            <a:solidFill>
                              <a:srgbClr val="242021"/>
                            </a:solidFill>
                            <a:effectLst/>
                            <a:latin typeface="Cambria Math" panose="02040503050406030204" pitchFamily="18" charset="0"/>
                            <a:ea typeface="Cambria Math" panose="02040503050406030204" pitchFamily="18" charset="0"/>
                          </a:rPr>
                          <m:t>∆</m:t>
                        </m:r>
                        <m:r>
                          <a:rPr lang="en-US" sz="2000" i="1" dirty="0">
                            <a:solidFill>
                              <a:srgbClr val="242021"/>
                            </a:solidFill>
                            <a:effectLst/>
                            <a:latin typeface="Cambria Math" panose="02040503050406030204" pitchFamily="18" charset="0"/>
                            <a:ea typeface="Cambria Math" panose="02040503050406030204" pitchFamily="18" charset="0"/>
                          </a:rPr>
                          <m:t>𝑘</m:t>
                        </m:r>
                      </m:e>
                      <m:sub>
                        <m:r>
                          <a:rPr lang="en-US" sz="2000" i="1" dirty="0">
                            <a:solidFill>
                              <a:srgbClr val="242021"/>
                            </a:solidFill>
                            <a:effectLst/>
                            <a:latin typeface="Cambria Math" panose="02040503050406030204" pitchFamily="18" charset="0"/>
                          </a:rPr>
                          <m:t>𝑆</m:t>
                        </m:r>
                      </m:sub>
                    </m:sSub>
                  </m:oMath>
                </a14:m>
                <a:r>
                  <a:rPr lang="en-US" sz="2000" dirty="0" smtClean="0">
                    <a:solidFill>
                      <a:srgbClr val="242021"/>
                    </a:solidFill>
                    <a:effectLst/>
                    <a:latin typeface="Times New Roman" panose="02020603050405020304" pitchFamily="18" charset="0"/>
                    <a:cs typeface="Times New Roman" panose="02020603050405020304" pitchFamily="18" charset="0"/>
                  </a:rPr>
                  <a:t> were </a:t>
                </a:r>
                <a:r>
                  <a:rPr lang="en-US" sz="2000" dirty="0">
                    <a:solidFill>
                      <a:srgbClr val="242021"/>
                    </a:solidFill>
                    <a:effectLst/>
                    <a:latin typeface="Times New Roman" panose="02020603050405020304" pitchFamily="18" charset="0"/>
                    <a:cs typeface="Times New Roman" panose="02020603050405020304" pitchFamily="18" charset="0"/>
                  </a:rPr>
                  <a:t>correlated by Redlich ̶ </a:t>
                </a:r>
                <a:r>
                  <a:rPr lang="en-US" sz="2000" dirty="0" err="1">
                    <a:solidFill>
                      <a:srgbClr val="242021"/>
                    </a:solidFill>
                    <a:effectLst/>
                    <a:latin typeface="Times New Roman" panose="02020603050405020304" pitchFamily="18" charset="0"/>
                    <a:cs typeface="Times New Roman" panose="02020603050405020304" pitchFamily="18" charset="0"/>
                  </a:rPr>
                  <a:t>Kister</a:t>
                </a:r>
                <a:r>
                  <a:rPr lang="en-US" sz="2000" dirty="0">
                    <a:solidFill>
                      <a:srgbClr val="242021"/>
                    </a:solidFill>
                    <a:effectLst/>
                    <a:latin typeface="Times New Roman" panose="02020603050405020304" pitchFamily="18" charset="0"/>
                    <a:cs typeface="Times New Roman" panose="02020603050405020304" pitchFamily="18" charset="0"/>
                  </a:rPr>
                  <a:t> polynomial equation. The obtained values were used to evaluate the nature and type of intermolecular interaction </a:t>
                </a:r>
                <a:r>
                  <a:rPr lang="en-US" sz="2000" dirty="0" smtClean="0">
                    <a:solidFill>
                      <a:srgbClr val="242021"/>
                    </a:solidFill>
                    <a:effectLst/>
                    <a:latin typeface="Times New Roman" panose="02020603050405020304" pitchFamily="18" charset="0"/>
                    <a:cs typeface="Times New Roman" panose="02020603050405020304" pitchFamily="18" charset="0"/>
                  </a:rPr>
                  <a:t>in multicomponent </a:t>
                </a:r>
                <a:r>
                  <a:rPr lang="en-US" sz="2000" dirty="0">
                    <a:solidFill>
                      <a:srgbClr val="242021"/>
                    </a:solidFill>
                    <a:effectLst/>
                    <a:latin typeface="Times New Roman" panose="02020603050405020304" pitchFamily="18" charset="0"/>
                    <a:cs typeface="Times New Roman" panose="02020603050405020304" pitchFamily="18" charset="0"/>
                  </a:rPr>
                  <a:t>mixtures. </a:t>
                </a:r>
                <a:r>
                  <a:rPr lang="en-US" sz="2000" dirty="0" smtClean="0">
                    <a:solidFill>
                      <a:srgbClr val="242021"/>
                    </a:solidFill>
                    <a:effectLst/>
                    <a:latin typeface="Times New Roman" panose="02020603050405020304" pitchFamily="18" charset="0"/>
                    <a:cs typeface="Times New Roman" panose="02020603050405020304" pitchFamily="18" charset="0"/>
                  </a:rPr>
                  <a:t>Theoretical </a:t>
                </a:r>
                <a:r>
                  <a:rPr lang="en-US" sz="2000" dirty="0">
                    <a:solidFill>
                      <a:srgbClr val="242021"/>
                    </a:solidFill>
                    <a:effectLst/>
                    <a:latin typeface="Times New Roman" panose="02020603050405020304" pitchFamily="18" charset="0"/>
                    <a:cs typeface="Times New Roman" panose="02020603050405020304" pitchFamily="18" charset="0"/>
                  </a:rPr>
                  <a:t>calculations were also performed using the </a:t>
                </a:r>
                <a:r>
                  <a:rPr lang="en-US" sz="2000" dirty="0" smtClean="0">
                    <a:solidFill>
                      <a:srgbClr val="242021"/>
                    </a:solidFill>
                    <a:effectLst/>
                    <a:latin typeface="Times New Roman" panose="02020603050405020304" pitchFamily="18" charset="0"/>
                    <a:cs typeface="Times New Roman" panose="02020603050405020304" pitchFamily="18" charset="0"/>
                  </a:rPr>
                  <a:t>molecular dynamic simulation to validate the </a:t>
                </a:r>
                <a:r>
                  <a:rPr lang="en-US" sz="2000" dirty="0">
                    <a:solidFill>
                      <a:srgbClr val="242021"/>
                    </a:solidFill>
                    <a:effectLst/>
                    <a:latin typeface="Times New Roman" panose="02020603050405020304" pitchFamily="18" charset="0"/>
                    <a:cs typeface="Times New Roman" panose="02020603050405020304" pitchFamily="18" charset="0"/>
                  </a:rPr>
                  <a:t>data in which the associated molecular interactions were compared and </a:t>
                </a:r>
                <a:r>
                  <a:rPr lang="en-US" sz="2000" dirty="0" smtClean="0">
                    <a:solidFill>
                      <a:srgbClr val="242021"/>
                    </a:solidFill>
                    <a:effectLst/>
                    <a:latin typeface="Times New Roman" panose="02020603050405020304" pitchFamily="18" charset="0"/>
                    <a:cs typeface="Times New Roman" panose="02020603050405020304" pitchFamily="18" charset="0"/>
                  </a:rPr>
                  <a:t>discussed. The </a:t>
                </a:r>
                <a:r>
                  <a:rPr lang="en-US" sz="2000" dirty="0">
                    <a:solidFill>
                      <a:srgbClr val="242021"/>
                    </a:solidFill>
                    <a:effectLst/>
                    <a:latin typeface="Times New Roman" panose="02020603050405020304" pitchFamily="18" charset="0"/>
                    <a:cs typeface="Times New Roman" panose="02020603050405020304" pitchFamily="18" charset="0"/>
                  </a:rPr>
                  <a:t>agreement between theoretical and experimental data was acceptable for all </a:t>
                </a:r>
                <a:r>
                  <a:rPr lang="en-US" sz="2000" dirty="0" smtClean="0">
                    <a:solidFill>
                      <a:srgbClr val="242021"/>
                    </a:solidFill>
                    <a:effectLst/>
                    <a:latin typeface="Times New Roman" panose="02020603050405020304" pitchFamily="18" charset="0"/>
                    <a:cs typeface="Times New Roman" panose="02020603050405020304" pitchFamily="18" charset="0"/>
                  </a:rPr>
                  <a:t>studied systems.</a:t>
                </a:r>
                <a:r>
                  <a:rPr lang="en-US" sz="2000" dirty="0" smtClean="0">
                    <a:latin typeface="Times New Roman" panose="02020603050405020304" pitchFamily="18" charset="0"/>
                    <a:cs typeface="Times New Roman" panose="02020603050405020304" pitchFamily="18" charset="0"/>
                  </a:rPr>
                  <a:t> </a:t>
                </a:r>
                <a:r>
                  <a:rPr lang="en-US" sz="2000" dirty="0"/>
                  <a:t/>
                </a:r>
                <a:br>
                  <a:rPr lang="en-US" sz="2000" dirty="0"/>
                </a:br>
                <a:r>
                  <a:rPr lang="en-US" sz="2000" dirty="0" smtClean="0"/>
                  <a:t> </a:t>
                </a:r>
                <a:endParaRPr lang="en-US" sz="2000" dirty="0">
                  <a:cs typeface="B Nazanin" panose="00000400000000000000" pitchFamily="2" charset="-78"/>
                </a:endParaRPr>
              </a:p>
            </p:txBody>
          </p:sp>
        </mc:Choice>
        <mc:Fallback xmlns="">
          <p:sp>
            <p:nvSpPr>
              <p:cNvPr id="7" name="Content Placeholder 6">
                <a:extLst>
                  <a:ext uri="{FF2B5EF4-FFF2-40B4-BE49-F238E27FC236}">
                    <a16:creationId xmlns:a16="http://schemas.microsoft.com/office/drawing/2014/main" xmlns="" id="{CD442CE5-F8ED-4F59-87AA-1AD0444EF037}"/>
                  </a:ext>
                </a:extLst>
              </p:cNvPr>
              <p:cNvSpPr>
                <a:spLocks noGrp="1" noRot="1" noChangeAspect="1" noMove="1" noResize="1" noEditPoints="1" noAdjustHandles="1" noChangeArrowheads="1" noChangeShapeType="1" noTextEdit="1"/>
              </p:cNvSpPr>
              <p:nvPr>
                <p:ph idx="1"/>
              </p:nvPr>
            </p:nvSpPr>
            <p:spPr>
              <a:xfrm>
                <a:off x="112834" y="2336872"/>
                <a:ext cx="11880692" cy="2726447"/>
              </a:xfrm>
              <a:blipFill rotWithShape="0">
                <a:blip r:embed="rId3"/>
                <a:stretch>
                  <a:fillRect l="-565" t="-2232" r="-56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xmlns="" id="{E87A4854-0A80-4A8B-A01B-5138B997FC58}"/>
              </a:ext>
            </a:extLst>
          </p:cNvPr>
          <p:cNvSpPr txBox="1"/>
          <p:nvPr/>
        </p:nvSpPr>
        <p:spPr>
          <a:xfrm>
            <a:off x="215905" y="5063319"/>
            <a:ext cx="11674549" cy="369332"/>
          </a:xfrm>
          <a:prstGeom prst="rect">
            <a:avLst/>
          </a:prstGeom>
          <a:noFill/>
        </p:spPr>
        <p:txBody>
          <a:bodyPr wrap="square" rtlCol="0">
            <a:spAutoFit/>
          </a:bodyPr>
          <a:lstStyle/>
          <a:p>
            <a:pPr rtl="1"/>
            <a:r>
              <a:rPr lang="en-US" sz="1800" i="1" dirty="0" smtClean="0">
                <a:solidFill>
                  <a:schemeClr val="bg1"/>
                </a:solidFill>
                <a:latin typeface="Times New Roman" panose="02020603050405020304" pitchFamily="18" charset="0"/>
                <a:cs typeface="Times New Roman" panose="02020603050405020304" pitchFamily="18" charset="0"/>
              </a:rPr>
              <a:t>Keywords: </a:t>
            </a:r>
            <a:r>
              <a:rPr lang="en-US" dirty="0" smtClean="0">
                <a:solidFill>
                  <a:schemeClr val="bg1"/>
                </a:solidFill>
                <a:latin typeface="Times New Roman" panose="02020603050405020304" pitchFamily="18" charset="0"/>
                <a:cs typeface="Times New Roman" panose="02020603050405020304" pitchFamily="18" charset="0"/>
              </a:rPr>
              <a:t>Excess molar volume, </a:t>
            </a:r>
            <a:r>
              <a:rPr lang="en-US" dirty="0">
                <a:solidFill>
                  <a:srgbClr val="242021"/>
                </a:solidFill>
                <a:latin typeface="Times New Roman" panose="02020603050405020304" pitchFamily="18" charset="0"/>
                <a:cs typeface="Times New Roman" panose="02020603050405020304" pitchFamily="18" charset="0"/>
              </a:rPr>
              <a:t>deviation in isentropic </a:t>
            </a:r>
            <a:r>
              <a:rPr lang="en-US" dirty="0" smtClean="0">
                <a:solidFill>
                  <a:srgbClr val="242021"/>
                </a:solidFill>
                <a:latin typeface="Times New Roman" panose="02020603050405020304" pitchFamily="18" charset="0"/>
                <a:cs typeface="Times New Roman" panose="02020603050405020304" pitchFamily="18" charset="0"/>
              </a:rPr>
              <a:t>compressibility, </a:t>
            </a:r>
            <a:r>
              <a:rPr lang="en-US" dirty="0" err="1" smtClean="0">
                <a:solidFill>
                  <a:srgbClr val="242021"/>
                </a:solidFill>
                <a:latin typeface="Times New Roman" panose="02020603050405020304" pitchFamily="18" charset="0"/>
                <a:cs typeface="Times New Roman" panose="02020603050405020304" pitchFamily="18" charset="0"/>
              </a:rPr>
              <a:t>cyclohexanol</a:t>
            </a:r>
            <a:r>
              <a:rPr lang="en-US" dirty="0" smtClean="0">
                <a:solidFill>
                  <a:srgbClr val="242021"/>
                </a:solidFill>
                <a:latin typeface="Times New Roman" panose="02020603050405020304" pitchFamily="18" charset="0"/>
                <a:cs typeface="Times New Roman" panose="02020603050405020304" pitchFamily="18" charset="0"/>
              </a:rPr>
              <a:t>, </a:t>
            </a:r>
            <a:r>
              <a:rPr lang="en-US" dirty="0" err="1" smtClean="0">
                <a:solidFill>
                  <a:srgbClr val="242021"/>
                </a:solidFill>
                <a:latin typeface="Times New Roman" panose="02020603050405020304" pitchFamily="18" charset="0"/>
                <a:cs typeface="Times New Roman" panose="02020603050405020304" pitchFamily="18" charset="0"/>
              </a:rPr>
              <a:t>butylamine</a:t>
            </a:r>
            <a:r>
              <a:rPr lang="en-US" dirty="0" smtClean="0">
                <a:solidFill>
                  <a:srgbClr val="242021"/>
                </a:solidFill>
                <a:latin typeface="Times New Roman" panose="02020603050405020304" pitchFamily="18" charset="0"/>
                <a:cs typeface="Times New Roman" panose="02020603050405020304" pitchFamily="18" charset="0"/>
              </a:rPr>
              <a:t>, </a:t>
            </a:r>
            <a:r>
              <a:rPr lang="en-US" dirty="0" err="1" smtClean="0">
                <a:solidFill>
                  <a:srgbClr val="242021"/>
                </a:solidFill>
                <a:latin typeface="Times New Roman" panose="02020603050405020304" pitchFamily="18" charset="0"/>
                <a:cs typeface="Times New Roman" panose="02020603050405020304" pitchFamily="18" charset="0"/>
              </a:rPr>
              <a:t>hexylamine</a:t>
            </a:r>
            <a:r>
              <a:rPr lang="en-US" dirty="0" smtClean="0">
                <a:solidFill>
                  <a:schemeClr val="bg1"/>
                </a:solidFill>
                <a:latin typeface="Times New Roman" panose="02020603050405020304" pitchFamily="18" charset="0"/>
                <a:cs typeface="Times New Roman" panose="02020603050405020304" pitchFamily="18" charset="0"/>
              </a:rPr>
              <a:t> </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740" y="653850"/>
            <a:ext cx="1265786" cy="1265786"/>
          </a:xfrm>
          <a:prstGeom prst="rect">
            <a:avLst/>
          </a:prstGeom>
        </p:spPr>
      </p:pic>
    </p:spTree>
    <p:extLst>
      <p:ext uri="{BB962C8B-B14F-4D97-AF65-F5344CB8AC3E}">
        <p14:creationId xmlns:p14="http://schemas.microsoft.com/office/powerpoint/2010/main" val="25366668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992361-B0FB-4630-84F8-FB9889B2F01B}"/>
              </a:ext>
            </a:extLst>
          </p:cNvPr>
          <p:cNvSpPr>
            <a:spLocks noGrp="1"/>
          </p:cNvSpPr>
          <p:nvPr>
            <p:ph type="title"/>
          </p:nvPr>
        </p:nvSpPr>
        <p:spPr>
          <a:xfrm>
            <a:off x="528030" y="776584"/>
            <a:ext cx="9613905" cy="1020318"/>
          </a:xfrm>
        </p:spPr>
        <p:txBody>
          <a:bodyPr/>
          <a:lstStyle/>
          <a:p>
            <a:pPr rtl="1"/>
            <a:r>
              <a:rPr lang="en-US" b="1" dirty="0" smtClean="0">
                <a:solidFill>
                  <a:srgbClr val="FFFF00"/>
                </a:solidFill>
                <a:effectLst>
                  <a:outerShdw blurRad="101600" dist="76200" dir="2700000" algn="tl" rotWithShape="0">
                    <a:schemeClr val="accent2">
                      <a:lumMod val="60000"/>
                      <a:lumOff val="40000"/>
                      <a:alpha val="35000"/>
                    </a:schemeClr>
                  </a:outerShdw>
                </a:effectLst>
                <a:latin typeface="Times New Roman" panose="02020603050405020304" pitchFamily="18" charset="0"/>
                <a:cs typeface="Times New Roman" panose="02020603050405020304" pitchFamily="18" charset="0"/>
              </a:rPr>
              <a:t>Introduction</a:t>
            </a:r>
            <a:endParaRPr lang="en-US" b="1" dirty="0">
              <a:solidFill>
                <a:srgbClr val="FFFF00"/>
              </a:solidFill>
              <a:effectLst>
                <a:outerShdw blurRad="101600" dist="76200" dir="2700000" algn="tl" rotWithShape="0">
                  <a:schemeClr val="accent2">
                    <a:lumMod val="60000"/>
                    <a:lumOff val="40000"/>
                    <a:alpha val="35000"/>
                  </a:schemeClr>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Content Placeholder 6">
                <a:extLst>
                  <a:ext uri="{FF2B5EF4-FFF2-40B4-BE49-F238E27FC236}">
                    <a16:creationId xmlns:a16="http://schemas.microsoft.com/office/drawing/2014/main" xmlns="" id="{CD442CE5-F8ED-4F59-87AA-1AD0444EF037}"/>
                  </a:ext>
                </a:extLst>
              </p:cNvPr>
              <p:cNvSpPr>
                <a:spLocks noGrp="1"/>
              </p:cNvSpPr>
              <p:nvPr>
                <p:ph idx="1"/>
              </p:nvPr>
            </p:nvSpPr>
            <p:spPr>
              <a:xfrm>
                <a:off x="372140" y="2173100"/>
                <a:ext cx="11621386" cy="4191518"/>
              </a:xfrm>
            </p:spPr>
            <p:txBody>
              <a:bodyPr>
                <a:normAutofit fontScale="92500" lnSpcReduction="10000"/>
              </a:bodyPr>
              <a:lstStyle/>
              <a:p>
                <a:pPr marL="0" marR="0" indent="0" algn="just">
                  <a:lnSpc>
                    <a:spcPct val="107000"/>
                  </a:lnSpc>
                  <a:spcBef>
                    <a:spcPts val="0"/>
                  </a:spcBef>
                  <a:spcAft>
                    <a:spcPts val="800"/>
                  </a:spcAft>
                  <a:buNone/>
                </a:pPr>
                <a:r>
                  <a:rPr lang="fa-IR" sz="2000" dirty="0" smtClean="0">
                    <a:solidFill>
                      <a:schemeClr val="tx1"/>
                    </a:solidFill>
                    <a:effectLst/>
                    <a:latin typeface="Times New Roman" panose="02020603050405020304" pitchFamily="18" charset="0"/>
                    <a:ea typeface="Calibri" panose="020F0502020204030204" pitchFamily="34" charset="0"/>
                  </a:rPr>
                  <a:t>    </a:t>
                </a:r>
                <a:r>
                  <a:rPr lang="en-US" sz="2000" dirty="0" smtClean="0">
                    <a:solidFill>
                      <a:schemeClr val="bg1"/>
                    </a:solidFill>
                    <a:effectLst/>
                    <a:latin typeface="Times New Roman" panose="02020603050405020304" pitchFamily="18" charset="0"/>
                    <a:ea typeface="Calibri" panose="020F0502020204030204" pitchFamily="34" charset="0"/>
                  </a:rPr>
                  <a:t>Understanding the experimental physicochemical properties and phase behavior helps to improve the experimental thermodynamic knowledge of solutions and theoretical models to analyze microscopic and macroscopic simulations and to understand the nature and patterns of molecular accumulation in mixtures.</a:t>
                </a:r>
                <a:r>
                  <a:rPr lang="en-US" sz="2000" b="1" dirty="0">
                    <a:solidFill>
                      <a:schemeClr val="bg1"/>
                    </a:solidFill>
                    <a:effectLst/>
                    <a:latin typeface="Times New Roman" panose="02020603050405020304" pitchFamily="18" charset="0"/>
                    <a:ea typeface="Calibri" panose="020F0502020204030204" pitchFamily="34" charset="0"/>
                  </a:rPr>
                  <a:t> </a:t>
                </a:r>
                <a:r>
                  <a:rPr lang="en-US" sz="2000" dirty="0">
                    <a:solidFill>
                      <a:schemeClr val="bg1"/>
                    </a:solidFill>
                    <a:effectLst/>
                    <a:latin typeface="Times New Roman" panose="02020603050405020304" pitchFamily="18" charset="0"/>
                    <a:ea typeface="Calibri" panose="020F0502020204030204" pitchFamily="34" charset="0"/>
                  </a:rPr>
                  <a:t>Knowledge of the thermodynamic properties of binary solutions is an important tool in the design and analysis of chemical processes in chemical engineering and </a:t>
                </a:r>
                <a:r>
                  <a:rPr lang="en-US" sz="2000" dirty="0" smtClean="0">
                    <a:solidFill>
                      <a:schemeClr val="bg1"/>
                    </a:solidFill>
                    <a:effectLst/>
                    <a:latin typeface="Times New Roman" panose="02020603050405020304" pitchFamily="18" charset="0"/>
                    <a:ea typeface="Calibri" panose="020F0502020204030204" pitchFamily="34" charset="0"/>
                  </a:rPr>
                  <a:t>petrochemical </a:t>
                </a:r>
                <a:r>
                  <a:rPr lang="en-US" sz="2000" dirty="0" smtClean="0">
                    <a:solidFill>
                      <a:schemeClr val="bg1"/>
                    </a:solidFill>
                    <a:effectLst/>
                    <a:latin typeface="Times New Roman" panose="02020603050405020304" pitchFamily="18" charset="0"/>
                    <a:ea typeface="Calibri" panose="020F0502020204030204" pitchFamily="34" charset="0"/>
                  </a:rPr>
                  <a:t>[</a:t>
                </a:r>
                <a:r>
                  <a:rPr lang="en-US" sz="2000" dirty="0" smtClean="0">
                    <a:solidFill>
                      <a:schemeClr val="bg1"/>
                    </a:solidFill>
                    <a:effectLst/>
                    <a:latin typeface="Times New Roman" panose="02020603050405020304" pitchFamily="18" charset="0"/>
                    <a:ea typeface="Calibri" panose="020F0502020204030204" pitchFamily="34" charset="0"/>
                  </a:rPr>
                  <a:t>1,2]. </a:t>
                </a:r>
                <a:r>
                  <a:rPr lang="en-US" sz="2000" dirty="0" smtClean="0">
                    <a:solidFill>
                      <a:schemeClr val="bg1"/>
                    </a:solidFill>
                    <a:effectLst/>
                    <a:latin typeface="Times New Roman" panose="02020603050405020304" pitchFamily="18" charset="0"/>
                    <a:ea typeface="Calibri" panose="020F0502020204030204" pitchFamily="34" charset="0"/>
                  </a:rPr>
                  <a:t>Excess properties such as </a:t>
                </a:r>
                <a14:m>
                  <m:oMath xmlns:m="http://schemas.openxmlformats.org/officeDocument/2006/math">
                    <m:sSubSup>
                      <m:sSubSupPr>
                        <m:ctrlPr>
                          <a:rPr lang="en-US" sz="2000" i="1">
                            <a:solidFill>
                              <a:schemeClr val="bg1"/>
                            </a:solidFill>
                            <a:effectLst/>
                            <a:latin typeface="Cambria Math" panose="02040503050406030204" pitchFamily="18" charset="0"/>
                            <a:cs typeface="Times New Roman" panose="02020603050405020304" pitchFamily="18" charset="0"/>
                          </a:rPr>
                        </m:ctrlPr>
                      </m:sSubSupPr>
                      <m:e>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sub>
                      <m:sup>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𝐸</m:t>
                        </m:r>
                      </m:sup>
                    </m:sSubSup>
                  </m:oMath>
                </a14:m>
                <a:r>
                  <a:rPr lang="en-US" sz="2000" dirty="0">
                    <a:solidFill>
                      <a:schemeClr val="bg1"/>
                    </a:solidFill>
                    <a:effectLst/>
                    <a:latin typeface="Times New Roman" panose="02020603050405020304" pitchFamily="18" charset="0"/>
                    <a:ea typeface="Calibri" panose="020F0502020204030204" pitchFamily="34" charset="0"/>
                  </a:rPr>
                  <a:t> , </a:t>
                </a:r>
                <a14:m>
                  <m:oMath xmlns:m="http://schemas.openxmlformats.org/officeDocument/2006/math">
                    <m:sSubSup>
                      <m:sSubSupPr>
                        <m:ctrlPr>
                          <a:rPr lang="en-US" sz="2000" i="1">
                            <a:solidFill>
                              <a:schemeClr val="bg1"/>
                            </a:solidFill>
                            <a:effectLst/>
                            <a:latin typeface="Cambria Math" panose="02040503050406030204" pitchFamily="18" charset="0"/>
                            <a:cs typeface="Times New Roman" panose="02020603050405020304" pitchFamily="18" charset="0"/>
                          </a:rPr>
                        </m:ctrlPr>
                      </m:sSubSupPr>
                      <m:e>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𝐻</m:t>
                        </m:r>
                      </m:e>
                      <m:sub>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sub>
                      <m:sup>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𝐸</m:t>
                        </m:r>
                      </m:sup>
                    </m:sSubSup>
                  </m:oMath>
                </a14:m>
                <a:r>
                  <a:rPr lang="en-US" sz="2000" dirty="0">
                    <a:solidFill>
                      <a:schemeClr val="bg1"/>
                    </a:solidFill>
                    <a:effectLst/>
                    <a:latin typeface="Times New Roman" panose="02020603050405020304" pitchFamily="18" charset="0"/>
                    <a:ea typeface="Times New Roman" panose="02020603050405020304" pitchFamily="18" charset="0"/>
                  </a:rPr>
                  <a:t> ,</a:t>
                </a:r>
                <a14:m>
                  <m:oMath xmlns:m="http://schemas.openxmlformats.org/officeDocument/2006/math">
                    <m:sSubSup>
                      <m:sSubSupPr>
                        <m:ctrlP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sub>
                      <m:sup>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𝐸</m:t>
                        </m:r>
                      </m:sup>
                    </m:sSubSup>
                  </m:oMath>
                </a14:m>
                <a:r>
                  <a:rPr lang="en-US" sz="2000" dirty="0">
                    <a:solidFill>
                      <a:schemeClr val="bg1"/>
                    </a:solidFill>
                    <a:effectLst/>
                    <a:latin typeface="Times New Roman" panose="02020603050405020304" pitchFamily="18" charset="0"/>
                    <a:ea typeface="Times New Roman" panose="02020603050405020304" pitchFamily="18" charset="0"/>
                  </a:rPr>
                  <a:t> ,</a:t>
                </a:r>
                <a14:m>
                  <m:oMath xmlns:m="http://schemas.openxmlformats.org/officeDocument/2006/math">
                    <m:sSubSup>
                      <m:sSubSupPr>
                        <m:ctrlP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𝑝</m:t>
                        </m:r>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sub>
                      <m:sup>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𝐸</m:t>
                        </m:r>
                      </m:sup>
                    </m:sSubSup>
                  </m:oMath>
                </a14:m>
                <a:r>
                  <a:rPr lang="en-US" sz="2000" dirty="0">
                    <a:solidFill>
                      <a:schemeClr val="bg1"/>
                    </a:solidFill>
                    <a:effectLst/>
                    <a:latin typeface="Times New Roman" panose="02020603050405020304" pitchFamily="18" charset="0"/>
                    <a:ea typeface="Times New Roman" panose="02020603050405020304" pitchFamily="18" charset="0"/>
                  </a:rPr>
                  <a:t> and </a:t>
                </a:r>
                <a14:m>
                  <m:oMath xmlns:m="http://schemas.openxmlformats.org/officeDocument/2006/math">
                    <m:sSub>
                      <m:sSubPr>
                        <m:ctrlP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𝑘</m:t>
                        </m:r>
                      </m:e>
                      <m:sub>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sub>
                    </m:sSub>
                  </m:oMath>
                </a14:m>
                <a:r>
                  <a:rPr lang="en-US" sz="2000" dirty="0">
                    <a:solidFill>
                      <a:schemeClr val="bg1"/>
                    </a:solidFill>
                    <a:effectLst/>
                    <a:latin typeface="Times New Roman" panose="02020603050405020304" pitchFamily="18" charset="0"/>
                    <a:ea typeface="Times New Roman" panose="02020603050405020304" pitchFamily="18" charset="0"/>
                  </a:rPr>
                  <a:t> </a:t>
                </a:r>
                <a:r>
                  <a:rPr lang="en-US" sz="2000" dirty="0">
                    <a:solidFill>
                      <a:schemeClr val="bg1"/>
                    </a:solidFill>
                    <a:effectLst/>
                    <a:latin typeface="Times New Roman" panose="02020603050405020304" pitchFamily="18" charset="0"/>
                    <a:ea typeface="Calibri" panose="020F0502020204030204" pitchFamily="34" charset="0"/>
                  </a:rPr>
                  <a:t>are a vital branch in thermodynamics of solutions that can help to understand the intermolecular interactions and thermal motions of molecules.</a:t>
                </a:r>
                <a:r>
                  <a:rPr lang="en-US" sz="2000" b="1" dirty="0">
                    <a:solidFill>
                      <a:schemeClr val="bg1"/>
                    </a:solidFill>
                    <a:effectLst/>
                    <a:latin typeface="Times New Roman" panose="02020603050405020304" pitchFamily="18" charset="0"/>
                    <a:ea typeface="Calibri" panose="020F0502020204030204" pitchFamily="34" charset="0"/>
                  </a:rPr>
                  <a:t> </a:t>
                </a:r>
                <a:r>
                  <a:rPr lang="en-US" sz="2000" dirty="0">
                    <a:solidFill>
                      <a:schemeClr val="bg1"/>
                    </a:solidFill>
                    <a:effectLst/>
                    <a:latin typeface="Times New Roman" panose="02020603050405020304" pitchFamily="18" charset="0"/>
                    <a:ea typeface="Calibri" panose="020F0502020204030204" pitchFamily="34" charset="0"/>
                  </a:rPr>
                  <a:t>Intermolecular interactions in these systems are include solvent-solvent, soluble-soluble, and soluble-soluble interactions. Three contributions can be considered for the formation of these interactions: physical (dispersion, dipole – dipole and induction forces), chemical (self-association and </a:t>
                </a:r>
                <a:r>
                  <a:rPr lang="en-US" sz="2000" dirty="0">
                    <a:solidFill>
                      <a:schemeClr val="bg1"/>
                    </a:solidFill>
                    <a:effectLst/>
                    <a:latin typeface="Times New Roman" panose="02020603050405020304" pitchFamily="18" charset="0"/>
                    <a:ea typeface="Times New Roman" panose="02020603050405020304" pitchFamily="18" charset="0"/>
                  </a:rPr>
                  <a:t>cross-association) and geometric effects </a:t>
                </a:r>
                <a:r>
                  <a:rPr lang="en-US" sz="2000" dirty="0" smtClean="0">
                    <a:solidFill>
                      <a:schemeClr val="bg1"/>
                    </a:solidFill>
                    <a:effectLst/>
                    <a:latin typeface="Times New Roman" panose="02020603050405020304" pitchFamily="18" charset="0"/>
                    <a:ea typeface="Times New Roman" panose="02020603050405020304" pitchFamily="18" charset="0"/>
                  </a:rPr>
                  <a:t>[3,4].</a:t>
                </a:r>
                <a:r>
                  <a:rPr lang="en-US" sz="2000" dirty="0" smtClean="0">
                    <a:solidFill>
                      <a:schemeClr val="bg1"/>
                    </a:solidFill>
                    <a:effectLst/>
                    <a:latin typeface="Times New Roman" panose="02020603050405020304" pitchFamily="18" charset="0"/>
                    <a:ea typeface="Calibri" panose="020F0502020204030204" pitchFamily="34" charset="0"/>
                  </a:rPr>
                  <a:t> </a:t>
                </a:r>
                <a:r>
                  <a:rPr lang="en-US" sz="2000" dirty="0">
                    <a:solidFill>
                      <a:schemeClr val="bg1"/>
                    </a:solidFill>
                    <a:effectLst/>
                    <a:latin typeface="Times New Roman" panose="02020603050405020304" pitchFamily="18" charset="0"/>
                    <a:ea typeface="Times New Roman" panose="02020603050405020304" pitchFamily="18" charset="0"/>
                  </a:rPr>
                  <a:t>Hydrogen bonding plays a prominent and undeniable role in the formation of self-association and mutual-association </a:t>
                </a:r>
                <a:r>
                  <a:rPr lang="en-US" sz="2000" dirty="0" smtClean="0">
                    <a:solidFill>
                      <a:schemeClr val="bg1"/>
                    </a:solidFill>
                    <a:effectLst/>
                    <a:latin typeface="Times New Roman" panose="02020603050405020304" pitchFamily="18" charset="0"/>
                    <a:ea typeface="Times New Roman" panose="02020603050405020304" pitchFamily="18" charset="0"/>
                  </a:rPr>
                  <a:t>interactions. </a:t>
                </a:r>
                <a:r>
                  <a:rPr lang="en-US" sz="2000" dirty="0" smtClean="0">
                    <a:solidFill>
                      <a:schemeClr val="bg1"/>
                    </a:solidFill>
                    <a:effectLst/>
                    <a:latin typeface="Times New Roman" panose="02020603050405020304" pitchFamily="18" charset="0"/>
                    <a:ea typeface="Calibri" panose="020F0502020204030204" pitchFamily="34" charset="0"/>
                    <a:cs typeface="Arial" panose="020B0604020202020204" pitchFamily="34" charset="0"/>
                  </a:rPr>
                  <a:t>In this research work, by using the density and speed of sound at the moment of mixing two binary mixtures of CYC + (BUT or HEX) and ambient pressure </a:t>
                </a:r>
                <a:r>
                  <a:rPr lang="en-US" sz="2000" smtClean="0">
                    <a:solidFill>
                      <a:schemeClr val="bg1"/>
                    </a:solidFill>
                    <a:effectLst/>
                    <a:latin typeface="Times New Roman" panose="02020603050405020304" pitchFamily="18" charset="0"/>
                    <a:ea typeface="Calibri" panose="020F0502020204030204" pitchFamily="34" charset="0"/>
                    <a:cs typeface="Arial" panose="020B0604020202020204" pitchFamily="34" charset="0"/>
                  </a:rPr>
                  <a:t>were </a:t>
                </a:r>
                <a:r>
                  <a:rPr lang="en-US" sz="2000" smtClean="0">
                    <a:solidFill>
                      <a:schemeClr val="bg1"/>
                    </a:solidFill>
                    <a:effectLst/>
                    <a:latin typeface="Times New Roman" panose="02020603050405020304" pitchFamily="18" charset="0"/>
                    <a:ea typeface="Calibri" panose="020F0502020204030204" pitchFamily="34" charset="0"/>
                    <a:cs typeface="Arial" panose="020B0604020202020204" pitchFamily="34" charset="0"/>
                  </a:rPr>
                  <a:t>measured [5 – 8] </a:t>
                </a:r>
                <a:r>
                  <a:rPr lang="en-US" sz="2000" dirty="0" smtClean="0">
                    <a:solidFill>
                      <a:schemeClr val="bg1"/>
                    </a:solidFill>
                    <a:effectLst/>
                    <a:latin typeface="Times New Roman" panose="02020603050405020304" pitchFamily="18" charset="0"/>
                    <a:ea typeface="Calibri" panose="020F0502020204030204" pitchFamily="34" charset="0"/>
                    <a:cs typeface="Arial" panose="020B0604020202020204" pitchFamily="34" charset="0"/>
                  </a:rPr>
                  <a:t>, and from two experimental and theoretical perspectives, the amount of</a:t>
                </a:r>
                <a14:m>
                  <m:oMath xmlns:m="http://schemas.openxmlformats.org/officeDocument/2006/math">
                    <m:sSubSup>
                      <m:sSubSupPr>
                        <m:ctrlPr>
                          <a:rPr lang="en-US" sz="2100" i="1">
                            <a:solidFill>
                              <a:schemeClr val="bg1"/>
                            </a:solidFill>
                            <a:effectLst/>
                            <a:latin typeface="Cambria Math" panose="02040503050406030204" pitchFamily="18" charset="0"/>
                            <a:cs typeface="Times New Roman" panose="02020603050405020304" pitchFamily="18" charset="0"/>
                          </a:rPr>
                        </m:ctrlPr>
                      </m:sSubSupPr>
                      <m:e>
                        <m:r>
                          <a:rPr lang="en-US" sz="2100" b="0" i="1" smtClean="0">
                            <a:solidFill>
                              <a:schemeClr val="bg1"/>
                            </a:solidFill>
                            <a:effectLst/>
                            <a:latin typeface="Cambria Math" panose="02040503050406030204" pitchFamily="18" charset="0"/>
                            <a:cs typeface="Times New Roman" panose="02020603050405020304" pitchFamily="18" charset="0"/>
                          </a:rPr>
                          <m:t> </m:t>
                        </m:r>
                        <m: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sub>
                      <m:sup>
                        <m: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𝐸</m:t>
                        </m:r>
                      </m:sup>
                    </m:sSubSup>
                  </m:oMath>
                </a14:m>
                <a:r>
                  <a:rPr lang="en-US" sz="2000" dirty="0" smtClean="0">
                    <a:solidFill>
                      <a:schemeClr val="bg1"/>
                    </a:solidFill>
                    <a:effectLst/>
                    <a:latin typeface="Times New Roman" panose="02020603050405020304" pitchFamily="18" charset="0"/>
                    <a:ea typeface="Calibri" panose="020F0502020204030204" pitchFamily="34" charset="0"/>
                    <a:cs typeface="Arial" panose="020B0604020202020204" pitchFamily="34" charset="0"/>
                  </a:rPr>
                  <a:t> and </a:t>
                </a:r>
                <a14:m>
                  <m:oMath xmlns:m="http://schemas.openxmlformats.org/officeDocument/2006/math">
                    <m:sSub>
                      <m:sSubPr>
                        <m:ctrlP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𝑘</m:t>
                        </m:r>
                      </m:e>
                      <m:sub>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en-US" sz="21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sub>
                    </m:sSub>
                  </m:oMath>
                </a14:m>
                <a:r>
                  <a:rPr lang="en-US" sz="20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was discussed.</a:t>
                </a:r>
                <a:endParaRPr lang="en-US"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0" indent="0" rtl="1">
                  <a:buNone/>
                </a:pPr>
                <a:endParaRPr lang="en-US" sz="2000" dirty="0">
                  <a:solidFill>
                    <a:schemeClr val="bg1"/>
                  </a:solidFill>
                  <a:cs typeface="B Nazanin" panose="00000400000000000000" pitchFamily="2" charset="-78"/>
                </a:endParaRPr>
              </a:p>
            </p:txBody>
          </p:sp>
        </mc:Choice>
        <mc:Fallback>
          <p:sp>
            <p:nvSpPr>
              <p:cNvPr id="7" name="Content Placeholder 6">
                <a:extLst>
                  <a:ext uri="{FF2B5EF4-FFF2-40B4-BE49-F238E27FC236}">
                    <a16:creationId xmlns:a16="http://schemas.microsoft.com/office/drawing/2014/main" xmlns="" xmlns:a14="http://schemas.microsoft.com/office/drawing/2010/main" id="{CD442CE5-F8ED-4F59-87AA-1AD0444EF037}"/>
                  </a:ext>
                </a:extLst>
              </p:cNvPr>
              <p:cNvSpPr>
                <a:spLocks noGrp="1" noRot="1" noChangeAspect="1" noMove="1" noResize="1" noEditPoints="1" noAdjustHandles="1" noChangeArrowheads="1" noChangeShapeType="1" noTextEdit="1"/>
              </p:cNvSpPr>
              <p:nvPr>
                <p:ph idx="1"/>
              </p:nvPr>
            </p:nvSpPr>
            <p:spPr>
              <a:xfrm>
                <a:off x="372140" y="2173100"/>
                <a:ext cx="11621386" cy="4191518"/>
              </a:xfrm>
              <a:blipFill rotWithShape="0">
                <a:blip r:embed="rId3"/>
                <a:stretch>
                  <a:fillRect l="-525" t="-1017" r="-525"/>
                </a:stretch>
              </a:blipFill>
            </p:spPr>
            <p:txBody>
              <a:bodyPr/>
              <a:lstStyle/>
              <a:p>
                <a:r>
                  <a:rPr lang="en-US">
                    <a:noFill/>
                  </a:rPr>
                  <a:t> </a:t>
                </a:r>
              </a:p>
            </p:txBody>
          </p:sp>
        </mc:Fallback>
      </mc:AlternateContent>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740" y="653850"/>
            <a:ext cx="1265786" cy="1265786"/>
          </a:xfrm>
          <a:prstGeom prst="rect">
            <a:avLst/>
          </a:prstGeom>
        </p:spPr>
      </p:pic>
    </p:spTree>
    <p:extLst>
      <p:ext uri="{BB962C8B-B14F-4D97-AF65-F5344CB8AC3E}">
        <p14:creationId xmlns:p14="http://schemas.microsoft.com/office/powerpoint/2010/main" val="521715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992361-B0FB-4630-84F8-FB9889B2F01B}"/>
              </a:ext>
            </a:extLst>
          </p:cNvPr>
          <p:cNvSpPr>
            <a:spLocks noGrp="1"/>
          </p:cNvSpPr>
          <p:nvPr>
            <p:ph type="title"/>
          </p:nvPr>
        </p:nvSpPr>
        <p:spPr>
          <a:xfrm>
            <a:off x="159541" y="653850"/>
            <a:ext cx="9613905" cy="1020318"/>
          </a:xfrm>
        </p:spPr>
        <p:txBody>
          <a:bodyPr/>
          <a:lstStyle/>
          <a:p>
            <a:pPr rtl="1"/>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Apparatus and procedure</a:t>
            </a:r>
            <a:endPar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xmlns="" id="{CD442CE5-F8ED-4F59-87AA-1AD0444EF037}"/>
                  </a:ext>
                </a:extLst>
              </p:cNvPr>
              <p:cNvSpPr>
                <a:spLocks noGrp="1"/>
              </p:cNvSpPr>
              <p:nvPr>
                <p:ph idx="1"/>
              </p:nvPr>
            </p:nvSpPr>
            <p:spPr>
              <a:xfrm>
                <a:off x="372141" y="2336873"/>
                <a:ext cx="11621386" cy="4191518"/>
              </a:xfrm>
            </p:spPr>
            <p:txBody>
              <a:bodyPr>
                <a:normAutofit lnSpcReduction="10000"/>
              </a:bodyPr>
              <a:lstStyle/>
              <a:p>
                <a:pPr marL="0" marR="0" indent="0" algn="just">
                  <a:lnSpc>
                    <a:spcPct val="107000"/>
                  </a:lnSpc>
                  <a:spcBef>
                    <a:spcPts val="0"/>
                  </a:spcBef>
                  <a:spcAft>
                    <a:spcPts val="800"/>
                  </a:spcAft>
                  <a:buNone/>
                </a:pP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Cyclohexanol</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(w &gt; 99), </a:t>
                </a:r>
                <a:r>
                  <a:rPr lang="en-US" sz="20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butylamine</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(w &gt; 99) and </a:t>
                </a:r>
                <a:r>
                  <a:rPr lang="en-US" sz="20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hexylamine</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(w &gt; 99) where w is mass fraction, were purchased from Merck and used without any purification. The purity of reagents was checked by comparing the measured densities and speed of sound at (303.15 – 318.15) K with those reported in the literature. The results were in good agreement with the corresponding literature values.</a:t>
                </a:r>
              </a:p>
              <a:p>
                <a:pPr marL="0" marR="0" indent="0" algn="just">
                  <a:lnSpc>
                    <a:spcPct val="107000"/>
                  </a:lnSpc>
                  <a:spcBef>
                    <a:spcPts val="0"/>
                  </a:spcBef>
                  <a:spcAft>
                    <a:spcPts val="800"/>
                  </a:spcAft>
                  <a:buNone/>
                </a:pP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All solutions were prepared by mass on a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Mettler</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AB204-N analytical balance precisely within </a:t>
                </a:r>
                <a14:m>
                  <m:oMath xmlns:m="http://schemas.openxmlformats.org/officeDocument/2006/math">
                    <m:r>
                      <a:rPr lang="en-US" sz="2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2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1</m:t>
                    </m:r>
                    <m:r>
                      <a:rPr lang="en-US" sz="2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2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2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10</m:t>
                        </m:r>
                      </m:e>
                      <m:sup>
                        <m:r>
                          <a:rPr lang="en-US" sz="2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2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3</m:t>
                        </m:r>
                      </m:sup>
                    </m:sSup>
                  </m:oMath>
                </a14:m>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kg which is the uncertainty in the molar fraction values obtained is </a:t>
                </a:r>
                <a14:m>
                  <m:oMath xmlns:m="http://schemas.openxmlformats.org/officeDocument/2006/math">
                    <m:r>
                      <a:rPr lang="en-US" sz="2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2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r>
                      <a:rPr lang="en-US" sz="2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2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2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10</m:t>
                        </m:r>
                      </m:e>
                      <m:sup>
                        <m:r>
                          <a:rPr lang="en-US" sz="2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2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4</m:t>
                        </m:r>
                      </m:sup>
                    </m:sSup>
                  </m:oMath>
                </a14:m>
                <a:r>
                  <a:rPr lang="en-US" sz="2000"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0" algn="just">
                  <a:lnSpc>
                    <a:spcPct val="107000"/>
                  </a:lnSpc>
                  <a:spcBef>
                    <a:spcPts val="0"/>
                  </a:spcBef>
                  <a:spcAft>
                    <a:spcPts val="800"/>
                  </a:spcAft>
                  <a:buNone/>
                </a:pP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high-precision device with a denser vibrating tube and speedometer with an automatic viscosity modifier (Anton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Paar</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DSA 5000, Austria) were used to measure the density and speed of sound of the pure material at (303.15 – 318.15) K. The uncertainties for the density and speed of sound are </a:t>
                </a:r>
                <a14:m>
                  <m:oMath xmlns:m="http://schemas.openxmlformats.org/officeDocument/2006/math">
                    <m:sSup>
                      <m:sSupPr>
                        <m:ctrlPr>
                          <a:rPr lang="en-US" sz="2000" i="1">
                            <a:solidFill>
                              <a:schemeClr val="bg1"/>
                            </a:solidFill>
                            <a:effectLst/>
                            <a:latin typeface="Cambria Math" panose="02040503050406030204" pitchFamily="18" charset="0"/>
                            <a:cs typeface="Times New Roman" panose="02020603050405020304" pitchFamily="18" charset="0"/>
                          </a:rPr>
                        </m:ctrlPr>
                      </m:sSupPr>
                      <m:e>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m:t>
                        </m:r>
                      </m:e>
                      <m:sup>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kg.m</a:t>
                </a:r>
                <a:r>
                  <a:rPr lang="en-US" sz="2000" baseline="30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and </a:t>
                </a:r>
                <a14:m>
                  <m:oMath xmlns:m="http://schemas.openxmlformats.org/officeDocument/2006/math">
                    <m:sSup>
                      <m:sSupPr>
                        <m:ctrlPr>
                          <a:rPr lang="en-US" sz="2000" i="1">
                            <a:solidFill>
                              <a:schemeClr val="bg1"/>
                            </a:solidFill>
                            <a:effectLst/>
                            <a:latin typeface="Cambria Math" panose="02040503050406030204" pitchFamily="18" charset="0"/>
                            <a:cs typeface="Times New Roman" panose="02020603050405020304" pitchFamily="18" charset="0"/>
                          </a:rPr>
                        </m:ctrlPr>
                      </m:sSupPr>
                      <m:e>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m:t>
                        </m:r>
                      </m:e>
                      <m:sup>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sup>
                    </m:sSup>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m.s</a:t>
                </a:r>
                <a:r>
                  <a:rPr lang="en-US" sz="2000" baseline="30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respectively. The temperature inside the device was controlled to </a:t>
                </a:r>
                <a14:m>
                  <m:oMath xmlns:m="http://schemas.openxmlformats.org/officeDocument/2006/math">
                    <m:sSup>
                      <m:sSupPr>
                        <m:ctrlPr>
                          <a:rPr lang="en-US" sz="2000" i="1">
                            <a:solidFill>
                              <a:schemeClr val="bg1"/>
                            </a:solidFill>
                            <a:effectLst/>
                            <a:latin typeface="Cambria Math" panose="02040503050406030204" pitchFamily="18" charset="0"/>
                            <a:cs typeface="Times New Roman" panose="02020603050405020304" pitchFamily="18" charset="0"/>
                          </a:rPr>
                        </m:ctrlPr>
                      </m:sSupPr>
                      <m:e>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m:t>
                        </m:r>
                      </m:e>
                      <m:sup>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 with a Peltier device (solid state thermostat)</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Before measurement, the device was calibrated degassed and double distilled water and dry air at atmospheric </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pressure.</a:t>
                </a:r>
                <a:endParaRPr lang="en-US" sz="20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Content Placeholder 6">
                <a:extLst>
                  <a:ext uri="{FF2B5EF4-FFF2-40B4-BE49-F238E27FC236}">
                    <a16:creationId xmlns:a16="http://schemas.microsoft.com/office/drawing/2014/main" xmlns="" id="{CD442CE5-F8ED-4F59-87AA-1AD0444EF037}"/>
                  </a:ext>
                </a:extLst>
              </p:cNvPr>
              <p:cNvSpPr>
                <a:spLocks noGrp="1" noRot="1" noChangeAspect="1" noMove="1" noResize="1" noEditPoints="1" noAdjustHandles="1" noChangeArrowheads="1" noChangeShapeType="1" noTextEdit="1"/>
              </p:cNvSpPr>
              <p:nvPr>
                <p:ph idx="1"/>
              </p:nvPr>
            </p:nvSpPr>
            <p:spPr>
              <a:xfrm>
                <a:off x="372141" y="2336873"/>
                <a:ext cx="11621386" cy="4191518"/>
              </a:xfrm>
              <a:blipFill rotWithShape="0">
                <a:blip r:embed="rId3"/>
                <a:stretch>
                  <a:fillRect l="-525" t="-872" r="-577"/>
                </a:stretch>
              </a:blipFill>
            </p:spPr>
            <p:txBody>
              <a:bodyPr/>
              <a:lstStyle/>
              <a:p>
                <a:r>
                  <a:rPr lang="en-US">
                    <a:noFill/>
                  </a:rPr>
                  <a:t> </a:t>
                </a:r>
              </a:p>
            </p:txBody>
          </p:sp>
        </mc:Fallback>
      </mc:AlternateContent>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740" y="653850"/>
            <a:ext cx="1265786" cy="1265786"/>
          </a:xfrm>
          <a:prstGeom prst="rect">
            <a:avLst/>
          </a:prstGeom>
        </p:spPr>
      </p:pic>
    </p:spTree>
    <p:extLst>
      <p:ext uri="{BB962C8B-B14F-4D97-AF65-F5344CB8AC3E}">
        <p14:creationId xmlns:p14="http://schemas.microsoft.com/office/powerpoint/2010/main" val="29345724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992361-B0FB-4630-84F8-FB9889B2F01B}"/>
              </a:ext>
            </a:extLst>
          </p:cNvPr>
          <p:cNvSpPr>
            <a:spLocks noGrp="1"/>
          </p:cNvSpPr>
          <p:nvPr>
            <p:ph type="title"/>
          </p:nvPr>
        </p:nvSpPr>
        <p:spPr>
          <a:xfrm>
            <a:off x="528030" y="776584"/>
            <a:ext cx="9613905" cy="1020318"/>
          </a:xfrm>
        </p:spPr>
        <p:txBody>
          <a:bodyPr/>
          <a:lstStyle/>
          <a:p>
            <a:pPr rtl="1"/>
            <a:r>
              <a:rPr lang="en-US" b="1" dirty="0" smtClean="0">
                <a:solidFill>
                  <a:srgbClr val="FFFF00"/>
                </a:solidFill>
                <a:effectLst>
                  <a:outerShdw blurRad="101600" dist="76200" dir="2700000" algn="tl" rotWithShape="0">
                    <a:schemeClr val="accent2">
                      <a:lumMod val="60000"/>
                      <a:lumOff val="40000"/>
                      <a:alpha val="35000"/>
                    </a:schemeClr>
                  </a:outerShdw>
                </a:effectLst>
                <a:latin typeface="Times New Roman" panose="02020603050405020304" pitchFamily="18" charset="0"/>
                <a:cs typeface="Times New Roman" panose="02020603050405020304" pitchFamily="18" charset="0"/>
              </a:rPr>
              <a:t>Conclusion</a:t>
            </a:r>
            <a:endParaRPr lang="en-US" b="1" dirty="0">
              <a:solidFill>
                <a:srgbClr val="FFFF00"/>
              </a:solidFill>
              <a:effectLst>
                <a:outerShdw blurRad="101600" dist="76200" dir="2700000" algn="tl" rotWithShape="0">
                  <a:schemeClr val="accent2">
                    <a:lumMod val="60000"/>
                    <a:lumOff val="40000"/>
                    <a:alpha val="35000"/>
                  </a:schemeClr>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xmlns="" id="{CD442CE5-F8ED-4F59-87AA-1AD0444EF037}"/>
                  </a:ext>
                </a:extLst>
              </p:cNvPr>
              <p:cNvSpPr>
                <a:spLocks noGrp="1"/>
              </p:cNvSpPr>
              <p:nvPr>
                <p:ph idx="1"/>
              </p:nvPr>
            </p:nvSpPr>
            <p:spPr>
              <a:xfrm>
                <a:off x="276606" y="2118509"/>
                <a:ext cx="11621386" cy="3250934"/>
              </a:xfrm>
            </p:spPr>
            <p:txBody>
              <a:bodyPr>
                <a:normAutofit/>
              </a:bodyPr>
              <a:lstStyle/>
              <a:p>
                <a:pPr marL="0" indent="0" rtl="1">
                  <a:buNone/>
                </a:pPr>
                <a:r>
                  <a:rPr lang="en-US" sz="2000" dirty="0" smtClean="0">
                    <a:solidFill>
                      <a:schemeClr val="bg1"/>
                    </a:solidFill>
                    <a:effectLst/>
                    <a:latin typeface="Times New Roman" panose="02020603050405020304" pitchFamily="18" charset="0"/>
                    <a:ea typeface="Calibri" panose="020F0502020204030204" pitchFamily="34" charset="0"/>
                  </a:rPr>
                  <a:t>The negative deviation of </a:t>
                </a:r>
                <a14:m>
                  <m:oMath xmlns:m="http://schemas.openxmlformats.org/officeDocument/2006/math">
                    <m:sSubSup>
                      <m:sSubSupPr>
                        <m:ctrlPr>
                          <a:rPr lang="en-US" sz="2000" i="1" smtClean="0">
                            <a:solidFill>
                              <a:schemeClr val="bg1"/>
                            </a:solidFill>
                            <a:effectLst/>
                            <a:latin typeface="Cambria Math" panose="02040503050406030204" pitchFamily="18" charset="0"/>
                          </a:rPr>
                        </m:ctrlPr>
                      </m:sSubSupPr>
                      <m:e>
                        <m:r>
                          <a:rPr lang="en-US" sz="2000" b="0" i="1" smtClean="0">
                            <a:solidFill>
                              <a:schemeClr val="bg1"/>
                            </a:solidFill>
                            <a:effectLst/>
                            <a:latin typeface="Cambria Math" panose="02040503050406030204" pitchFamily="18" charset="0"/>
                          </a:rPr>
                          <m:t>𝑉</m:t>
                        </m:r>
                      </m:e>
                      <m:sub>
                        <m:r>
                          <a:rPr lang="en-US" sz="2000" b="0" i="1" smtClean="0">
                            <a:solidFill>
                              <a:schemeClr val="bg1"/>
                            </a:solidFill>
                            <a:effectLst/>
                            <a:latin typeface="Cambria Math" panose="02040503050406030204" pitchFamily="18" charset="0"/>
                          </a:rPr>
                          <m:t>𝑚</m:t>
                        </m:r>
                      </m:sub>
                      <m:sup>
                        <m:r>
                          <a:rPr lang="en-US" sz="2000" b="0" i="1" smtClean="0">
                            <a:solidFill>
                              <a:schemeClr val="bg1"/>
                            </a:solidFill>
                            <a:effectLst/>
                            <a:latin typeface="Cambria Math" panose="02040503050406030204" pitchFamily="18" charset="0"/>
                          </a:rPr>
                          <m:t>𝐸</m:t>
                        </m:r>
                      </m:sup>
                    </m:sSubSup>
                  </m:oMath>
                </a14:m>
                <a:r>
                  <a:rPr lang="en-US" sz="2000" dirty="0" smtClean="0">
                    <a:solidFill>
                      <a:schemeClr val="bg1"/>
                    </a:solidFill>
                    <a:effectLst/>
                    <a:latin typeface="Times New Roman" panose="02020603050405020304" pitchFamily="18" charset="0"/>
                    <a:ea typeface="Calibri" panose="020F0502020204030204" pitchFamily="34" charset="0"/>
                  </a:rPr>
                  <a:t> and </a:t>
                </a:r>
                <a14:m>
                  <m:oMath xmlns:m="http://schemas.openxmlformats.org/officeDocument/2006/math">
                    <m:sSub>
                      <m:sSubPr>
                        <m:ctrlPr>
                          <a:rPr lang="en-US" sz="2000" i="1" smtClean="0">
                            <a:solidFill>
                              <a:schemeClr val="bg1"/>
                            </a:solidFill>
                            <a:effectLst/>
                            <a:latin typeface="Cambria Math" panose="02040503050406030204" pitchFamily="18" charset="0"/>
                          </a:rPr>
                        </m:ctrlPr>
                      </m:sSubPr>
                      <m:e>
                        <m:r>
                          <a:rPr lang="en-US" sz="2000" i="1" smtClean="0">
                            <a:solidFill>
                              <a:schemeClr val="bg1"/>
                            </a:solidFill>
                            <a:effectLst/>
                            <a:latin typeface="Cambria Math" panose="02040503050406030204" pitchFamily="18" charset="0"/>
                            <a:ea typeface="Cambria Math" panose="02040503050406030204" pitchFamily="18" charset="0"/>
                          </a:rPr>
                          <m:t>∆</m:t>
                        </m:r>
                        <m:r>
                          <a:rPr lang="en-US" sz="2000" b="0" i="1" smtClean="0">
                            <a:solidFill>
                              <a:schemeClr val="bg1"/>
                            </a:solidFill>
                            <a:effectLst/>
                            <a:latin typeface="Cambria Math" panose="02040503050406030204" pitchFamily="18" charset="0"/>
                            <a:ea typeface="Cambria Math" panose="02040503050406030204" pitchFamily="18" charset="0"/>
                          </a:rPr>
                          <m:t>𝑘</m:t>
                        </m:r>
                      </m:e>
                      <m:sub>
                        <m:r>
                          <a:rPr lang="en-US" sz="2000" b="0" i="1" smtClean="0">
                            <a:solidFill>
                              <a:schemeClr val="bg1"/>
                            </a:solidFill>
                            <a:effectLst/>
                            <a:latin typeface="Cambria Math" panose="02040503050406030204" pitchFamily="18" charset="0"/>
                          </a:rPr>
                          <m:t>𝑆</m:t>
                        </m:r>
                        <m:r>
                          <a:rPr lang="en-US" sz="2000" b="0" i="1" smtClean="0">
                            <a:solidFill>
                              <a:schemeClr val="bg1"/>
                            </a:solidFill>
                            <a:effectLst/>
                            <a:latin typeface="Cambria Math" panose="02040503050406030204" pitchFamily="18" charset="0"/>
                          </a:rPr>
                          <m:t> </m:t>
                        </m:r>
                      </m:sub>
                    </m:sSub>
                  </m:oMath>
                </a14:m>
                <a:r>
                  <a:rPr lang="en-US" sz="2000" dirty="0" smtClean="0">
                    <a:solidFill>
                      <a:schemeClr val="bg1"/>
                    </a:solidFill>
                    <a:effectLst/>
                    <a:latin typeface="Times New Roman" panose="02020603050405020304" pitchFamily="18" charset="0"/>
                    <a:ea typeface="Calibri" panose="020F0502020204030204" pitchFamily="34" charset="0"/>
                  </a:rPr>
                  <a:t>observed for binary systems of CYC + BUT and CYC + HEX in </a:t>
                </a:r>
                <a:r>
                  <a:rPr lang="en-US" sz="2000" b="1" dirty="0" smtClean="0">
                    <a:solidFill>
                      <a:schemeClr val="bg1"/>
                    </a:solidFill>
                    <a:effectLst/>
                    <a:latin typeface="Times New Roman" panose="02020603050405020304" pitchFamily="18" charset="0"/>
                    <a:ea typeface="Calibri" panose="020F0502020204030204" pitchFamily="34" charset="0"/>
                  </a:rPr>
                  <a:t>Fig. 1a and 1b</a:t>
                </a:r>
                <a:r>
                  <a:rPr lang="en-US" sz="2000" dirty="0" smtClean="0">
                    <a:solidFill>
                      <a:schemeClr val="bg1"/>
                    </a:solidFill>
                    <a:effectLst/>
                    <a:latin typeface="Times New Roman" panose="02020603050405020304" pitchFamily="18" charset="0"/>
                    <a:ea typeface="Calibri" panose="020F0502020204030204" pitchFamily="34" charset="0"/>
                  </a:rPr>
                  <a:t> represents a completely different behavior. </a:t>
                </a:r>
                <a:endParaRPr lang="en-US" sz="2000" dirty="0">
                  <a:solidFill>
                    <a:schemeClr val="bg1"/>
                  </a:solidFill>
                  <a:cs typeface="B Nazanin" panose="00000400000000000000" pitchFamily="2" charset="-78"/>
                </a:endParaRPr>
              </a:p>
            </p:txBody>
          </p:sp>
        </mc:Choice>
        <mc:Fallback xmlns="">
          <p:sp>
            <p:nvSpPr>
              <p:cNvPr id="7" name="Content Placeholder 6">
                <a:extLst>
                  <a:ext uri="{FF2B5EF4-FFF2-40B4-BE49-F238E27FC236}">
                    <a16:creationId xmlns="" xmlns:a16="http://schemas.microsoft.com/office/drawing/2014/main" xmlns:a14="http://schemas.microsoft.com/office/drawing/2010/main" id="{CD442CE5-F8ED-4F59-87AA-1AD0444EF037}"/>
                  </a:ext>
                </a:extLst>
              </p:cNvPr>
              <p:cNvSpPr>
                <a:spLocks noGrp="1" noRot="1" noChangeAspect="1" noMove="1" noResize="1" noEditPoints="1" noAdjustHandles="1" noChangeArrowheads="1" noChangeShapeType="1" noTextEdit="1"/>
              </p:cNvSpPr>
              <p:nvPr>
                <p:ph idx="1"/>
              </p:nvPr>
            </p:nvSpPr>
            <p:spPr>
              <a:xfrm>
                <a:off x="276606" y="2118509"/>
                <a:ext cx="11621386" cy="3250934"/>
              </a:xfrm>
              <a:blipFill rotWithShape="0">
                <a:blip r:embed="rId3"/>
                <a:stretch>
                  <a:fillRect l="-472" t="-2064"/>
                </a:stretch>
              </a:blipFill>
            </p:spPr>
            <p:txBody>
              <a:bodyPr/>
              <a:lstStyle/>
              <a:p>
                <a:r>
                  <a:rPr lang="en-US">
                    <a:noFill/>
                  </a:rPr>
                  <a:t> </a:t>
                </a:r>
              </a:p>
            </p:txBody>
          </p:sp>
        </mc:Fallback>
      </mc:AlternateContent>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740" y="653850"/>
            <a:ext cx="1265786" cy="1265786"/>
          </a:xfrm>
          <a:prstGeom prst="rect">
            <a:avLst/>
          </a:prstGeom>
        </p:spPr>
      </p:pic>
      <p:graphicFrame>
        <p:nvGraphicFramePr>
          <p:cNvPr id="9" name="Chart 8">
            <a:extLst>
              <a:ext uri="{FF2B5EF4-FFF2-40B4-BE49-F238E27FC236}">
                <a16:creationId xmlns:arto="http://schemas.microsoft.com/office/word/2006/arto" xmlns:wp="http://schemas.openxmlformats.org/drawingml/2006/wordprocessingDrawing" xmlns:wp14="http://schemas.microsoft.com/office/word/2010/wordprocessingDrawing" xmlns:a16="http://schemas.microsoft.com/office/drawing/2014/main" xmlns:w16se="http://schemas.microsoft.com/office/word/2015/wordml/symex" xmlns:w="http://schemas.openxmlformats.org/wordprocessingml/2006/main" xmlns:w10="urn:schemas-microsoft-com:office:word" xmlns:v="urn:schemas-microsoft-com:vml" xmlns:o="urn:schemas-microsoft-com:office:office" xmlns:cx="http://schemas.microsoft.com/office/drawing/2014/chartex"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m="http://schemas.openxmlformats.org/officeDocument/2006/math" xmlns:mc="http://schemas.openxmlformats.org/markup-compatibility/2006" xmlns:wpc="http://schemas.microsoft.com/office/word/2010/wordprocessingCanvas" xmlns:lc="http://schemas.openxmlformats.org/drawingml/2006/lockedCanvas" id="{0F44803D-9C5C-44BD-88BD-CECF278FD615}"/>
              </a:ext>
            </a:extLst>
          </p:cNvPr>
          <p:cNvGraphicFramePr/>
          <p:nvPr>
            <p:extLst>
              <p:ext uri="{D42A27DB-BD31-4B8C-83A1-F6EECF244321}">
                <p14:modId xmlns:p14="http://schemas.microsoft.com/office/powerpoint/2010/main" val="866346132"/>
              </p:ext>
            </p:extLst>
          </p:nvPr>
        </p:nvGraphicFramePr>
        <p:xfrm>
          <a:off x="6985590" y="2856064"/>
          <a:ext cx="3465214" cy="240705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rto="http://schemas.microsoft.com/office/word/2006/arto" xmlns:wp="http://schemas.openxmlformats.org/drawingml/2006/wordprocessingDrawing" xmlns:wp14="http://schemas.microsoft.com/office/word/2010/wordprocessingDrawing" xmlns:a16="http://schemas.microsoft.com/office/drawing/2014/main" xmlns:w16se="http://schemas.microsoft.com/office/word/2015/wordml/symex" xmlns:w="http://schemas.openxmlformats.org/wordprocessingml/2006/main" xmlns:w10="urn:schemas-microsoft-com:office:word" xmlns:v="urn:schemas-microsoft-com:vml" xmlns:o="urn:schemas-microsoft-com:office:office" xmlns:cx="http://schemas.microsoft.com/office/drawing/2014/chartex" xmlns=""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m="http://schemas.openxmlformats.org/officeDocument/2006/math" xmlns:mc="http://schemas.openxmlformats.org/markup-compatibility/2006" xmlns:wpc="http://schemas.microsoft.com/office/word/2010/wordprocessingCanvas" xmlns:lc="http://schemas.openxmlformats.org/drawingml/2006/lockedCanvas" id="{0A51AB74-F8E0-4E29-9446-B2D46EDC7276}"/>
              </a:ext>
            </a:extLst>
          </p:cNvPr>
          <p:cNvGraphicFramePr/>
          <p:nvPr>
            <p:extLst>
              <p:ext uri="{D42A27DB-BD31-4B8C-83A1-F6EECF244321}">
                <p14:modId xmlns:p14="http://schemas.microsoft.com/office/powerpoint/2010/main" val="1494792920"/>
              </p:ext>
            </p:extLst>
          </p:nvPr>
        </p:nvGraphicFramePr>
        <p:xfrm>
          <a:off x="1239718" y="2856065"/>
          <a:ext cx="3704422" cy="2407051"/>
        </p:xfrm>
        <a:graphic>
          <a:graphicData uri="http://schemas.openxmlformats.org/drawingml/2006/chart">
            <c:chart xmlns:c="http://schemas.openxmlformats.org/drawingml/2006/chart" xmlns:r="http://schemas.openxmlformats.org/officeDocument/2006/relationships" r:id="rId6"/>
          </a:graphicData>
        </a:graphic>
      </p:graphicFrame>
      <mc:AlternateContent xmlns:mc="http://schemas.openxmlformats.org/markup-compatibility/2006" xmlns:a14="http://schemas.microsoft.com/office/drawing/2010/main">
        <mc:Choice Requires="a14">
          <p:sp>
            <p:nvSpPr>
              <p:cNvPr id="3" name="TextBox 2"/>
              <p:cNvSpPr txBox="1"/>
              <p:nvPr/>
            </p:nvSpPr>
            <p:spPr>
              <a:xfrm>
                <a:off x="528030" y="5460667"/>
                <a:ext cx="9922774" cy="834331"/>
              </a:xfrm>
              <a:prstGeom prst="rect">
                <a:avLst/>
              </a:prstGeom>
              <a:noFill/>
            </p:spPr>
            <p:txBody>
              <a:bodyPr wrap="square" rtlCol="0">
                <a:spAutoFit/>
              </a:bodyPr>
              <a:lstStyle/>
              <a:p>
                <a:pPr marL="720090" marR="290830" algn="just">
                  <a:spcBef>
                    <a:spcPts val="0"/>
                  </a:spcBef>
                  <a:spcAft>
                    <a:spcPts val="1000"/>
                  </a:spcAft>
                </a:pPr>
                <a:r>
                  <a:rPr lang="en-US" sz="12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Fig. </a:t>
                </a:r>
                <a:r>
                  <a:rPr lang="en-US" sz="1200" b="1" dirty="0" smtClean="0">
                    <a:solidFill>
                      <a:srgbClr val="000000"/>
                    </a:solidFill>
                    <a:latin typeface="Times New Roman" panose="02020603050405020304" pitchFamily="18" charset="0"/>
                    <a:ea typeface="Calibri" panose="020F0502020204030204" pitchFamily="34" charset="0"/>
                    <a:cs typeface="Arial" panose="020B0604020202020204" pitchFamily="34" charset="0"/>
                  </a:rPr>
                  <a:t>1: </a:t>
                </a:r>
                <a:r>
                  <a:rPr lang="en-US" sz="1200" b="1" i="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Plot of </a:t>
                </a:r>
                <a:r>
                  <a:rPr lang="en-US" sz="1200" b="1" i="0" dirty="0" smtClean="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 excess </a:t>
                </a:r>
                <a:r>
                  <a:rPr lang="en-US" sz="1200" b="1" i="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molar volumes, </a:t>
                </a:r>
                <a14:m>
                  <m:oMath xmlns:m="http://schemas.openxmlformats.org/officeDocument/2006/math">
                    <m:sSubSup>
                      <m:sSubSupPr>
                        <m:ctrlPr>
                          <a:rPr lang="en-US" sz="12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2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𝑽</m:t>
                        </m:r>
                      </m:e>
                      <m:sub>
                        <m:r>
                          <a:rPr lang="en-US" sz="12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𝒎</m:t>
                        </m:r>
                      </m:sub>
                      <m:sup>
                        <m:r>
                          <a:rPr lang="en-US" sz="12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𝑬</m:t>
                        </m:r>
                      </m:sup>
                    </m:sSubSup>
                  </m:oMath>
                </a14:m>
                <a:r>
                  <a:rPr lang="en-US" sz="1200" b="1" i="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200" b="1" dirty="0" smtClean="0">
                    <a:solidFill>
                      <a:srgbClr val="000000"/>
                    </a:solidFill>
                    <a:latin typeface="Times New Roman" panose="02020603050405020304" pitchFamily="18" charset="0"/>
                    <a:ea typeface="Times New Roman" panose="02020603050405020304" pitchFamily="18" charset="0"/>
                    <a:cs typeface="Arial" panose="020B0604020202020204" pitchFamily="34" charset="0"/>
                  </a:rPr>
                  <a:t>and </a:t>
                </a:r>
                <a:r>
                  <a:rPr lang="en-US" sz="1200" b="1" dirty="0" smtClean="0">
                    <a:solidFill>
                      <a:schemeClr val="bg1"/>
                    </a:solidFill>
                    <a:latin typeface="Times New Roman" panose="02020603050405020304" pitchFamily="18" charset="0"/>
                    <a:cs typeface="Times New Roman" panose="02020603050405020304" pitchFamily="18" charset="0"/>
                  </a:rPr>
                  <a:t>deviation in isentropic compressibility, </a:t>
                </a:r>
                <a14:m>
                  <m:oMath xmlns:m="http://schemas.openxmlformats.org/officeDocument/2006/math">
                    <m:sSub>
                      <m:sSubPr>
                        <m:ctrlPr>
                          <a:rPr lang="en-US" sz="1200" b="1" i="1" dirty="0">
                            <a:solidFill>
                              <a:schemeClr val="bg1"/>
                            </a:solidFill>
                            <a:latin typeface="Cambria Math" panose="02040503050406030204" pitchFamily="18" charset="0"/>
                          </a:rPr>
                        </m:ctrlPr>
                      </m:sSubPr>
                      <m:e>
                        <m:r>
                          <a:rPr lang="en-US" sz="1200" b="1" i="1" dirty="0">
                            <a:solidFill>
                              <a:schemeClr val="bg1"/>
                            </a:solidFill>
                            <a:latin typeface="Cambria Math" panose="02040503050406030204" pitchFamily="18" charset="0"/>
                            <a:ea typeface="Cambria Math" panose="02040503050406030204" pitchFamily="18" charset="0"/>
                          </a:rPr>
                          <m:t>∆</m:t>
                        </m:r>
                        <m:r>
                          <a:rPr lang="en-US" sz="1200" b="1" i="1" dirty="0">
                            <a:solidFill>
                              <a:schemeClr val="bg1"/>
                            </a:solidFill>
                            <a:latin typeface="Cambria Math" panose="02040503050406030204" pitchFamily="18" charset="0"/>
                            <a:ea typeface="Cambria Math" panose="02040503050406030204" pitchFamily="18" charset="0"/>
                          </a:rPr>
                          <m:t>𝒌</m:t>
                        </m:r>
                      </m:e>
                      <m:sub>
                        <m:r>
                          <a:rPr lang="en-US" sz="1200" b="1" i="1" dirty="0">
                            <a:solidFill>
                              <a:schemeClr val="bg1"/>
                            </a:solidFill>
                            <a:latin typeface="Cambria Math" panose="02040503050406030204" pitchFamily="18" charset="0"/>
                          </a:rPr>
                          <m:t>𝑺</m:t>
                        </m:r>
                      </m:sub>
                    </m:sSub>
                  </m:oMath>
                </a14:m>
                <a:r>
                  <a:rPr lang="en-US" sz="1200" b="1" dirty="0">
                    <a:solidFill>
                      <a:schemeClr val="bg1"/>
                    </a:solidFill>
                    <a:latin typeface="Times New Roman" panose="02020603050405020304" pitchFamily="18" charset="0"/>
                    <a:cs typeface="Times New Roman" panose="02020603050405020304" pitchFamily="18" charset="0"/>
                  </a:rPr>
                  <a:t> ,</a:t>
                </a:r>
                <a:r>
                  <a:rPr lang="en-US" sz="1200" b="1" dirty="0" smtClean="0">
                    <a:solidFill>
                      <a:schemeClr val="bg1"/>
                    </a:solidFill>
                    <a:latin typeface="Times New Roman" panose="02020603050405020304" pitchFamily="18" charset="0"/>
                    <a:ea typeface="Times New Roman" panose="02020603050405020304" pitchFamily="18" charset="0"/>
                    <a:cs typeface="Arial" panose="020B0604020202020204" pitchFamily="34" charset="0"/>
                  </a:rPr>
                  <a:t> </a:t>
                </a:r>
                <a:r>
                  <a:rPr lang="en-US" sz="1200" b="1" i="0" dirty="0" smtClean="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2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vs</a:t>
                </a:r>
                <a:r>
                  <a:rPr lang="en-US" sz="1200" b="1" i="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mole fraction, </a:t>
                </a:r>
                <a:r>
                  <a:rPr lang="en-US" sz="12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x</a:t>
                </a:r>
                <a:r>
                  <a:rPr lang="en-US" sz="1200" b="1" i="1" baseline="-250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r>
                  <a:rPr lang="en-US" sz="1200" b="1" i="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for binary systems of (●) {CYC (</a:t>
                </a:r>
                <a:r>
                  <a:rPr lang="en-US" sz="12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x</a:t>
                </a:r>
                <a:r>
                  <a:rPr lang="en-US" sz="1200" b="1" i="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 DEA (1 - </a:t>
                </a:r>
                <a:r>
                  <a:rPr lang="en-US" sz="12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x</a:t>
                </a:r>
                <a:r>
                  <a:rPr lang="en-US" sz="1200" b="1" i="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 {CYC (</a:t>
                </a:r>
                <a:r>
                  <a:rPr lang="en-US" sz="12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x</a:t>
                </a:r>
                <a:r>
                  <a:rPr lang="en-US" sz="1200" b="1" i="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 TEA (1 – </a:t>
                </a:r>
                <a:r>
                  <a:rPr lang="en-US" sz="12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x</a:t>
                </a:r>
                <a:r>
                  <a:rPr lang="en-US" sz="1200" b="1" i="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 {CYC (</a:t>
                </a:r>
                <a:r>
                  <a:rPr lang="en-US" sz="12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x</a:t>
                </a:r>
                <a:r>
                  <a:rPr lang="en-US" sz="1200" b="1" i="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 BUT (1 – </a:t>
                </a:r>
                <a:r>
                  <a:rPr lang="en-US" sz="12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x</a:t>
                </a:r>
                <a:r>
                  <a:rPr lang="en-US" sz="1200" b="1" i="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and (♦) {CYC (</a:t>
                </a:r>
                <a:r>
                  <a:rPr lang="en-US" sz="12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x</a:t>
                </a:r>
                <a:r>
                  <a:rPr lang="en-US" sz="1200" b="1" i="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 HEX (1 -  </a:t>
                </a:r>
                <a:r>
                  <a:rPr lang="en-US" sz="1200" b="1"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x</a:t>
                </a:r>
                <a:r>
                  <a:rPr lang="en-US" sz="1200" b="1" i="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303.15 K. The solid curves represent the corresponding correlation by the Redlich  ̶  </a:t>
                </a:r>
                <a:r>
                  <a:rPr lang="en-US" sz="1200" b="1" i="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Kister</a:t>
                </a:r>
                <a:r>
                  <a:rPr lang="en-US" sz="1200" b="1" i="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equation and symbols represent experimental data.</a:t>
                </a:r>
                <a:endParaRPr lang="en-US" sz="1200" b="1" i="1" dirty="0">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528030" y="5460667"/>
                <a:ext cx="9922774" cy="834331"/>
              </a:xfrm>
              <a:prstGeom prst="rect">
                <a:avLst/>
              </a:prstGeom>
              <a:blipFill rotWithShape="0">
                <a:blip r:embed="rId7"/>
                <a:stretch>
                  <a:fillRect b="-4380"/>
                </a:stretch>
              </a:blipFill>
            </p:spPr>
            <p:txBody>
              <a:bodyPr/>
              <a:lstStyle/>
              <a:p>
                <a:r>
                  <a:rPr lang="en-US">
                    <a:noFill/>
                  </a:rPr>
                  <a:t> </a:t>
                </a:r>
              </a:p>
            </p:txBody>
          </p:sp>
        </mc:Fallback>
      </mc:AlternateContent>
      <p:sp>
        <p:nvSpPr>
          <p:cNvPr id="4" name="TextBox 3"/>
          <p:cNvSpPr txBox="1"/>
          <p:nvPr/>
        </p:nvSpPr>
        <p:spPr>
          <a:xfrm>
            <a:off x="8718197" y="3559310"/>
            <a:ext cx="467833" cy="369332"/>
          </a:xfrm>
          <a:prstGeom prst="rect">
            <a:avLst/>
          </a:prstGeom>
          <a:solidFill>
            <a:schemeClr val="accent2"/>
          </a:solidFill>
        </p:spPr>
        <p:txBody>
          <a:bodyPr wrap="square" rtlCol="0">
            <a:spAutoFit/>
          </a:bodyPr>
          <a:lstStyle/>
          <a:p>
            <a:pPr algn="ctr"/>
            <a:r>
              <a:rPr lang="en-US" dirty="0" smtClean="0">
                <a:solidFill>
                  <a:schemeClr val="bg1"/>
                </a:solidFill>
              </a:rPr>
              <a:t>b</a:t>
            </a:r>
            <a:endParaRPr lang="en-US" dirty="0">
              <a:solidFill>
                <a:schemeClr val="bg1"/>
              </a:solidFill>
            </a:endParaRPr>
          </a:p>
        </p:txBody>
      </p:sp>
      <p:sp>
        <p:nvSpPr>
          <p:cNvPr id="11" name="TextBox 10"/>
          <p:cNvSpPr txBox="1"/>
          <p:nvPr/>
        </p:nvSpPr>
        <p:spPr>
          <a:xfrm>
            <a:off x="2929349" y="3690257"/>
            <a:ext cx="467833" cy="369332"/>
          </a:xfrm>
          <a:prstGeom prst="rect">
            <a:avLst/>
          </a:prstGeom>
          <a:solidFill>
            <a:schemeClr val="accent2"/>
          </a:solidFill>
        </p:spPr>
        <p:txBody>
          <a:bodyPr wrap="square" rtlCol="0">
            <a:spAutoFit/>
          </a:bodyPr>
          <a:lstStyle/>
          <a:p>
            <a:pPr algn="ctr"/>
            <a:r>
              <a:rPr lang="en-US" dirty="0" smtClean="0">
                <a:solidFill>
                  <a:schemeClr val="bg1"/>
                </a:solidFill>
                <a:latin typeface="Times New Roman" panose="02020603050405020304" pitchFamily="18" charset="0"/>
                <a:cs typeface="Times New Roman" panose="02020603050405020304" pitchFamily="18" charset="0"/>
              </a:rPr>
              <a:t>a</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6107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val 59"/>
          <p:cNvSpPr/>
          <p:nvPr/>
        </p:nvSpPr>
        <p:spPr>
          <a:xfrm>
            <a:off x="4831306" y="3183897"/>
            <a:ext cx="2402804" cy="2422995"/>
          </a:xfrm>
          <a:prstGeom prst="ellipse">
            <a:avLst/>
          </a:prstGeom>
          <a:solidFill>
            <a:srgbClr val="00206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7" name="Oval 56"/>
          <p:cNvSpPr/>
          <p:nvPr/>
        </p:nvSpPr>
        <p:spPr>
          <a:xfrm>
            <a:off x="3094438" y="3789939"/>
            <a:ext cx="2318323" cy="2272860"/>
          </a:xfrm>
          <a:prstGeom prst="ellipse">
            <a:avLst/>
          </a:prstGeom>
          <a:solidFill>
            <a:srgbClr val="FFC000">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5" name="Oval 54"/>
          <p:cNvSpPr/>
          <p:nvPr/>
        </p:nvSpPr>
        <p:spPr>
          <a:xfrm>
            <a:off x="6813847" y="2866802"/>
            <a:ext cx="2318323" cy="2272860"/>
          </a:xfrm>
          <a:prstGeom prst="ellipse">
            <a:avLst/>
          </a:prstGeom>
          <a:solidFill>
            <a:schemeClr val="tx1">
              <a:lumMod val="85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pic>
        <p:nvPicPr>
          <p:cNvPr id="70" name="图片 11"/>
          <p:cNvPicPr>
            <a:picLocks noChangeAspect="1"/>
          </p:cNvPicPr>
          <p:nvPr/>
        </p:nvPicPr>
        <p:blipFill>
          <a:blip r:embed="rId2">
            <a:clrChange>
              <a:clrFrom>
                <a:srgbClr val="000000"/>
              </a:clrFrom>
              <a:clrTo>
                <a:srgbClr val="000000">
                  <a:alpha val="0"/>
                </a:srgbClr>
              </a:clrTo>
            </a:clrChange>
          </a:blip>
          <a:stretch>
            <a:fillRect/>
          </a:stretch>
        </p:blipFill>
        <p:spPr>
          <a:xfrm>
            <a:off x="6963304" y="2950510"/>
            <a:ext cx="2174640" cy="2161229"/>
          </a:xfrm>
          <a:prstGeom prst="ellipse">
            <a:avLst/>
          </a:prstGeom>
        </p:spPr>
      </p:pic>
      <p:sp>
        <p:nvSpPr>
          <p:cNvPr id="2" name="Title 1"/>
          <p:cNvSpPr>
            <a:spLocks noGrp="1"/>
          </p:cNvSpPr>
          <p:nvPr>
            <p:ph type="title"/>
          </p:nvPr>
        </p:nvSpPr>
        <p:spPr/>
        <p:txBody>
          <a:bodyPr/>
          <a:lstStyle/>
          <a:p>
            <a:r>
              <a:rPr lang="en-US" b="1" dirty="0">
                <a:solidFill>
                  <a:srgbClr val="FFFF00"/>
                </a:solidFill>
                <a:effectLst>
                  <a:outerShdw blurRad="101600" dist="76200" dir="2700000" algn="tl" rotWithShape="0">
                    <a:srgbClr val="EACA4F">
                      <a:lumMod val="60000"/>
                      <a:lumOff val="40000"/>
                      <a:alpha val="35000"/>
                    </a:srgbClr>
                  </a:outerShdw>
                </a:effectLst>
                <a:latin typeface="Times New Roman" panose="02020603050405020304" pitchFamily="18" charset="0"/>
                <a:cs typeface="Times New Roman" panose="02020603050405020304" pitchFamily="18" charset="0"/>
              </a:rPr>
              <a:t>Conclusion</a:t>
            </a:r>
            <a:endParaRPr lang="en-US" dirty="0"/>
          </a:p>
        </p:txBody>
      </p:sp>
      <p:sp>
        <p:nvSpPr>
          <p:cNvPr id="3" name="Content Placeholder 2"/>
          <p:cNvSpPr>
            <a:spLocks noGrp="1"/>
          </p:cNvSpPr>
          <p:nvPr>
            <p:ph idx="1"/>
          </p:nvPr>
        </p:nvSpPr>
        <p:spPr>
          <a:xfrm>
            <a:off x="339126" y="1978925"/>
            <a:ext cx="11654399" cy="4503761"/>
          </a:xfrm>
        </p:spPr>
        <p:txBody>
          <a:bodyPr>
            <a:normAutofit/>
          </a:bodyPr>
          <a:lstStyle/>
          <a:p>
            <a:pPr marL="0" indent="0">
              <a:buNone/>
            </a:pPr>
            <a:r>
              <a:rPr lang="en-US" sz="2000" dirty="0">
                <a:solidFill>
                  <a:schemeClr val="bg1"/>
                </a:solidFill>
                <a:effectLst/>
                <a:latin typeface="Times New Roman" panose="02020603050405020304" pitchFamily="18" charset="0"/>
                <a:cs typeface="Times New Roman" panose="02020603050405020304" pitchFamily="18" charset="0"/>
              </a:rPr>
              <a:t>Molecular dynamics simulations were performed using </a:t>
            </a:r>
            <a:r>
              <a:rPr lang="en-US" sz="2000" dirty="0" smtClean="0">
                <a:solidFill>
                  <a:schemeClr val="bg1"/>
                </a:solidFill>
                <a:effectLst/>
                <a:latin typeface="Times New Roman" panose="02020603050405020304" pitchFamily="18" charset="0"/>
                <a:cs typeface="Times New Roman" panose="02020603050405020304" pitchFamily="18" charset="0"/>
              </a:rPr>
              <a:t>Amber 18 </a:t>
            </a:r>
            <a:r>
              <a:rPr lang="en-US" sz="2000" dirty="0">
                <a:solidFill>
                  <a:schemeClr val="bg1"/>
                </a:solidFill>
                <a:effectLst/>
                <a:latin typeface="Times New Roman" panose="02020603050405020304" pitchFamily="18" charset="0"/>
                <a:cs typeface="Times New Roman" panose="02020603050405020304" pitchFamily="18" charset="0"/>
              </a:rPr>
              <a:t>software and the final structure, effective intermolecular interactions such as bond energy were predicted.</a:t>
            </a:r>
          </a:p>
        </p:txBody>
      </p:sp>
      <p:sp>
        <p:nvSpPr>
          <p:cNvPr id="62" name="Curved Down Arrow 61"/>
          <p:cNvSpPr/>
          <p:nvPr/>
        </p:nvSpPr>
        <p:spPr>
          <a:xfrm rot="539946">
            <a:off x="9153456" y="3139087"/>
            <a:ext cx="1989533" cy="821172"/>
          </a:xfrm>
          <a:prstGeom prst="curvedDownArrow">
            <a:avLst/>
          </a:prstGeom>
          <a:solidFill>
            <a:schemeClr val="tx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Curved Down Arrow 63"/>
          <p:cNvSpPr/>
          <p:nvPr/>
        </p:nvSpPr>
        <p:spPr>
          <a:xfrm rot="12393520">
            <a:off x="1179674" y="5227864"/>
            <a:ext cx="2005724" cy="821172"/>
          </a:xfrm>
          <a:prstGeom prst="curvedDownArrow">
            <a:avLst/>
          </a:prstGeom>
          <a:solidFill>
            <a:schemeClr val="tx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Oval 64"/>
          <p:cNvSpPr/>
          <p:nvPr/>
        </p:nvSpPr>
        <p:spPr>
          <a:xfrm>
            <a:off x="410457" y="2639976"/>
            <a:ext cx="2362096" cy="2270341"/>
          </a:xfrm>
          <a:prstGeom prst="ellipse">
            <a:avLst/>
          </a:prstGeom>
          <a:solidFill>
            <a:srgbClr val="FFC000">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7" name="Oval 66"/>
          <p:cNvSpPr/>
          <p:nvPr/>
        </p:nvSpPr>
        <p:spPr>
          <a:xfrm>
            <a:off x="9463183" y="4031125"/>
            <a:ext cx="2318324" cy="2367337"/>
          </a:xfrm>
          <a:prstGeom prst="ellipse">
            <a:avLst/>
          </a:prstGeom>
          <a:solidFill>
            <a:schemeClr val="tx1">
              <a:lumMod val="85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1" name="Rectangle 70"/>
          <p:cNvSpPr/>
          <p:nvPr/>
        </p:nvSpPr>
        <p:spPr>
          <a:xfrm rot="4611205">
            <a:off x="5784727" y="3965948"/>
            <a:ext cx="1404466" cy="584775"/>
          </a:xfrm>
          <a:prstGeom prst="rect">
            <a:avLst/>
          </a:prstGeom>
        </p:spPr>
        <p:txBody>
          <a:bodyPr wrap="none">
            <a:prstTxWarp prst="textArchUp">
              <a:avLst/>
            </a:prstTxWarp>
            <a:spAutoFit/>
          </a:bodyPr>
          <a:lstStyle/>
          <a:p>
            <a:pPr algn="ctr" defTabSz="914400"/>
            <a:r>
              <a:rPr lang="en-US" altLang="zh-CN" sz="1400" b="1" dirty="0" smtClean="0">
                <a:solidFill>
                  <a:srgbClr val="FFFF00"/>
                </a:solidFill>
                <a:latin typeface="Times New Roman" panose="02020603050405020304" pitchFamily="18" charset="0"/>
                <a:cs typeface="Times New Roman" panose="02020603050405020304" pitchFamily="18" charset="0"/>
              </a:rPr>
              <a:t>∆G = -0.1158 </a:t>
            </a:r>
          </a:p>
          <a:p>
            <a:pPr algn="ctr" defTabSz="914400"/>
            <a:r>
              <a:rPr lang="en-US" altLang="zh-CN" sz="1400" b="1" dirty="0" smtClean="0">
                <a:solidFill>
                  <a:srgbClr val="FFFF00"/>
                </a:solidFill>
                <a:latin typeface="Times New Roman" panose="02020603050405020304" pitchFamily="18" charset="0"/>
                <a:cs typeface="Times New Roman" panose="02020603050405020304" pitchFamily="18" charset="0"/>
              </a:rPr>
              <a:t>kcal/</a:t>
            </a:r>
            <a:r>
              <a:rPr lang="en-US" altLang="zh-CN" sz="1400" b="1" dirty="0" err="1" smtClean="0">
                <a:solidFill>
                  <a:srgbClr val="FFFF00"/>
                </a:solidFill>
                <a:latin typeface="Times New Roman" panose="02020603050405020304" pitchFamily="18" charset="0"/>
                <a:cs typeface="Times New Roman" panose="02020603050405020304" pitchFamily="18" charset="0"/>
              </a:rPr>
              <a:t>mol</a:t>
            </a:r>
            <a:endParaRPr lang="en-US" sz="1400" b="1" dirty="0">
              <a:solidFill>
                <a:srgbClr val="FFFF00"/>
              </a:solidFill>
              <a:latin typeface="Times New Roman" panose="02020603050405020304" pitchFamily="18" charset="0"/>
              <a:cs typeface="Times New Roman" panose="02020603050405020304" pitchFamily="18" charset="0"/>
            </a:endParaRPr>
          </a:p>
        </p:txBody>
      </p:sp>
      <p:sp>
        <p:nvSpPr>
          <p:cNvPr id="72" name="Rectangle 71"/>
          <p:cNvSpPr/>
          <p:nvPr/>
        </p:nvSpPr>
        <p:spPr>
          <a:xfrm>
            <a:off x="5683973" y="4101872"/>
            <a:ext cx="742511" cy="400110"/>
          </a:xfrm>
          <a:prstGeom prst="rect">
            <a:avLst/>
          </a:prstGeom>
          <a:ln>
            <a:noFill/>
          </a:ln>
        </p:spPr>
        <p:txBody>
          <a:bodyPr wrap="none">
            <a:spAutoFit/>
          </a:bodyPr>
          <a:lstStyle/>
          <a:p>
            <a:pPr algn="ctr" defTabSz="914400"/>
            <a:r>
              <a:rPr lang="en-US" altLang="zh-CN" sz="2000" b="1" dirty="0" smtClean="0">
                <a:solidFill>
                  <a:srgbClr val="ED7D31">
                    <a:lumMod val="60000"/>
                    <a:lumOff val="40000"/>
                  </a:srgbClr>
                </a:solidFill>
                <a:latin typeface="Times New Roman" panose="02020603050405020304" pitchFamily="18" charset="0"/>
                <a:cs typeface="Times New Roman" panose="02020603050405020304" pitchFamily="18" charset="0"/>
              </a:rPr>
              <a:t>CYC</a:t>
            </a:r>
            <a:endParaRPr lang="en-US" sz="2000" b="1" dirty="0">
              <a:solidFill>
                <a:srgbClr val="ED7D31">
                  <a:lumMod val="60000"/>
                  <a:lumOff val="40000"/>
                </a:srgbClr>
              </a:solidFill>
              <a:latin typeface="Calibri" panose="020F0502020204030204"/>
            </a:endParaRPr>
          </a:p>
        </p:txBody>
      </p:sp>
      <p:sp>
        <p:nvSpPr>
          <p:cNvPr id="73" name="Rectangle 72"/>
          <p:cNvSpPr/>
          <p:nvPr/>
        </p:nvSpPr>
        <p:spPr>
          <a:xfrm rot="18422707">
            <a:off x="2726280" y="3956578"/>
            <a:ext cx="1971180" cy="1017345"/>
          </a:xfrm>
          <a:prstGeom prst="rect">
            <a:avLst/>
          </a:prstGeom>
        </p:spPr>
        <p:txBody>
          <a:bodyPr wrap="none">
            <a:prstTxWarp prst="textArchUp">
              <a:avLst>
                <a:gd name="adj" fmla="val 11720782"/>
              </a:avLst>
            </a:prstTxWarp>
            <a:spAutoFit/>
          </a:bodyPr>
          <a:lstStyle/>
          <a:p>
            <a:pPr algn="ctr" defTabSz="914400"/>
            <a:r>
              <a:rPr lang="en-US" altLang="zh-CN" b="1" dirty="0" smtClean="0">
                <a:solidFill>
                  <a:schemeClr val="accent4">
                    <a:lumMod val="75000"/>
                  </a:schemeClr>
                </a:solidFill>
                <a:latin typeface="Times New Roman" panose="02020603050405020304" pitchFamily="18" charset="0"/>
                <a:cs typeface="Times New Roman" panose="02020603050405020304" pitchFamily="18" charset="0"/>
              </a:rPr>
              <a:t>∆G = -0.0081 kcal/</a:t>
            </a:r>
            <a:r>
              <a:rPr lang="en-US" altLang="zh-CN" b="1" dirty="0" err="1" smtClean="0">
                <a:solidFill>
                  <a:schemeClr val="accent4">
                    <a:lumMod val="75000"/>
                  </a:schemeClr>
                </a:solidFill>
                <a:latin typeface="Times New Roman" panose="02020603050405020304" pitchFamily="18" charset="0"/>
                <a:cs typeface="Times New Roman" panose="02020603050405020304" pitchFamily="18" charset="0"/>
              </a:rPr>
              <a:t>mol</a:t>
            </a:r>
            <a:endParaRPr lang="en-US"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74" name="Rectangle 73"/>
          <p:cNvSpPr/>
          <p:nvPr/>
        </p:nvSpPr>
        <p:spPr>
          <a:xfrm rot="10005597">
            <a:off x="3395887" y="5083407"/>
            <a:ext cx="2068923" cy="1027830"/>
          </a:xfrm>
          <a:prstGeom prst="rect">
            <a:avLst/>
          </a:prstGeom>
        </p:spPr>
        <p:txBody>
          <a:bodyPr wrap="none">
            <a:prstTxWarp prst="textArchUp">
              <a:avLst>
                <a:gd name="adj" fmla="val 11720782"/>
              </a:avLst>
            </a:prstTxWarp>
            <a:spAutoFit/>
          </a:bodyPr>
          <a:lstStyle/>
          <a:p>
            <a:pPr algn="ctr" defTabSz="914400"/>
            <a:r>
              <a:rPr lang="en-US" altLang="zh-CN" sz="1600" b="1" dirty="0" smtClean="0">
                <a:solidFill>
                  <a:schemeClr val="accent4">
                    <a:lumMod val="75000"/>
                  </a:schemeClr>
                </a:solidFill>
                <a:latin typeface="Times New Roman" panose="02020603050405020304" pitchFamily="18" charset="0"/>
                <a:cs typeface="Times New Roman" panose="02020603050405020304" pitchFamily="18" charset="0"/>
              </a:rPr>
              <a:t>BUT</a:t>
            </a:r>
            <a:endParaRPr lang="en-US" sz="1600" b="1" dirty="0">
              <a:solidFill>
                <a:schemeClr val="accent4">
                  <a:lumMod val="75000"/>
                </a:schemeClr>
              </a:solidFill>
              <a:latin typeface="Calibri" panose="020F0502020204030204"/>
            </a:endParaRPr>
          </a:p>
        </p:txBody>
      </p:sp>
      <p:sp>
        <p:nvSpPr>
          <p:cNvPr id="75" name="Rectangle 74"/>
          <p:cNvSpPr/>
          <p:nvPr/>
        </p:nvSpPr>
        <p:spPr>
          <a:xfrm rot="17259160">
            <a:off x="-81497" y="3134075"/>
            <a:ext cx="1686017" cy="810071"/>
          </a:xfrm>
          <a:prstGeom prst="rect">
            <a:avLst/>
          </a:prstGeom>
        </p:spPr>
        <p:txBody>
          <a:bodyPr wrap="none">
            <a:prstTxWarp prst="textArchUp">
              <a:avLst>
                <a:gd name="adj" fmla="val 10994978"/>
              </a:avLst>
            </a:prstTxWarp>
            <a:spAutoFit/>
          </a:bodyPr>
          <a:lstStyle/>
          <a:p>
            <a:pPr algn="ctr" defTabSz="914400"/>
            <a:r>
              <a:rPr lang="en-US" altLang="zh-CN" sz="1600" b="1" dirty="0" smtClean="0">
                <a:solidFill>
                  <a:schemeClr val="accent4">
                    <a:lumMod val="75000"/>
                  </a:schemeClr>
                </a:solidFill>
                <a:latin typeface="Times New Roman" panose="02020603050405020304" pitchFamily="18" charset="0"/>
                <a:cs typeface="Times New Roman" panose="02020603050405020304" pitchFamily="18" charset="0"/>
              </a:rPr>
              <a:t>∆G = -0. 6918 kcal/</a:t>
            </a:r>
            <a:r>
              <a:rPr lang="en-US" altLang="zh-CN" sz="1600" b="1" dirty="0" err="1" smtClean="0">
                <a:solidFill>
                  <a:schemeClr val="accent4">
                    <a:lumMod val="75000"/>
                  </a:schemeClr>
                </a:solidFill>
                <a:latin typeface="Times New Roman" panose="02020603050405020304" pitchFamily="18" charset="0"/>
                <a:cs typeface="Times New Roman" panose="02020603050405020304" pitchFamily="18" charset="0"/>
              </a:rPr>
              <a:t>mol</a:t>
            </a:r>
            <a:endParaRPr lang="en-US" sz="16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76" name="Rectangle 75"/>
          <p:cNvSpPr/>
          <p:nvPr/>
        </p:nvSpPr>
        <p:spPr>
          <a:xfrm rot="3286279">
            <a:off x="345194" y="2660562"/>
            <a:ext cx="2900127" cy="2043759"/>
          </a:xfrm>
          <a:prstGeom prst="rect">
            <a:avLst/>
          </a:prstGeom>
        </p:spPr>
        <p:txBody>
          <a:bodyPr wrap="none">
            <a:prstTxWarp prst="textArchUp">
              <a:avLst>
                <a:gd name="adj" fmla="val 10994978"/>
              </a:avLst>
            </a:prstTxWarp>
            <a:spAutoFit/>
          </a:bodyPr>
          <a:lstStyle/>
          <a:p>
            <a:pPr algn="ctr" defTabSz="914400"/>
            <a:r>
              <a:rPr lang="en-US" altLang="zh-CN" sz="1600" b="1" dirty="0" smtClean="0">
                <a:solidFill>
                  <a:schemeClr val="accent4">
                    <a:lumMod val="75000"/>
                  </a:schemeClr>
                </a:solidFill>
                <a:latin typeface="Times New Roman" panose="02020603050405020304" pitchFamily="18" charset="0"/>
                <a:cs typeface="Times New Roman" panose="02020603050405020304" pitchFamily="18" charset="0"/>
              </a:rPr>
              <a:t>CYC + BUT</a:t>
            </a:r>
            <a:endParaRPr lang="en-US" sz="1600" b="1" dirty="0">
              <a:solidFill>
                <a:schemeClr val="accent4">
                  <a:lumMod val="75000"/>
                </a:schemeClr>
              </a:solidFill>
              <a:latin typeface="Calibri" panose="020F0502020204030204"/>
            </a:endParaRPr>
          </a:p>
        </p:txBody>
      </p:sp>
      <p:pic>
        <p:nvPicPr>
          <p:cNvPr id="59" name="图片 9"/>
          <p:cNvPicPr>
            <a:picLocks noChangeAspect="1"/>
          </p:cNvPicPr>
          <p:nvPr/>
        </p:nvPicPr>
        <p:blipFill>
          <a:blip r:embed="rId3">
            <a:clrChange>
              <a:clrFrom>
                <a:srgbClr val="000000"/>
              </a:clrFrom>
              <a:clrTo>
                <a:srgbClr val="000000">
                  <a:alpha val="0"/>
                </a:srgbClr>
              </a:clrTo>
            </a:clrChange>
          </a:blip>
          <a:stretch>
            <a:fillRect/>
          </a:stretch>
        </p:blipFill>
        <p:spPr>
          <a:xfrm>
            <a:off x="3062291" y="3843071"/>
            <a:ext cx="2260439" cy="2168499"/>
          </a:xfrm>
          <a:prstGeom prst="ellipse">
            <a:avLst/>
          </a:prstGeom>
        </p:spPr>
      </p:pic>
      <p:pic>
        <p:nvPicPr>
          <p:cNvPr id="77" name="图片 4"/>
          <p:cNvPicPr>
            <a:picLocks noChangeAspect="1"/>
          </p:cNvPicPr>
          <p:nvPr/>
        </p:nvPicPr>
        <p:blipFill>
          <a:blip r:embed="rId4"/>
          <a:stretch>
            <a:fillRect/>
          </a:stretch>
        </p:blipFill>
        <p:spPr>
          <a:xfrm>
            <a:off x="4898989" y="3293969"/>
            <a:ext cx="2316075" cy="2221631"/>
          </a:xfrm>
          <a:prstGeom prst="ellipse">
            <a:avLst/>
          </a:prstGeom>
        </p:spPr>
      </p:pic>
      <p:pic>
        <p:nvPicPr>
          <p:cNvPr id="78" name="图片 7"/>
          <p:cNvPicPr>
            <a:picLocks noChangeAspect="1"/>
          </p:cNvPicPr>
          <p:nvPr/>
        </p:nvPicPr>
        <p:blipFill>
          <a:blip r:embed="rId5">
            <a:clrChange>
              <a:clrFrom>
                <a:srgbClr val="000000"/>
              </a:clrFrom>
              <a:clrTo>
                <a:srgbClr val="000000">
                  <a:alpha val="0"/>
                </a:srgbClr>
              </a:clrTo>
            </a:clrChange>
          </a:blip>
          <a:stretch>
            <a:fillRect/>
          </a:stretch>
        </p:blipFill>
        <p:spPr>
          <a:xfrm>
            <a:off x="452698" y="2655127"/>
            <a:ext cx="2256414" cy="2230176"/>
          </a:xfrm>
          <a:prstGeom prst="ellipse">
            <a:avLst/>
          </a:prstGeom>
        </p:spPr>
      </p:pic>
      <p:pic>
        <p:nvPicPr>
          <p:cNvPr id="79" name="图片 7"/>
          <p:cNvPicPr>
            <a:picLocks noChangeAspect="1"/>
          </p:cNvPicPr>
          <p:nvPr/>
        </p:nvPicPr>
        <p:blipFill>
          <a:blip r:embed="rId6">
            <a:clrChange>
              <a:clrFrom>
                <a:srgbClr val="000000"/>
              </a:clrFrom>
              <a:clrTo>
                <a:srgbClr val="000000">
                  <a:alpha val="0"/>
                </a:srgbClr>
              </a:clrTo>
            </a:clrChange>
          </a:blip>
          <a:stretch>
            <a:fillRect/>
          </a:stretch>
        </p:blipFill>
        <p:spPr>
          <a:xfrm>
            <a:off x="9499970" y="4146581"/>
            <a:ext cx="2211321" cy="2164362"/>
          </a:xfrm>
          <a:prstGeom prst="ellipse">
            <a:avLst/>
          </a:prstGeom>
        </p:spPr>
      </p:pic>
      <p:sp>
        <p:nvSpPr>
          <p:cNvPr id="80" name="Rectangle 79"/>
          <p:cNvSpPr/>
          <p:nvPr/>
        </p:nvSpPr>
        <p:spPr>
          <a:xfrm rot="14369502">
            <a:off x="5052520" y="4313667"/>
            <a:ext cx="1291760" cy="541650"/>
          </a:xfrm>
          <a:prstGeom prst="rect">
            <a:avLst/>
          </a:prstGeom>
        </p:spPr>
        <p:txBody>
          <a:bodyPr wrap="none">
            <a:prstTxWarp prst="textArchUp">
              <a:avLst/>
            </a:prstTxWarp>
            <a:spAutoFit/>
          </a:bodyPr>
          <a:lstStyle/>
          <a:p>
            <a:pPr algn="ctr" defTabSz="914400"/>
            <a:r>
              <a:rPr lang="en-US" altLang="zh-CN" sz="1600" b="1" dirty="0" smtClean="0">
                <a:solidFill>
                  <a:srgbClr val="FFFF00"/>
                </a:solidFill>
                <a:latin typeface="Times New Roman" panose="02020603050405020304" pitchFamily="18" charset="0"/>
                <a:cs typeface="Times New Roman" panose="02020603050405020304" pitchFamily="18" charset="0"/>
              </a:rPr>
              <a:t>∆G = -158.9895 </a:t>
            </a:r>
          </a:p>
          <a:p>
            <a:pPr algn="ctr" defTabSz="914400"/>
            <a:r>
              <a:rPr lang="en-US" altLang="zh-CN" sz="1600" b="1" dirty="0" smtClean="0">
                <a:solidFill>
                  <a:srgbClr val="FFFF00"/>
                </a:solidFill>
                <a:latin typeface="Times New Roman" panose="02020603050405020304" pitchFamily="18" charset="0"/>
                <a:cs typeface="Times New Roman" panose="02020603050405020304" pitchFamily="18" charset="0"/>
              </a:rPr>
              <a:t>kcal/</a:t>
            </a:r>
            <a:r>
              <a:rPr lang="en-US" altLang="zh-CN" sz="1600" b="1" dirty="0" err="1" smtClean="0">
                <a:solidFill>
                  <a:srgbClr val="FFFF00"/>
                </a:solidFill>
                <a:latin typeface="Times New Roman" panose="02020603050405020304" pitchFamily="18" charset="0"/>
                <a:cs typeface="Times New Roman" panose="02020603050405020304" pitchFamily="18" charset="0"/>
              </a:rPr>
              <a:t>mol</a:t>
            </a:r>
            <a:endParaRPr lang="en-US" sz="1600" b="1" dirty="0">
              <a:solidFill>
                <a:srgbClr val="FFFF00"/>
              </a:solidFill>
              <a:latin typeface="Times New Roman" panose="02020603050405020304" pitchFamily="18" charset="0"/>
              <a:cs typeface="Times New Roman" panose="02020603050405020304" pitchFamily="18" charset="0"/>
            </a:endParaRPr>
          </a:p>
        </p:txBody>
      </p:sp>
      <p:sp>
        <p:nvSpPr>
          <p:cNvPr id="81" name="Rectangle 80"/>
          <p:cNvSpPr/>
          <p:nvPr/>
        </p:nvSpPr>
        <p:spPr>
          <a:xfrm rot="4286960">
            <a:off x="5993221" y="3996305"/>
            <a:ext cx="1052788" cy="584775"/>
          </a:xfrm>
          <a:prstGeom prst="rect">
            <a:avLst/>
          </a:prstGeom>
        </p:spPr>
        <p:txBody>
          <a:bodyPr wrap="none">
            <a:prstTxWarp prst="textArchUp">
              <a:avLst/>
            </a:prstTxWarp>
            <a:spAutoFit/>
          </a:bodyPr>
          <a:lstStyle/>
          <a:p>
            <a:pPr algn="ctr" defTabSz="914400"/>
            <a:r>
              <a:rPr lang="en-US" altLang="zh-CN" sz="1600" b="1" dirty="0" smtClean="0">
                <a:solidFill>
                  <a:srgbClr val="FFFF00"/>
                </a:solidFill>
                <a:latin typeface="Times New Roman" panose="02020603050405020304" pitchFamily="18" charset="0"/>
                <a:cs typeface="Times New Roman" panose="02020603050405020304" pitchFamily="18" charset="0"/>
              </a:rPr>
              <a:t>∆G = -183.9594 </a:t>
            </a:r>
          </a:p>
          <a:p>
            <a:pPr algn="ctr" defTabSz="914400"/>
            <a:r>
              <a:rPr lang="en-US" altLang="zh-CN" sz="1600" b="1" dirty="0" smtClean="0">
                <a:solidFill>
                  <a:srgbClr val="FFFF00"/>
                </a:solidFill>
                <a:latin typeface="Times New Roman" panose="02020603050405020304" pitchFamily="18" charset="0"/>
                <a:cs typeface="Times New Roman" panose="02020603050405020304" pitchFamily="18" charset="0"/>
              </a:rPr>
              <a:t>kcal/</a:t>
            </a:r>
            <a:r>
              <a:rPr lang="en-US" altLang="zh-CN" sz="1600" b="1" dirty="0" err="1" smtClean="0">
                <a:solidFill>
                  <a:srgbClr val="FFFF00"/>
                </a:solidFill>
                <a:latin typeface="Times New Roman" panose="02020603050405020304" pitchFamily="18" charset="0"/>
                <a:cs typeface="Times New Roman" panose="02020603050405020304" pitchFamily="18" charset="0"/>
              </a:rPr>
              <a:t>mol</a:t>
            </a:r>
            <a:endParaRPr lang="en-US" sz="1600" b="1" dirty="0">
              <a:solidFill>
                <a:srgbClr val="FFFF00"/>
              </a:solidFill>
              <a:latin typeface="Times New Roman" panose="02020603050405020304" pitchFamily="18" charset="0"/>
              <a:cs typeface="Times New Roman" panose="02020603050405020304" pitchFamily="18" charset="0"/>
            </a:endParaRPr>
          </a:p>
        </p:txBody>
      </p:sp>
      <p:sp>
        <p:nvSpPr>
          <p:cNvPr id="82" name="Rectangle 81"/>
          <p:cNvSpPr/>
          <p:nvPr/>
        </p:nvSpPr>
        <p:spPr>
          <a:xfrm rot="10005597">
            <a:off x="7180795" y="4203714"/>
            <a:ext cx="2068923" cy="1027830"/>
          </a:xfrm>
          <a:prstGeom prst="rect">
            <a:avLst/>
          </a:prstGeom>
        </p:spPr>
        <p:txBody>
          <a:bodyPr wrap="none">
            <a:prstTxWarp prst="textArchUp">
              <a:avLst>
                <a:gd name="adj" fmla="val 11720782"/>
              </a:avLst>
            </a:prstTxWarp>
            <a:spAutoFit/>
          </a:bodyPr>
          <a:lstStyle/>
          <a:p>
            <a:pPr algn="ctr" defTabSz="914400"/>
            <a:r>
              <a:rPr lang="en-US" altLang="zh-CN" sz="1600" b="1" dirty="0">
                <a:solidFill>
                  <a:srgbClr val="002060"/>
                </a:solidFill>
                <a:latin typeface="Times New Roman" panose="02020603050405020304" pitchFamily="18" charset="0"/>
                <a:cs typeface="Times New Roman" panose="02020603050405020304" pitchFamily="18" charset="0"/>
              </a:rPr>
              <a:t>∆</a:t>
            </a:r>
            <a:r>
              <a:rPr lang="en-US" altLang="zh-CN" sz="1600" b="1" dirty="0" smtClean="0">
                <a:solidFill>
                  <a:srgbClr val="002060"/>
                </a:solidFill>
                <a:latin typeface="Times New Roman" panose="02020603050405020304" pitchFamily="18" charset="0"/>
                <a:cs typeface="Times New Roman" panose="02020603050405020304" pitchFamily="18" charset="0"/>
              </a:rPr>
              <a:t>G = -2.9825</a:t>
            </a:r>
            <a:endParaRPr lang="en-US" sz="1600" b="1" dirty="0">
              <a:solidFill>
                <a:srgbClr val="002060"/>
              </a:solidFill>
              <a:latin typeface="Calibri" panose="020F0502020204030204"/>
            </a:endParaRPr>
          </a:p>
        </p:txBody>
      </p:sp>
      <p:sp>
        <p:nvSpPr>
          <p:cNvPr id="83" name="Rectangle 82"/>
          <p:cNvSpPr/>
          <p:nvPr/>
        </p:nvSpPr>
        <p:spPr>
          <a:xfrm rot="20456988">
            <a:off x="6568457" y="2815293"/>
            <a:ext cx="2679778" cy="2043759"/>
          </a:xfrm>
          <a:prstGeom prst="rect">
            <a:avLst/>
          </a:prstGeom>
        </p:spPr>
        <p:txBody>
          <a:bodyPr wrap="none">
            <a:prstTxWarp prst="textArchUp">
              <a:avLst>
                <a:gd name="adj" fmla="val 10994978"/>
              </a:avLst>
            </a:prstTxWarp>
            <a:spAutoFit/>
          </a:bodyPr>
          <a:lstStyle/>
          <a:p>
            <a:pPr algn="ctr" defTabSz="914400"/>
            <a:r>
              <a:rPr lang="en-US" altLang="zh-CN" sz="1600" b="1" dirty="0" smtClean="0">
                <a:solidFill>
                  <a:srgbClr val="002060"/>
                </a:solidFill>
                <a:latin typeface="Times New Roman" panose="02020603050405020304" pitchFamily="18" charset="0"/>
                <a:cs typeface="Times New Roman" panose="02020603050405020304" pitchFamily="18" charset="0"/>
              </a:rPr>
              <a:t>HEX</a:t>
            </a:r>
            <a:endParaRPr lang="en-US" sz="1600" b="1" dirty="0">
              <a:solidFill>
                <a:srgbClr val="002060"/>
              </a:solidFill>
              <a:latin typeface="Calibri" panose="020F0502020204030204"/>
            </a:endParaRPr>
          </a:p>
        </p:txBody>
      </p:sp>
      <p:sp>
        <p:nvSpPr>
          <p:cNvPr id="84" name="Rectangle 83"/>
          <p:cNvSpPr/>
          <p:nvPr/>
        </p:nvSpPr>
        <p:spPr>
          <a:xfrm rot="14151359">
            <a:off x="9203984" y="5198335"/>
            <a:ext cx="1599000" cy="1027830"/>
          </a:xfrm>
          <a:prstGeom prst="rect">
            <a:avLst/>
          </a:prstGeom>
        </p:spPr>
        <p:txBody>
          <a:bodyPr wrap="none">
            <a:prstTxWarp prst="textArchUp">
              <a:avLst>
                <a:gd name="adj" fmla="val 11720782"/>
              </a:avLst>
            </a:prstTxWarp>
            <a:spAutoFit/>
          </a:bodyPr>
          <a:lstStyle/>
          <a:p>
            <a:pPr algn="ctr" defTabSz="914400"/>
            <a:r>
              <a:rPr lang="en-US" altLang="zh-CN" sz="1600" b="1" dirty="0" smtClean="0">
                <a:solidFill>
                  <a:srgbClr val="002060"/>
                </a:solidFill>
                <a:latin typeface="Times New Roman" panose="02020603050405020304" pitchFamily="18" charset="0"/>
                <a:cs typeface="Times New Roman" panose="02020603050405020304" pitchFamily="18" charset="0"/>
              </a:rPr>
              <a:t>CYC + HEX</a:t>
            </a:r>
            <a:endParaRPr lang="en-US" sz="1600" b="1" dirty="0">
              <a:solidFill>
                <a:srgbClr val="002060"/>
              </a:solidFill>
              <a:latin typeface="Calibri" panose="020F0502020204030204"/>
            </a:endParaRPr>
          </a:p>
        </p:txBody>
      </p:sp>
      <p:sp>
        <p:nvSpPr>
          <p:cNvPr id="85" name="Rectangle 84"/>
          <p:cNvSpPr/>
          <p:nvPr/>
        </p:nvSpPr>
        <p:spPr>
          <a:xfrm rot="4141504">
            <a:off x="9732661" y="4117782"/>
            <a:ext cx="2317032" cy="2043759"/>
          </a:xfrm>
          <a:prstGeom prst="rect">
            <a:avLst/>
          </a:prstGeom>
        </p:spPr>
        <p:txBody>
          <a:bodyPr wrap="none">
            <a:prstTxWarp prst="textArchUp">
              <a:avLst>
                <a:gd name="adj" fmla="val 10994978"/>
              </a:avLst>
            </a:prstTxWarp>
            <a:spAutoFit/>
          </a:bodyPr>
          <a:lstStyle/>
          <a:p>
            <a:pPr lvl="0" algn="ctr" defTabSz="914400"/>
            <a:r>
              <a:rPr lang="en-US" altLang="zh-CN" sz="1600" b="1" dirty="0">
                <a:solidFill>
                  <a:srgbClr val="002060"/>
                </a:solidFill>
                <a:latin typeface="Times New Roman" panose="02020603050405020304" pitchFamily="18" charset="0"/>
                <a:cs typeface="Times New Roman" panose="02020603050405020304" pitchFamily="18" charset="0"/>
              </a:rPr>
              <a:t>∆G = -0.0081 kcal/</a:t>
            </a:r>
            <a:r>
              <a:rPr lang="en-US" altLang="zh-CN" sz="1600" b="1" dirty="0" err="1">
                <a:solidFill>
                  <a:srgbClr val="002060"/>
                </a:solidFill>
                <a:latin typeface="Times New Roman" panose="02020603050405020304" pitchFamily="18" charset="0"/>
                <a:cs typeface="Times New Roman" panose="02020603050405020304" pitchFamily="18" charset="0"/>
              </a:rPr>
              <a:t>mol</a:t>
            </a:r>
            <a:endParaRPr lang="en-US" sz="1600" b="1" dirty="0">
              <a:solidFill>
                <a:srgbClr val="002060"/>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27740" y="569626"/>
            <a:ext cx="1265786" cy="1265786"/>
          </a:xfrm>
          <a:prstGeom prst="rect">
            <a:avLst/>
          </a:prstGeom>
        </p:spPr>
      </p:pic>
      <p:sp>
        <p:nvSpPr>
          <p:cNvPr id="5" name="TextBox 4"/>
          <p:cNvSpPr txBox="1"/>
          <p:nvPr/>
        </p:nvSpPr>
        <p:spPr>
          <a:xfrm>
            <a:off x="758174" y="6261083"/>
            <a:ext cx="7862224" cy="461665"/>
          </a:xfrm>
          <a:prstGeom prst="rect">
            <a:avLst/>
          </a:prstGeom>
          <a:noFill/>
        </p:spPr>
        <p:txBody>
          <a:bodyPr wrap="square" rtlCol="0">
            <a:spAutoFit/>
          </a:bodyPr>
          <a:lstStyle/>
          <a:p>
            <a:r>
              <a:rPr lang="en-US" sz="1200" b="1" dirty="0" smtClean="0">
                <a:solidFill>
                  <a:schemeClr val="bg1"/>
                </a:solidFill>
                <a:latin typeface="Times New Roman" panose="02020603050405020304" pitchFamily="18" charset="0"/>
                <a:cs typeface="Times New Roman" panose="02020603050405020304" pitchFamily="18" charset="0"/>
              </a:rPr>
              <a:t>Fig. 2: The final structures and binding Energy in three condition {(100A + 0B), (50A + 50B) and (0A + 100B)}</a:t>
            </a:r>
            <a:r>
              <a:rPr lang="fa-IR" sz="1200" b="1" dirty="0" smtClean="0">
                <a:solidFill>
                  <a:schemeClr val="bg1"/>
                </a:solidFill>
                <a:latin typeface="Times New Roman" panose="02020603050405020304" pitchFamily="18" charset="0"/>
                <a:cs typeface="Times New Roman" panose="02020603050405020304" pitchFamily="18" charset="0"/>
              </a:rPr>
              <a:t> </a:t>
            </a:r>
            <a:r>
              <a:rPr lang="en-US" sz="1200" b="1" dirty="0" smtClean="0">
                <a:solidFill>
                  <a:schemeClr val="bg1"/>
                </a:solidFill>
                <a:latin typeface="Times New Roman" panose="02020603050405020304" pitchFamily="18" charset="0"/>
                <a:cs typeface="Times New Roman" panose="02020603050405020304" pitchFamily="18" charset="0"/>
              </a:rPr>
              <a:t> which A and B are </a:t>
            </a:r>
            <a:r>
              <a:rPr lang="en-US" sz="1200" b="1" dirty="0" err="1" smtClean="0">
                <a:solidFill>
                  <a:schemeClr val="bg1"/>
                </a:solidFill>
                <a:latin typeface="Times New Roman" panose="02020603050405020304" pitchFamily="18" charset="0"/>
                <a:cs typeface="Times New Roman" panose="02020603050405020304" pitchFamily="18" charset="0"/>
              </a:rPr>
              <a:t>cyclohexanol</a:t>
            </a:r>
            <a:r>
              <a:rPr lang="en-US" sz="1200" b="1" dirty="0" smtClean="0">
                <a:solidFill>
                  <a:schemeClr val="bg1"/>
                </a:solidFill>
                <a:latin typeface="Times New Roman" panose="02020603050405020304" pitchFamily="18" charset="0"/>
                <a:cs typeface="Times New Roman" panose="02020603050405020304" pitchFamily="18" charset="0"/>
              </a:rPr>
              <a:t> and (</a:t>
            </a:r>
            <a:r>
              <a:rPr lang="en-US" sz="1200" b="1" dirty="0" err="1" smtClean="0">
                <a:solidFill>
                  <a:schemeClr val="bg1"/>
                </a:solidFill>
                <a:latin typeface="Times New Roman" panose="02020603050405020304" pitchFamily="18" charset="0"/>
                <a:cs typeface="Times New Roman" panose="02020603050405020304" pitchFamily="18" charset="0"/>
              </a:rPr>
              <a:t>butylamine</a:t>
            </a:r>
            <a:r>
              <a:rPr lang="en-US" sz="1200" b="1" dirty="0" smtClean="0">
                <a:solidFill>
                  <a:schemeClr val="bg1"/>
                </a:solidFill>
                <a:latin typeface="Times New Roman" panose="02020603050405020304" pitchFamily="18" charset="0"/>
                <a:cs typeface="Times New Roman" panose="02020603050405020304" pitchFamily="18" charset="0"/>
              </a:rPr>
              <a:t>, </a:t>
            </a:r>
            <a:r>
              <a:rPr lang="en-US" sz="1200" b="1" dirty="0" err="1" smtClean="0">
                <a:solidFill>
                  <a:schemeClr val="bg1"/>
                </a:solidFill>
                <a:latin typeface="Times New Roman" panose="02020603050405020304" pitchFamily="18" charset="0"/>
                <a:cs typeface="Times New Roman" panose="02020603050405020304" pitchFamily="18" charset="0"/>
              </a:rPr>
              <a:t>hexylamine</a:t>
            </a:r>
            <a:r>
              <a:rPr lang="en-US" sz="1200" b="1" dirty="0" smtClean="0">
                <a:solidFill>
                  <a:schemeClr val="bg1"/>
                </a:solidFill>
                <a:latin typeface="Times New Roman" panose="02020603050405020304" pitchFamily="18" charset="0"/>
                <a:cs typeface="Times New Roman" panose="02020603050405020304" pitchFamily="18" charset="0"/>
              </a:rPr>
              <a:t>) respectively.</a:t>
            </a:r>
            <a:endParaRPr lang="en-US" sz="1200" b="1"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763454" y="4146581"/>
            <a:ext cx="645624" cy="338554"/>
          </a:xfrm>
          <a:prstGeom prst="rect">
            <a:avLst/>
          </a:prstGeom>
          <a:noFill/>
        </p:spPr>
        <p:txBody>
          <a:bodyPr wrap="square" rtlCol="0">
            <a:spAutoFit/>
          </a:bodyPr>
          <a:lstStyle/>
          <a:p>
            <a:r>
              <a:rPr lang="en-US" sz="1600" b="1" dirty="0" smtClean="0">
                <a:solidFill>
                  <a:schemeClr val="accent6"/>
                </a:solidFill>
                <a:latin typeface="Times New Roman" panose="02020603050405020304" pitchFamily="18" charset="0"/>
                <a:cs typeface="Times New Roman" panose="02020603050405020304" pitchFamily="18" charset="0"/>
              </a:rPr>
              <a:t>CYC</a:t>
            </a:r>
            <a:endParaRPr lang="en-US" sz="1600" b="1"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3514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992361-B0FB-4630-84F8-FB9889B2F01B}"/>
              </a:ext>
            </a:extLst>
          </p:cNvPr>
          <p:cNvSpPr>
            <a:spLocks noGrp="1"/>
          </p:cNvSpPr>
          <p:nvPr>
            <p:ph type="title"/>
          </p:nvPr>
        </p:nvSpPr>
        <p:spPr>
          <a:xfrm>
            <a:off x="528030" y="776584"/>
            <a:ext cx="9613905" cy="1020318"/>
          </a:xfrm>
        </p:spPr>
        <p:txBody>
          <a:bodyPr/>
          <a:lstStyle/>
          <a:p>
            <a:pPr rtl="1"/>
            <a:r>
              <a:rPr lang="en-US" b="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Discussion and conclusion</a:t>
            </a:r>
            <a:endParaRPr lang="en-US" b="1" dirty="0">
              <a:solidFill>
                <a:srgbClr val="FFFF00"/>
              </a:solidFill>
              <a:effectLst>
                <a:outerShdw blurRad="101600" dist="76200" dir="2700000" algn="tl" rotWithShape="0">
                  <a:schemeClr val="accent2">
                    <a:lumMod val="60000"/>
                    <a:lumOff val="40000"/>
                    <a:alpha val="35000"/>
                  </a:schemeClr>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xmlns="" id="{CD442CE5-F8ED-4F59-87AA-1AD0444EF037}"/>
                  </a:ext>
                </a:extLst>
              </p:cNvPr>
              <p:cNvSpPr>
                <a:spLocks noGrp="1"/>
              </p:cNvSpPr>
              <p:nvPr>
                <p:ph idx="1"/>
              </p:nvPr>
            </p:nvSpPr>
            <p:spPr>
              <a:xfrm>
                <a:off x="372141" y="2336873"/>
                <a:ext cx="11621386" cy="4191518"/>
              </a:xfrm>
            </p:spPr>
            <p:txBody>
              <a:bodyPr>
                <a:normAutofit lnSpcReduction="10000"/>
              </a:bodyPr>
              <a:lstStyle/>
              <a:p>
                <a:pPr marL="0" indent="0" rtl="1">
                  <a:buNone/>
                </a:pPr>
                <a:r>
                  <a:rPr lang="en-US" sz="2000" dirty="0">
                    <a:solidFill>
                      <a:schemeClr val="bg1"/>
                    </a:solidFill>
                    <a:effectLst/>
                    <a:latin typeface="Times New Roman" panose="02020603050405020304" pitchFamily="18" charset="0"/>
                    <a:ea typeface="Calibri" panose="020F0502020204030204" pitchFamily="34" charset="0"/>
                  </a:rPr>
                  <a:t>In the mixing of these alkyl amines with cyclohexane, the formation of intramolecular hydrogen bonds is expected. The electronegativity of N in BUT and HEX is less than the electronegativity O in </a:t>
                </a:r>
                <a:r>
                  <a:rPr lang="en-US" sz="2000" dirty="0" err="1">
                    <a:solidFill>
                      <a:schemeClr val="bg1"/>
                    </a:solidFill>
                    <a:effectLst/>
                    <a:latin typeface="Times New Roman" panose="02020603050405020304" pitchFamily="18" charset="0"/>
                    <a:ea typeface="Calibri" panose="020F0502020204030204" pitchFamily="34" charset="0"/>
                  </a:rPr>
                  <a:t>cyclohexanol</a:t>
                </a:r>
                <a:r>
                  <a:rPr lang="en-US" sz="2000" dirty="0">
                    <a:solidFill>
                      <a:schemeClr val="bg1"/>
                    </a:solidFill>
                    <a:effectLst/>
                    <a:latin typeface="Times New Roman" panose="02020603050405020304" pitchFamily="18" charset="0"/>
                    <a:ea typeface="Calibri" panose="020F0502020204030204" pitchFamily="34" charset="0"/>
                  </a:rPr>
                  <a:t>, which N more prone to give off the pair of electron and form hydrogen bonding. As shown in </a:t>
                </a:r>
                <a:r>
                  <a:rPr lang="en-US" sz="2000" b="1" dirty="0">
                    <a:solidFill>
                      <a:schemeClr val="bg1"/>
                    </a:solidFill>
                    <a:effectLst/>
                    <a:latin typeface="Times New Roman" panose="02020603050405020304" pitchFamily="18" charset="0"/>
                    <a:ea typeface="Calibri" panose="020F0502020204030204" pitchFamily="34" charset="0"/>
                  </a:rPr>
                  <a:t>Fig. </a:t>
                </a:r>
                <a:r>
                  <a:rPr lang="en-US" sz="2000" b="1" dirty="0" smtClean="0">
                    <a:solidFill>
                      <a:schemeClr val="bg1"/>
                    </a:solidFill>
                    <a:effectLst/>
                    <a:latin typeface="Times New Roman" panose="02020603050405020304" pitchFamily="18" charset="0"/>
                    <a:ea typeface="Calibri" panose="020F0502020204030204" pitchFamily="34" charset="0"/>
                  </a:rPr>
                  <a:t>1a</a:t>
                </a:r>
                <a:r>
                  <a:rPr lang="en-US" sz="2000" dirty="0" smtClean="0">
                    <a:solidFill>
                      <a:schemeClr val="bg1"/>
                    </a:solidFill>
                    <a:effectLst/>
                    <a:latin typeface="Times New Roman" panose="02020603050405020304" pitchFamily="18" charset="0"/>
                    <a:ea typeface="Calibri" panose="020F0502020204030204" pitchFamily="34" charset="0"/>
                  </a:rPr>
                  <a:t> </a:t>
                </a:r>
                <a:r>
                  <a:rPr lang="en-US" sz="2000" dirty="0">
                    <a:solidFill>
                      <a:schemeClr val="bg1"/>
                    </a:solidFill>
                    <a:effectLst/>
                    <a:latin typeface="Times New Roman" panose="02020603050405020304" pitchFamily="18" charset="0"/>
                    <a:ea typeface="Calibri" panose="020F0502020204030204" pitchFamily="34" charset="0"/>
                  </a:rPr>
                  <a:t>at special temperature, the negative value </a:t>
                </a:r>
                <a:r>
                  <a:rPr lang="en-US" sz="2000" dirty="0" smtClean="0">
                    <a:solidFill>
                      <a:schemeClr val="bg1"/>
                    </a:solidFill>
                    <a:effectLst/>
                    <a:latin typeface="Times New Roman" panose="02020603050405020304" pitchFamily="18" charset="0"/>
                    <a:ea typeface="Calibri" panose="020F0502020204030204" pitchFamily="34" charset="0"/>
                  </a:rPr>
                  <a:t>trend of </a:t>
                </a:r>
                <a14:m>
                  <m:oMath xmlns:m="http://schemas.openxmlformats.org/officeDocument/2006/math">
                    <m:sSubSup>
                      <m:sSubSupPr>
                        <m:ctrlPr>
                          <a:rPr lang="en-US" sz="2000" i="1">
                            <a:solidFill>
                              <a:prstClr val="black"/>
                            </a:solidFill>
                            <a:effectLst/>
                            <a:latin typeface="Cambria Math" panose="02040503050406030204" pitchFamily="18" charset="0"/>
                          </a:rPr>
                        </m:ctrlPr>
                      </m:sSubSupPr>
                      <m:e>
                        <m:r>
                          <a:rPr lang="en-US" sz="2000" i="1">
                            <a:solidFill>
                              <a:prstClr val="black"/>
                            </a:solidFill>
                            <a:effectLst/>
                            <a:latin typeface="Cambria Math" panose="02040503050406030204" pitchFamily="18" charset="0"/>
                          </a:rPr>
                          <m:t>𝑉</m:t>
                        </m:r>
                      </m:e>
                      <m:sub>
                        <m:r>
                          <a:rPr lang="en-US" sz="2000" i="1">
                            <a:solidFill>
                              <a:prstClr val="black"/>
                            </a:solidFill>
                            <a:effectLst/>
                            <a:latin typeface="Cambria Math" panose="02040503050406030204" pitchFamily="18" charset="0"/>
                          </a:rPr>
                          <m:t>𝑚</m:t>
                        </m:r>
                      </m:sub>
                      <m:sup>
                        <m:r>
                          <a:rPr lang="en-US" sz="2000" i="1">
                            <a:solidFill>
                              <a:prstClr val="black"/>
                            </a:solidFill>
                            <a:effectLst/>
                            <a:latin typeface="Cambria Math" panose="02040503050406030204" pitchFamily="18" charset="0"/>
                          </a:rPr>
                          <m:t>𝐸</m:t>
                        </m:r>
                      </m:sup>
                    </m:sSubSup>
                  </m:oMath>
                </a14:m>
                <a:r>
                  <a:rPr lang="en-US" sz="2000" dirty="0" smtClean="0">
                    <a:solidFill>
                      <a:schemeClr val="bg1"/>
                    </a:solidFill>
                    <a:effectLst/>
                    <a:latin typeface="Times New Roman" panose="02020603050405020304" pitchFamily="18" charset="0"/>
                    <a:ea typeface="Calibri" panose="020F0502020204030204" pitchFamily="34" charset="0"/>
                  </a:rPr>
                  <a:t>  </a:t>
                </a:r>
                <a:r>
                  <a:rPr lang="en-US" sz="2000" dirty="0">
                    <a:solidFill>
                      <a:schemeClr val="bg1"/>
                    </a:solidFill>
                    <a:effectLst/>
                    <a:latin typeface="Times New Roman" panose="02020603050405020304" pitchFamily="18" charset="0"/>
                    <a:ea typeface="Calibri" panose="020F0502020204030204" pitchFamily="34" charset="0"/>
                  </a:rPr>
                  <a:t>for these alkyl amines with CYC is: BUT &gt; HEX. By increasing the length of the alkyl chain and the electron acceptor, the pair of nitrogen electrons becomes more stationary and it becomes more difficult to form a charge transfer complex. Also, with increasing length of the chain increases, the interstitial accommodation in the empty pores of </a:t>
                </a:r>
                <a:r>
                  <a:rPr lang="en-US" sz="2000" dirty="0" err="1">
                    <a:solidFill>
                      <a:schemeClr val="bg1"/>
                    </a:solidFill>
                    <a:effectLst/>
                    <a:latin typeface="Times New Roman" panose="02020603050405020304" pitchFamily="18" charset="0"/>
                    <a:ea typeface="Calibri" panose="020F0502020204030204" pitchFamily="34" charset="0"/>
                  </a:rPr>
                  <a:t>cyclohexanol</a:t>
                </a:r>
                <a:r>
                  <a:rPr lang="en-US" sz="2000" dirty="0">
                    <a:solidFill>
                      <a:schemeClr val="bg1"/>
                    </a:solidFill>
                    <a:effectLst/>
                    <a:latin typeface="Times New Roman" panose="02020603050405020304" pitchFamily="18" charset="0"/>
                    <a:ea typeface="Calibri" panose="020F0502020204030204" pitchFamily="34" charset="0"/>
                  </a:rPr>
                  <a:t> becomes more difficult and it occupies more </a:t>
                </a:r>
                <a:r>
                  <a:rPr lang="en-US" sz="2000" dirty="0" smtClean="0">
                    <a:solidFill>
                      <a:schemeClr val="bg1"/>
                    </a:solidFill>
                    <a:effectLst/>
                    <a:latin typeface="Times New Roman" panose="02020603050405020304" pitchFamily="18" charset="0"/>
                    <a:ea typeface="Calibri" panose="020F0502020204030204" pitchFamily="34" charset="0"/>
                  </a:rPr>
                  <a:t>volume.</a:t>
                </a:r>
              </a:p>
              <a:p>
                <a:pPr marL="0" indent="0" rtl="1">
                  <a:buNone/>
                </a:pPr>
                <a:r>
                  <a:rPr lang="en-US" sz="2000" dirty="0">
                    <a:solidFill>
                      <a:schemeClr val="bg1"/>
                    </a:solidFill>
                    <a:effectLst/>
                    <a:latin typeface="Times New Roman" panose="02020603050405020304" pitchFamily="18" charset="0"/>
                    <a:ea typeface="Times New Roman" panose="02020603050405020304" pitchFamily="18" charset="0"/>
                  </a:rPr>
                  <a:t>Alkyl amines such as BUT and HEX with a linear structure and including an electronegative group, are less likely to intermolecular interaction and, in order to achieve proper stability in the mixed state, prefer intramolecular interactions and negative </a:t>
                </a:r>
                <a:r>
                  <a:rPr lang="en-US" sz="2000" dirty="0" smtClean="0">
                    <a:solidFill>
                      <a:schemeClr val="bg1"/>
                    </a:solidFill>
                    <a:effectLst/>
                    <a:latin typeface="Times New Roman" panose="02020603050405020304" pitchFamily="18" charset="0"/>
                    <a:ea typeface="Times New Roman" panose="02020603050405020304" pitchFamily="18" charset="0"/>
                  </a:rPr>
                  <a:t>deviation of </a:t>
                </a:r>
                <a14:m>
                  <m:oMath xmlns:m="http://schemas.openxmlformats.org/officeDocument/2006/math">
                    <m:sSub>
                      <m:sSubPr>
                        <m:ctrlPr>
                          <a:rPr lang="en-US" sz="2000" i="1">
                            <a:solidFill>
                              <a:prstClr val="black"/>
                            </a:solidFill>
                            <a:effectLst/>
                            <a:latin typeface="Cambria Math" panose="02040503050406030204" pitchFamily="18" charset="0"/>
                          </a:rPr>
                        </m:ctrlPr>
                      </m:sSubPr>
                      <m:e>
                        <m:r>
                          <a:rPr lang="en-US" sz="2000" i="1">
                            <a:solidFill>
                              <a:prstClr val="black"/>
                            </a:solidFill>
                            <a:effectLst/>
                            <a:latin typeface="Cambria Math" panose="02040503050406030204" pitchFamily="18" charset="0"/>
                            <a:ea typeface="Cambria Math" panose="02040503050406030204" pitchFamily="18" charset="0"/>
                          </a:rPr>
                          <m:t>∆</m:t>
                        </m:r>
                        <m:r>
                          <a:rPr lang="en-US" sz="2000" i="1">
                            <a:solidFill>
                              <a:prstClr val="black"/>
                            </a:solidFill>
                            <a:effectLst/>
                            <a:latin typeface="Cambria Math" panose="02040503050406030204" pitchFamily="18" charset="0"/>
                            <a:ea typeface="Cambria Math" panose="02040503050406030204" pitchFamily="18" charset="0"/>
                          </a:rPr>
                          <m:t>𝑘</m:t>
                        </m:r>
                      </m:e>
                      <m:sub>
                        <m:r>
                          <a:rPr lang="en-US" sz="2000" i="1">
                            <a:solidFill>
                              <a:prstClr val="black"/>
                            </a:solidFill>
                            <a:effectLst/>
                            <a:latin typeface="Cambria Math" panose="02040503050406030204" pitchFamily="18" charset="0"/>
                          </a:rPr>
                          <m:t>𝑆</m:t>
                        </m:r>
                        <m:r>
                          <a:rPr lang="en-US" sz="2000" i="1">
                            <a:solidFill>
                              <a:prstClr val="black"/>
                            </a:solidFill>
                            <a:effectLst/>
                            <a:latin typeface="Cambria Math" panose="02040503050406030204" pitchFamily="18" charset="0"/>
                          </a:rPr>
                          <m:t> </m:t>
                        </m:r>
                      </m:sub>
                    </m:sSub>
                  </m:oMath>
                </a14:m>
                <a:r>
                  <a:rPr lang="en-US" sz="2000" dirty="0" smtClean="0">
                    <a:solidFill>
                      <a:schemeClr val="bg1"/>
                    </a:solidFill>
                    <a:effectLst/>
                    <a:latin typeface="Times New Roman" panose="02020603050405020304" pitchFamily="18" charset="0"/>
                    <a:ea typeface="Times New Roman" panose="02020603050405020304" pitchFamily="18" charset="0"/>
                  </a:rPr>
                  <a:t>have </a:t>
                </a:r>
                <a:r>
                  <a:rPr lang="en-US" sz="2000" dirty="0">
                    <a:solidFill>
                      <a:schemeClr val="bg1"/>
                    </a:solidFill>
                    <a:effectLst/>
                    <a:latin typeface="Times New Roman" panose="02020603050405020304" pitchFamily="18" charset="0"/>
                    <a:ea typeface="Times New Roman" panose="02020603050405020304" pitchFamily="18" charset="0"/>
                  </a:rPr>
                  <a:t>been predicted. </a:t>
                </a:r>
                <a:r>
                  <a:rPr lang="en-US" sz="2000" dirty="0">
                    <a:solidFill>
                      <a:schemeClr val="bg1"/>
                    </a:solidFill>
                    <a:effectLst/>
                    <a:latin typeface="Times New Roman" panose="02020603050405020304" pitchFamily="18" charset="0"/>
                    <a:ea typeface="Calibri" panose="020F0502020204030204" pitchFamily="34" charset="0"/>
                  </a:rPr>
                  <a:t>As shown in </a:t>
                </a:r>
                <a:r>
                  <a:rPr lang="en-US" sz="2000" b="1" dirty="0">
                    <a:solidFill>
                      <a:schemeClr val="bg1"/>
                    </a:solidFill>
                    <a:effectLst/>
                    <a:latin typeface="Times New Roman" panose="02020603050405020304" pitchFamily="18" charset="0"/>
                    <a:ea typeface="Calibri" panose="020F0502020204030204" pitchFamily="34" charset="0"/>
                  </a:rPr>
                  <a:t>Fig. </a:t>
                </a:r>
                <a:r>
                  <a:rPr lang="en-US" sz="2000" b="1" dirty="0" smtClean="0">
                    <a:solidFill>
                      <a:schemeClr val="bg1"/>
                    </a:solidFill>
                    <a:effectLst/>
                    <a:latin typeface="Times New Roman" panose="02020603050405020304" pitchFamily="18" charset="0"/>
                    <a:ea typeface="Calibri" panose="020F0502020204030204" pitchFamily="34" charset="0"/>
                  </a:rPr>
                  <a:t>1b</a:t>
                </a:r>
                <a:r>
                  <a:rPr lang="en-US" sz="2000" dirty="0" smtClean="0">
                    <a:solidFill>
                      <a:schemeClr val="bg1"/>
                    </a:solidFill>
                    <a:effectLst/>
                    <a:latin typeface="Times New Roman" panose="02020603050405020304" pitchFamily="18" charset="0"/>
                    <a:ea typeface="Calibri" panose="020F0502020204030204" pitchFamily="34" charset="0"/>
                  </a:rPr>
                  <a:t>, </a:t>
                </a:r>
                <a:r>
                  <a:rPr lang="en-US" sz="2000" dirty="0">
                    <a:solidFill>
                      <a:schemeClr val="bg1"/>
                    </a:solidFill>
                    <a:effectLst/>
                    <a:latin typeface="Times New Roman" panose="02020603050405020304" pitchFamily="18" charset="0"/>
                    <a:ea typeface="Calibri" panose="020F0502020204030204" pitchFamily="34" charset="0"/>
                  </a:rPr>
                  <a:t>at 303.15 K, the negative value </a:t>
                </a:r>
                <a:r>
                  <a:rPr lang="en-US" sz="2000" dirty="0" smtClean="0">
                    <a:solidFill>
                      <a:schemeClr val="bg1"/>
                    </a:solidFill>
                    <a:effectLst/>
                    <a:latin typeface="Times New Roman" panose="02020603050405020304" pitchFamily="18" charset="0"/>
                    <a:ea typeface="Calibri" panose="020F0502020204030204" pitchFamily="34" charset="0"/>
                  </a:rPr>
                  <a:t>trend </a:t>
                </a:r>
                <a:r>
                  <a:rPr lang="en-US" sz="2000" dirty="0">
                    <a:solidFill>
                      <a:schemeClr val="bg1"/>
                    </a:solidFill>
                    <a:effectLst/>
                    <a:latin typeface="Times New Roman" panose="02020603050405020304" pitchFamily="18" charset="0"/>
                    <a:ea typeface="Calibri" panose="020F0502020204030204" pitchFamily="34" charset="0"/>
                  </a:rPr>
                  <a:t>for these alkyl amines with CYC is: BUT &gt; HEX.</a:t>
                </a:r>
                <a:r>
                  <a:rPr lang="en-US" sz="2000" dirty="0">
                    <a:solidFill>
                      <a:schemeClr val="bg1"/>
                    </a:solidFill>
                    <a:effectLst/>
                    <a:latin typeface="Times New Roman" panose="02020603050405020304" pitchFamily="18" charset="0"/>
                    <a:ea typeface="Times New Roman" panose="02020603050405020304" pitchFamily="18" charset="0"/>
                  </a:rPr>
                  <a:t> Temperature is one of the most important thermodynamic properties that has different effects on the chemistry of solutions. In the systems studied, factors such as the thermal motions of molecules, the change in structure from flat to non-flat and vice versa, access to molecular cavities, the orientation of structures relative to each other, etc., are important effects of temperature on the study of excess properties.</a:t>
                </a:r>
                <a:r>
                  <a:rPr lang="en-US" sz="2000" dirty="0" smtClean="0">
                    <a:solidFill>
                      <a:schemeClr val="bg1"/>
                    </a:solidFill>
                    <a:effectLst/>
                    <a:latin typeface="Times New Roman" panose="02020603050405020304" pitchFamily="18" charset="0"/>
                    <a:ea typeface="Calibri" panose="020F0502020204030204" pitchFamily="34" charset="0"/>
                  </a:rPr>
                  <a:t> </a:t>
                </a:r>
                <a:endParaRPr lang="en-US" sz="2000" dirty="0">
                  <a:solidFill>
                    <a:schemeClr val="bg1"/>
                  </a:solidFill>
                  <a:cs typeface="B Nazanin" panose="00000400000000000000" pitchFamily="2" charset="-78"/>
                </a:endParaRPr>
              </a:p>
            </p:txBody>
          </p:sp>
        </mc:Choice>
        <mc:Fallback xmlns="">
          <p:sp>
            <p:nvSpPr>
              <p:cNvPr id="7" name="Content Placeholder 6">
                <a:extLst>
                  <a:ext uri="{FF2B5EF4-FFF2-40B4-BE49-F238E27FC236}">
                    <a16:creationId xmlns="" xmlns:a16="http://schemas.microsoft.com/office/drawing/2014/main" id="{CD442CE5-F8ED-4F59-87AA-1AD0444EF037}"/>
                  </a:ext>
                </a:extLst>
              </p:cNvPr>
              <p:cNvSpPr>
                <a:spLocks noGrp="1" noRot="1" noChangeAspect="1" noMove="1" noResize="1" noEditPoints="1" noAdjustHandles="1" noChangeArrowheads="1" noChangeShapeType="1" noTextEdit="1"/>
              </p:cNvSpPr>
              <p:nvPr>
                <p:ph idx="1"/>
              </p:nvPr>
            </p:nvSpPr>
            <p:spPr>
              <a:xfrm>
                <a:off x="372141" y="2336873"/>
                <a:ext cx="11621386" cy="4191518"/>
              </a:xfrm>
              <a:blipFill rotWithShape="0">
                <a:blip r:embed="rId3"/>
                <a:stretch>
                  <a:fillRect l="-472" t="-2180" b="-872"/>
                </a:stretch>
              </a:blipFill>
            </p:spPr>
            <p:txBody>
              <a:bodyPr/>
              <a:lstStyle/>
              <a:p>
                <a:r>
                  <a:rPr lang="en-US">
                    <a:noFill/>
                  </a:rPr>
                  <a:t> </a:t>
                </a:r>
              </a:p>
            </p:txBody>
          </p:sp>
        </mc:Fallback>
      </mc:AlternateContent>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740" y="653850"/>
            <a:ext cx="1265786" cy="1265786"/>
          </a:xfrm>
          <a:prstGeom prst="rect">
            <a:avLst/>
          </a:prstGeom>
        </p:spPr>
      </p:pic>
    </p:spTree>
    <p:extLst>
      <p:ext uri="{BB962C8B-B14F-4D97-AF65-F5344CB8AC3E}">
        <p14:creationId xmlns:p14="http://schemas.microsoft.com/office/powerpoint/2010/main" val="2173579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992361-B0FB-4630-84F8-FB9889B2F01B}"/>
              </a:ext>
            </a:extLst>
          </p:cNvPr>
          <p:cNvSpPr>
            <a:spLocks noGrp="1"/>
          </p:cNvSpPr>
          <p:nvPr>
            <p:ph type="title"/>
          </p:nvPr>
        </p:nvSpPr>
        <p:spPr>
          <a:xfrm>
            <a:off x="528030" y="776584"/>
            <a:ext cx="9613905" cy="1020318"/>
          </a:xfrm>
        </p:spPr>
        <p:txBody>
          <a:bodyPr/>
          <a:lstStyle/>
          <a:p>
            <a:pPr algn="r" rtl="1"/>
            <a:r>
              <a:rPr lang="fa-IR" b="1" dirty="0">
                <a:solidFill>
                  <a:srgbClr val="FFFF00"/>
                </a:solidFill>
                <a:effectLst>
                  <a:outerShdw blurRad="101600" dist="76200" dir="2700000" algn="tl" rotWithShape="0">
                    <a:schemeClr val="accent2">
                      <a:lumMod val="60000"/>
                      <a:lumOff val="40000"/>
                      <a:alpha val="35000"/>
                    </a:schemeClr>
                  </a:outerShdw>
                </a:effectLst>
                <a:cs typeface="B Zar" panose="00000400000000000000" pitchFamily="2" charset="-78"/>
              </a:rPr>
              <a:t>تقدیر و تشکر</a:t>
            </a:r>
            <a:endParaRPr lang="en-US" b="1" dirty="0">
              <a:solidFill>
                <a:srgbClr val="FFFF00"/>
              </a:solidFill>
              <a:effectLst>
                <a:outerShdw blurRad="101600" dist="76200" dir="2700000" algn="tl" rotWithShape="0">
                  <a:schemeClr val="accent2">
                    <a:lumMod val="60000"/>
                    <a:lumOff val="40000"/>
                    <a:alpha val="35000"/>
                  </a:schemeClr>
                </a:outerShdw>
              </a:effectLst>
              <a:cs typeface="B Zar" panose="00000400000000000000" pitchFamily="2" charset="-78"/>
            </a:endParaRPr>
          </a:p>
        </p:txBody>
      </p:sp>
      <p:sp>
        <p:nvSpPr>
          <p:cNvPr id="7" name="Content Placeholder 6">
            <a:extLst>
              <a:ext uri="{FF2B5EF4-FFF2-40B4-BE49-F238E27FC236}">
                <a16:creationId xmlns:a16="http://schemas.microsoft.com/office/drawing/2014/main" xmlns="" id="{CD442CE5-F8ED-4F59-87AA-1AD0444EF037}"/>
              </a:ext>
            </a:extLst>
          </p:cNvPr>
          <p:cNvSpPr>
            <a:spLocks noGrp="1"/>
          </p:cNvSpPr>
          <p:nvPr>
            <p:ph idx="1"/>
          </p:nvPr>
        </p:nvSpPr>
        <p:spPr>
          <a:xfrm>
            <a:off x="1446027" y="3155580"/>
            <a:ext cx="9027043" cy="2330820"/>
          </a:xfrm>
        </p:spPr>
        <p:txBody>
          <a:bodyPr>
            <a:normAutofit/>
          </a:bodyPr>
          <a:lstStyle/>
          <a:p>
            <a:pPr marL="0" indent="0" algn="ctr" rtl="1">
              <a:buNone/>
            </a:pPr>
            <a:r>
              <a:rPr lang="en-US" sz="3200" dirty="0">
                <a:solidFill>
                  <a:srgbClr val="000000"/>
                </a:solidFill>
                <a:effectLst/>
                <a:latin typeface="Times New Roman" panose="02020603050405020304" pitchFamily="18" charset="0"/>
                <a:ea typeface="Calibri" panose="020F0502020204030204" pitchFamily="34" charset="0"/>
              </a:rPr>
              <a:t>The authors would like to thank Bu – Ali university for financial support provided for conduction the research</a:t>
            </a:r>
            <a:endParaRPr lang="en-US" sz="3200" dirty="0">
              <a:cs typeface="B Zar" panose="00000400000000000000" pitchFamily="2" charset="-78"/>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740" y="653850"/>
            <a:ext cx="1265786" cy="1265786"/>
          </a:xfrm>
          <a:prstGeom prst="rect">
            <a:avLst/>
          </a:prstGeom>
        </p:spPr>
      </p:pic>
    </p:spTree>
    <p:extLst>
      <p:ext uri="{BB962C8B-B14F-4D97-AF65-F5344CB8AC3E}">
        <p14:creationId xmlns:p14="http://schemas.microsoft.com/office/powerpoint/2010/main" val="24224916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992361-B0FB-4630-84F8-FB9889B2F01B}"/>
              </a:ext>
            </a:extLst>
          </p:cNvPr>
          <p:cNvSpPr>
            <a:spLocks noGrp="1"/>
          </p:cNvSpPr>
          <p:nvPr>
            <p:ph type="title"/>
          </p:nvPr>
        </p:nvSpPr>
        <p:spPr>
          <a:xfrm>
            <a:off x="528030" y="776584"/>
            <a:ext cx="9613905" cy="1020318"/>
          </a:xfrm>
        </p:spPr>
        <p:txBody>
          <a:bodyPr/>
          <a:lstStyle/>
          <a:p>
            <a:pPr algn="r" rtl="1"/>
            <a:r>
              <a:rPr lang="fa-IR" b="1" dirty="0">
                <a:solidFill>
                  <a:srgbClr val="FFFF00"/>
                </a:solidFill>
                <a:effectLst>
                  <a:outerShdw blurRad="101600" dist="76200" dir="2700000" algn="tl" rotWithShape="0">
                    <a:schemeClr val="accent2">
                      <a:lumMod val="60000"/>
                      <a:lumOff val="40000"/>
                      <a:alpha val="35000"/>
                    </a:schemeClr>
                  </a:outerShdw>
                </a:effectLst>
                <a:cs typeface="B Zar" panose="00000400000000000000" pitchFamily="2" charset="-78"/>
              </a:rPr>
              <a:t>منابع</a:t>
            </a:r>
            <a:endParaRPr lang="en-US" b="1" dirty="0">
              <a:solidFill>
                <a:srgbClr val="FFFF00"/>
              </a:solidFill>
              <a:effectLst>
                <a:outerShdw blurRad="101600" dist="76200" dir="2700000" algn="tl" rotWithShape="0">
                  <a:schemeClr val="accent2">
                    <a:lumMod val="60000"/>
                    <a:lumOff val="40000"/>
                    <a:alpha val="35000"/>
                  </a:schemeClr>
                </a:outerShdw>
              </a:effectLst>
              <a:cs typeface="B Zar" panose="00000400000000000000" pitchFamily="2" charset="-78"/>
            </a:endParaRPr>
          </a:p>
        </p:txBody>
      </p:sp>
      <p:sp>
        <p:nvSpPr>
          <p:cNvPr id="7" name="Content Placeholder 6">
            <a:extLst>
              <a:ext uri="{FF2B5EF4-FFF2-40B4-BE49-F238E27FC236}">
                <a16:creationId xmlns:a16="http://schemas.microsoft.com/office/drawing/2014/main" xmlns="" id="{CD442CE5-F8ED-4F59-87AA-1AD0444EF037}"/>
              </a:ext>
            </a:extLst>
          </p:cNvPr>
          <p:cNvSpPr>
            <a:spLocks noGrp="1"/>
          </p:cNvSpPr>
          <p:nvPr>
            <p:ph idx="1"/>
          </p:nvPr>
        </p:nvSpPr>
        <p:spPr>
          <a:xfrm>
            <a:off x="372141" y="2336873"/>
            <a:ext cx="11621386" cy="4191518"/>
          </a:xfrm>
        </p:spPr>
        <p:txBody>
          <a:bodyPr>
            <a:normAutofit/>
          </a:bodyPr>
          <a:lstStyle/>
          <a:p>
            <a:pPr marL="0" marR="0" indent="0">
              <a:lnSpc>
                <a:spcPct val="115000"/>
              </a:lnSpc>
              <a:spcBef>
                <a:spcPts val="0"/>
              </a:spcBef>
              <a:spcAft>
                <a:spcPts val="1000"/>
              </a:spcAft>
              <a:buNone/>
            </a:pP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 J.B</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Parsa</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M.F.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Haghro</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J</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Chem.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Thermodyn</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40 (2008) 782–788</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0">
              <a:lnSpc>
                <a:spcPct val="115000"/>
              </a:lnSpc>
              <a:spcBef>
                <a:spcPts val="0"/>
              </a:spcBef>
              <a:spcAft>
                <a:spcPts val="1000"/>
              </a:spcAft>
              <a:buNone/>
            </a:pP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 F. </a:t>
            </a:r>
            <a:r>
              <a:rPr lang="en-US" sz="20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Sirbu</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D. </a:t>
            </a:r>
            <a:r>
              <a:rPr lang="en-US" sz="20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Dragoescu</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en-US" sz="20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Shchamialiou</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 </a:t>
            </a:r>
            <a:r>
              <a:rPr lang="en-US" sz="20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Khasanshin</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J. Chem. </a:t>
            </a:r>
            <a:r>
              <a:rPr lang="en-US" sz="20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Thermodyn</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128 (2019) 383–393.</a:t>
            </a:r>
          </a:p>
          <a:p>
            <a:pPr marL="0" marR="0" indent="0">
              <a:lnSpc>
                <a:spcPct val="115000"/>
              </a:lnSpc>
              <a:spcBef>
                <a:spcPts val="0"/>
              </a:spcBef>
              <a:spcAft>
                <a:spcPts val="1000"/>
              </a:spcAft>
              <a:buNone/>
            </a:pP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 P</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Droliya</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A.K. Nain, </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J</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Chem.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Thermodyn</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123 (2018) 146–157.</a:t>
            </a:r>
          </a:p>
          <a:p>
            <a:pPr marL="0" marR="0" indent="0">
              <a:lnSpc>
                <a:spcPct val="115000"/>
              </a:lnSpc>
              <a:spcBef>
                <a:spcPts val="0"/>
              </a:spcBef>
              <a:spcAft>
                <a:spcPts val="1000"/>
              </a:spcAft>
              <a:buNone/>
            </a:pP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 M</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Cai</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Z. Liu, H. Sun, Y.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Guo</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W. Fang, </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Phys</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Chem. Liq. 57 (2019) 491–503.</a:t>
            </a:r>
          </a:p>
          <a:p>
            <a:pPr marL="0" marR="0" indent="0">
              <a:lnSpc>
                <a:spcPct val="115000"/>
              </a:lnSpc>
              <a:spcBef>
                <a:spcPts val="0"/>
              </a:spcBef>
              <a:spcAft>
                <a:spcPts val="1000"/>
              </a:spcAft>
              <a:buNone/>
            </a:pP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5] M</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Almasi</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H.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Iloukhani</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J</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Chem. Eng. Data. 55 (2010) 3918–3922.</a:t>
            </a:r>
          </a:p>
          <a:p>
            <a:pPr marL="0" marR="0" indent="0">
              <a:lnSpc>
                <a:spcPct val="115000"/>
              </a:lnSpc>
              <a:spcBef>
                <a:spcPts val="0"/>
              </a:spcBef>
              <a:spcAft>
                <a:spcPts val="1000"/>
              </a:spcAft>
              <a:buNone/>
            </a:pP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6] H</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Iloukhani</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Z.B.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Mohammadlou</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K.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Khanlarzadeh</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J</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Chem. Eng. Data. 53 (2015) 559–573.</a:t>
            </a:r>
          </a:p>
          <a:p>
            <a:pPr marL="0" marR="0" indent="0">
              <a:lnSpc>
                <a:spcPct val="115000"/>
              </a:lnSpc>
              <a:spcBef>
                <a:spcPts val="0"/>
              </a:spcBef>
              <a:spcAft>
                <a:spcPts val="1000"/>
              </a:spcAft>
              <a:buNone/>
            </a:pP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7] H</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Iloukhani</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M.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Soleimani</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K.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Khanlarzadeh</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J</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Chem.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Thermodyn</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110 (2017) 110–126.</a:t>
            </a:r>
          </a:p>
          <a:p>
            <a:pPr marL="0" marR="0" indent="0">
              <a:lnSpc>
                <a:spcPct val="115000"/>
              </a:lnSpc>
              <a:spcBef>
                <a:spcPts val="0"/>
              </a:spcBef>
              <a:spcAft>
                <a:spcPts val="1000"/>
              </a:spcAft>
              <a:buNone/>
            </a:pP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 M.D</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Tehrani, H.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Iloukhani</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K.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Khanlarzadeh</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E. </a:t>
            </a:r>
            <a:r>
              <a:rPr lang="en-US" sz="2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Azizi</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J</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Mol. Liq. (2020) 114258.</a:t>
            </a:r>
          </a:p>
          <a:p>
            <a:pPr rtl="1"/>
            <a:endParaRPr lang="en-US" sz="2000" dirty="0">
              <a:cs typeface="B Nazanin" panose="00000400000000000000" pitchFamily="2" charset="-78"/>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740" y="653850"/>
            <a:ext cx="1265786" cy="1265786"/>
          </a:xfrm>
          <a:prstGeom prst="rect">
            <a:avLst/>
          </a:prstGeom>
        </p:spPr>
      </p:pic>
    </p:spTree>
    <p:extLst>
      <p:ext uri="{BB962C8B-B14F-4D97-AF65-F5344CB8AC3E}">
        <p14:creationId xmlns:p14="http://schemas.microsoft.com/office/powerpoint/2010/main" val="42424854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SE_ID" val="F23E60E0-405C-453B-9F11-104812038162"/>
  <p:tag name="ISPRING_CMI5_LAUNCH_METHOD" val="any window"/>
  <p:tag name="ISPRING_SCORM_RATE_SLIDES" val="1"/>
  <p:tag name="ISPRINGCLOUDFOLDERID" val="1"/>
  <p:tag name="ISPRINGONLINEFOLDERID" val="1"/>
  <p:tag name="ISPRING_OUTPUT_FOLDER" val="[[&quot;\uFFFD\uFFFD\uFFFD\uFFFD{BA9A2F1D-06B8-4553-BFCA-D8521787851E}&quot;,&quot;C:\\Users\\sanat\\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no-video&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PASSING_SCORE" val="100.000000"/>
  <p:tag name="ISPRING_CURRENT_PLAYER_ID" val="universal-no-video"/>
  <p:tag name="ISPRING_FIRST_PUBLISH" val="1"/>
  <p:tag name="ISPRING_ULTRA_SCORM_COURCE_TITLE" val="template"/>
  <p:tag name="ISPRING_SCORM_ENDPOINT" val="&lt;endpoint&gt;&lt;enable&gt;0&lt;/enable&gt;&lt;lrs&gt;http://&lt;/lrs&gt;&lt;auth&gt;0&lt;/auth&gt;&lt;login&gt;&lt;/login&gt;&lt;password&gt;&lt;/password&gt;&lt;key&gt;&lt;/key&gt;&lt;name&gt;&lt;/name&gt;&lt;email&gt;&lt;/email&gt;&lt;/endpoint&gt;&#10;"/>
  <p:tag name="ISPRING_SCORM_RATE_QUIZZES" val="0"/>
  <p:tag name="ISPRING_PRESENTATION_TITLE" val="template"/>
</p:tagLst>
</file>

<file path=ppt/theme/theme1.xml><?xml version="1.0" encoding="utf-8"?>
<a:theme xmlns:a="http://schemas.openxmlformats.org/drawingml/2006/main" name="Berlin">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Berlin</Template>
  <TotalTime>435</TotalTime>
  <Words>768</Words>
  <Application>Microsoft Office PowerPoint</Application>
  <PresentationFormat>Widescreen</PresentationFormat>
  <Paragraphs>67</Paragraphs>
  <Slides>9</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Calibri</vt:lpstr>
      <vt:lpstr>B Titr</vt:lpstr>
      <vt:lpstr>Trebuchet MS</vt:lpstr>
      <vt:lpstr>Times New Roman</vt:lpstr>
      <vt:lpstr>B Nazanin</vt:lpstr>
      <vt:lpstr>Arial</vt:lpstr>
      <vt:lpstr>Cambria Math</vt:lpstr>
      <vt:lpstr>宋体</vt:lpstr>
      <vt:lpstr>B Zar</vt:lpstr>
      <vt:lpstr>Berlin</vt:lpstr>
      <vt:lpstr>     Experimental and theoritical study on the binary systems of cyclohexanol + alkylamine (C4 and C6) at (303.15 to 318.15)K  </vt:lpstr>
      <vt:lpstr>Abstract</vt:lpstr>
      <vt:lpstr>Introduction</vt:lpstr>
      <vt:lpstr>Apparatus and procedure</vt:lpstr>
      <vt:lpstr>Conclusion</vt:lpstr>
      <vt:lpstr>Conclusion</vt:lpstr>
      <vt:lpstr>Discussion and conclusion</vt:lpstr>
      <vt:lpstr>تقدیر و تشکر</vt:lpstr>
      <vt:lpstr>منابع</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creator>yaser lahuti</dc:creator>
  <cp:lastModifiedBy>Mehdi</cp:lastModifiedBy>
  <cp:revision>56</cp:revision>
  <dcterms:created xsi:type="dcterms:W3CDTF">2020-11-15T07:43:14Z</dcterms:created>
  <dcterms:modified xsi:type="dcterms:W3CDTF">2020-11-30T12:39:08Z</dcterms:modified>
</cp:coreProperties>
</file>