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71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4" r:id="rId6"/>
    <p:sldId id="267" r:id="rId7"/>
    <p:sldId id="266" r:id="rId8"/>
    <p:sldId id="268" r:id="rId9"/>
    <p:sldId id="262" r:id="rId10"/>
    <p:sldId id="263" r:id="rId11"/>
    <p:sldId id="260" r:id="rId12"/>
    <p:sldId id="261" r:id="rId13"/>
  </p:sldIdLst>
  <p:sldSz cx="12192000" cy="6858000"/>
  <p:notesSz cx="6858000" cy="9144000"/>
  <p:embeddedFontLst>
    <p:embeddedFont>
      <p:font typeface="Arial Rounded MT Bold" panose="020F0704030504030204" pitchFamily="3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am" initials="M" lastIdx="1" clrIdx="0">
    <p:extLst>
      <p:ext uri="{19B8F6BF-5375-455C-9EA6-DF929625EA0E}">
        <p15:presenceInfo xmlns:p15="http://schemas.microsoft.com/office/powerpoint/2012/main" userId="Marya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27T20:33:26.082" idx="1">
    <p:pos x="10" y="10"/>
    <p:text/>
    <p:extLst>
      <p:ext uri="{C676402C-5697-4E1C-873F-D02D1690AC5C}">
        <p15:threadingInfo xmlns:p15="http://schemas.microsoft.com/office/powerpoint/2012/main" timeZoneBias="-21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4EE17-7F80-4A3C-99C4-330F4864B418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DD427-F871-4E49-89D3-6FE69923B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0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01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4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9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57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16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77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20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1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6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90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09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2760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7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39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49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99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396CB90-7519-4060-AACF-E6C7D66C390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9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1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3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6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9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0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14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accent4">
                <a:lumMod val="60000"/>
                <a:lumOff val="40000"/>
              </a:schemeClr>
            </a:gs>
            <a:gs pos="49000">
              <a:schemeClr val="accent6">
                <a:lumMod val="60000"/>
                <a:lumOff val="40000"/>
              </a:schemeClr>
            </a:gs>
            <a:gs pos="19000">
              <a:schemeClr val="accent4">
                <a:lumMod val="40000"/>
                <a:lumOff val="60000"/>
              </a:schemeClr>
            </a:gs>
            <a:gs pos="72000">
              <a:srgbClr val="F1D87E"/>
            </a:gs>
            <a:gs pos="1000">
              <a:srgbClr val="FFFF00"/>
            </a:gs>
            <a:gs pos="100000">
              <a:schemeClr val="accent5">
                <a:lumMod val="60000"/>
                <a:lumOff val="40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6CB90-7519-4060-AACF-E6C7D66C390D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710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yammansori13751375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8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7.jpeg"/><Relationship Id="rId10" Type="http://schemas.openxmlformats.org/officeDocument/2006/relationships/image" Target="../media/image14.emf"/><Relationship Id="rId4" Type="http://schemas.openxmlformats.org/officeDocument/2006/relationships/image" Target="../media/image16.jpeg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80C37-076B-46AE-AD2F-2EA9B508B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34" y="2559563"/>
            <a:ext cx="8574622" cy="1388534"/>
          </a:xfrm>
        </p:spPr>
        <p:txBody>
          <a:bodyPr>
            <a:noAutofit/>
          </a:bodyPr>
          <a:lstStyle/>
          <a:p>
            <a:pPr algn="ctr"/>
            <a:br>
              <a:rPr lang="fa-IR" sz="3800" b="1" dirty="0"/>
            </a:br>
            <a:br>
              <a:rPr lang="fa-IR" sz="3800" b="1" dirty="0"/>
            </a:br>
            <a:br>
              <a:rPr lang="fa-IR" sz="3800" b="1" dirty="0"/>
            </a:br>
            <a:r>
              <a:rPr lang="fa-IR" sz="3800" b="1" dirty="0">
                <a:solidFill>
                  <a:schemeClr val="accent1"/>
                </a:solidFill>
              </a:rPr>
              <a:t>سنتز،شناسایی و کاربرد نانو ذرات مغناطیسی آهن بر پایه تترازول آن در سنتز 2-آمیدو آلکیل نفتول ها</a:t>
            </a:r>
            <a:endParaRPr lang="en-US" sz="3800" dirty="0">
              <a:solidFill>
                <a:schemeClr val="accent1"/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274B40-854A-4A80-BBAD-623C1374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2367" y="4575878"/>
            <a:ext cx="7920689" cy="1117687"/>
          </a:xfrm>
        </p:spPr>
        <p:txBody>
          <a:bodyPr>
            <a:normAutofit/>
          </a:bodyPr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نام نویسنده اول : مریم منصوری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sz="2400" b="1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نام نویسنده دوم : دکتر داود حبیبی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AD0DFD-457D-4A68-9595-602EA6599C5E}"/>
              </a:ext>
            </a:extLst>
          </p:cNvPr>
          <p:cNvSpPr txBox="1"/>
          <p:nvPr/>
        </p:nvSpPr>
        <p:spPr>
          <a:xfrm>
            <a:off x="9422250" y="2672780"/>
            <a:ext cx="2519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گروه آموزشی شیمی آلی،</a:t>
            </a:r>
            <a:b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 دانشکده شیمی،</a:t>
            </a:r>
            <a:b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 دانشگاه بوعلی‌سینا، </a:t>
            </a:r>
            <a:b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</a:br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همدان</a:t>
            </a:r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FD5A40-0FFD-473C-AC41-AF223B157677}"/>
              </a:ext>
            </a:extLst>
          </p:cNvPr>
          <p:cNvSpPr txBox="1"/>
          <p:nvPr/>
        </p:nvSpPr>
        <p:spPr>
          <a:xfrm>
            <a:off x="-1074298" y="6412748"/>
            <a:ext cx="9037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  <a:cs typeface="B Zar" panose="000004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maryammansori@gmail.com</a:t>
            </a:r>
            <a:r>
              <a:rPr lang="en-US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  <a:cs typeface="B Zar" panose="00000400000000000000" pitchFamily="2" charset="-78"/>
              </a:rPr>
              <a:t>  </a:t>
            </a:r>
            <a:r>
              <a:rPr lang="en-US" sz="1600" dirty="0">
                <a:solidFill>
                  <a:schemeClr val="accent1"/>
                </a:solidFill>
                <a:latin typeface="Arial Rounded MT Bold" panose="020F0704030504030204" pitchFamily="34" charset="0"/>
                <a:cs typeface="B Zar" panose="00000400000000000000" pitchFamily="2" charset="-78"/>
              </a:rPr>
              <a:t>&amp;</a:t>
            </a:r>
            <a:r>
              <a:rPr lang="en-US" sz="1600" dirty="0">
                <a:latin typeface="Arial Rounded MT Bold" panose="020F0704030504030204" pitchFamily="34" charset="0"/>
                <a:cs typeface="B Zar" panose="00000400000000000000" pitchFamily="2" charset="-78"/>
              </a:rPr>
              <a:t> </a:t>
            </a:r>
            <a:r>
              <a:rPr lang="en-US" sz="1600" b="1" dirty="0">
                <a:solidFill>
                  <a:schemeClr val="bg1"/>
                </a:solidFill>
                <a:effectLst/>
                <a:latin typeface="Roboto"/>
                <a:cs typeface="B Zar" panose="00000400000000000000" pitchFamily="2" charset="-78"/>
              </a:rPr>
              <a:t>davood.habibi@gmail.com</a:t>
            </a:r>
            <a:r>
              <a:rPr lang="en-US" sz="1600" b="0" i="0" dirty="0">
                <a:solidFill>
                  <a:srgbClr val="555555"/>
                </a:solidFill>
                <a:effectLst/>
                <a:latin typeface="Roboto"/>
                <a:cs typeface="B Zar" panose="00000400000000000000" pitchFamily="2" charset="-78"/>
              </a:rPr>
              <a:t>‏</a:t>
            </a:r>
            <a:r>
              <a:rPr lang="en-US" sz="1600" dirty="0">
                <a:latin typeface="Arial Rounded MT Bold" panose="020F0704030504030204" pitchFamily="34" charset="0"/>
                <a:cs typeface="B Zar" panose="00000400000000000000" pitchFamily="2" charset="-78"/>
              </a:rPr>
              <a:t> </a:t>
            </a:r>
          </a:p>
          <a:p>
            <a:pPr algn="ctr" rtl="1"/>
            <a:endParaRPr lang="en-US" sz="1600" dirty="0">
              <a:latin typeface="Arial Rounded MT Bold" panose="020F07040305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033B143-BBFB-4D7E-A1DD-E12A3ABA45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5" r="27240"/>
          <a:stretch/>
        </p:blipFill>
        <p:spPr>
          <a:xfrm>
            <a:off x="56042" y="152864"/>
            <a:ext cx="2424531" cy="2406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80" y="170413"/>
            <a:ext cx="2356420" cy="223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03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chemeClr val="accent1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بحث و نتیجه</a:t>
            </a:r>
            <a:r>
              <a:rPr lang="en-US" b="1" dirty="0">
                <a:solidFill>
                  <a:schemeClr val="accent1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 </a:t>
            </a:r>
            <a:r>
              <a:rPr lang="fa-IR" b="1" dirty="0">
                <a:solidFill>
                  <a:schemeClr val="accent1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گیری</a:t>
            </a:r>
            <a:endParaRPr lang="en-US" b="1" dirty="0">
              <a:solidFill>
                <a:schemeClr val="accent1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در این تحقیق با در نظر گرفتن اصول شیمی سبز، سعی در ارائه کاتالیزور مغناطیسی شده است. با توجه به ویژگی­های منحصر به فرد این ترکیبات، انتظار می­رود که این کاتالیزور به عنوان کاتالیزورهای کارآمد  و مؤثر در سنتز ترکیبات مختلف از جمله ترکیبات هتروسیکل کارآمد باشند. تهیه و کاربرد نانوکاتالیزورهای مغناطیسی و استفاده از آن­ها در تهیه انواع مختلف ترکیبات شیمیایی </a:t>
            </a:r>
            <a:r>
              <a:rPr lang="fa-IR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و در نهایت ارائه روش­های نوین در تهیه ترکیبات آلی</a:t>
            </a:r>
            <a:r>
              <a:rPr lang="fa-IR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نیز از اهداف این پایان نامه می­باشد.</a:t>
            </a:r>
            <a:endParaRPr lang="en-US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a-IR" sz="2000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روش­های ارائه شده برای سنتز ترکیبات مختلف هتروسیکل دارای شرایط متناسب با اصول شیمی سبز بود. تمامی واکنش­ها در شرایط ملایم، </a:t>
            </a:r>
            <a:r>
              <a:rPr lang="fa-IR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engXian"/>
                <a:cs typeface="B Nazanin" panose="00000400000000000000" pitchFamily="2" charset="-78"/>
              </a:rPr>
              <a:t>سازگار با محیط زیست، زمان­های کوتاه، بازده­های بالا، جداسازی و خالص سازی آسان محصولات </a:t>
            </a:r>
            <a:r>
              <a:rPr lang="fa-IR" sz="2000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انجام شدند.                                                               </a:t>
            </a:r>
            <a:endParaRPr lang="en-US" sz="2000" dirty="0">
              <a:solidFill>
                <a:schemeClr val="bg1"/>
              </a:solidFill>
              <a:effectLst/>
            </a:endParaRPr>
          </a:p>
          <a:p>
            <a:pPr marL="0" algn="r" rtl="1">
              <a:lnSpc>
                <a:spcPct val="150000"/>
              </a:lnSpc>
              <a:spcBef>
                <a:spcPts val="0"/>
              </a:spcBef>
            </a:pPr>
            <a:r>
              <a:rPr lang="fa-IR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DengXian"/>
                <a:cs typeface="B Nazanin" panose="00000400000000000000" pitchFamily="2" charset="-78"/>
              </a:rPr>
              <a:t>انتظار می­رود کاتالیزورهای نامبرده قابلیت بازیافت و استفاده مجدد داشته باشند. نتایج حاصل از این تحقیق با اطلاعات علمی گزارش شده، مقایسه و معایب و محاسن آن ارائه خواهد شد</a:t>
            </a:r>
          </a:p>
          <a:p>
            <a:pPr marL="0" marR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324" y="638175"/>
            <a:ext cx="15906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chemeClr val="accent1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تقدیر و تشکر</a:t>
            </a:r>
            <a:endParaRPr lang="en-US" b="1" dirty="0">
              <a:solidFill>
                <a:schemeClr val="accent1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697" y="2198570"/>
            <a:ext cx="9027043" cy="4005580"/>
          </a:xfrm>
        </p:spPr>
        <p:txBody>
          <a:bodyPr>
            <a:noAutofit/>
          </a:bodyPr>
          <a:lstStyle/>
          <a:p>
            <a:pPr lvl="1" algn="r" rtl="1">
              <a:lnSpc>
                <a:spcPct val="150000"/>
              </a:lnSpc>
            </a:pPr>
            <a:r>
              <a:rPr lang="fa-IR" sz="2400" dirty="0">
                <a:solidFill>
                  <a:schemeClr val="bg1"/>
                </a:solidFill>
                <a:cs typeface="B Zar" panose="00000400000000000000" pitchFamily="2" charset="-78"/>
              </a:rPr>
              <a:t>از استاد راهنمای بزرگ و فرزانه جناب آقای پروفسور داودحبیبی که رهنمودهای گران بهای ایشان همواره چراغ راه من بود کمال تشکر را دارم.</a:t>
            </a:r>
          </a:p>
          <a:p>
            <a:pPr lvl="1" algn="r" rtl="1">
              <a:lnSpc>
                <a:spcPct val="150000"/>
              </a:lnSpc>
            </a:pPr>
            <a:r>
              <a:rPr lang="fa-IR" sz="2400" dirty="0">
                <a:solidFill>
                  <a:schemeClr val="bg1"/>
                </a:solidFill>
                <a:cs typeface="B Zar" panose="00000400000000000000" pitchFamily="2" charset="-78"/>
              </a:rPr>
              <a:t>از اساتید محترم گروه شیمی دانشگاه بوعلی سینا جناب آقای پروفسور حبیبی، جناب آقای پروفسور آذریفر، جناب آقای پروفسور زلفی گل، جناب آقای پروفسور قربانی واقعی و جناب آقای پروفسور قربانی چقامارانی که از محضر پرفیض تدریسشان، بهره‌ها برده‌ام، نهایت تشکر و سپاسگزاری را دارم. </a:t>
            </a:r>
          </a:p>
          <a:p>
            <a:pPr lvl="1" algn="r" rtl="1">
              <a:lnSpc>
                <a:spcPct val="150000"/>
              </a:lnSpc>
            </a:pPr>
            <a:r>
              <a:rPr lang="fa-IR" sz="2400" dirty="0">
                <a:solidFill>
                  <a:schemeClr val="bg1"/>
                </a:solidFill>
                <a:cs typeface="B Zar" panose="00000400000000000000" pitchFamily="2" charset="-78"/>
              </a:rPr>
              <a:t>از سرکار خانم دکتر سمیه حیدری به پاس تمام محبت‌ها و راهنمایی‌های بی دریغشان صمیمانه تشکر می‌کنم. </a:t>
            </a:r>
            <a:br>
              <a:rPr lang="fa-IR" sz="2400" dirty="0">
                <a:cs typeface="B Zar" panose="00000400000000000000" pitchFamily="2" charset="-78"/>
              </a:rPr>
            </a:br>
            <a:endParaRPr lang="en-US" sz="2400" dirty="0">
              <a:cs typeface="B Zar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dirty="0">
                <a:cs typeface="B Zar" panose="00000400000000000000" pitchFamily="2" charset="-78"/>
              </a:rPr>
              <a:t> </a:t>
            </a:r>
            <a:endParaRPr lang="en-US" dirty="0">
              <a:cs typeface="B Zar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425" y="653850"/>
            <a:ext cx="1552575" cy="1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9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>
            <a:normAutofit/>
          </a:bodyPr>
          <a:lstStyle/>
          <a:p>
            <a:pPr algn="r" rtl="1"/>
            <a:r>
              <a:rPr lang="fa-IR" sz="5400" b="1" dirty="0">
                <a:solidFill>
                  <a:schemeClr val="accent1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منابع</a:t>
            </a:r>
            <a:endParaRPr lang="en-US" sz="5400" b="1" dirty="0">
              <a:solidFill>
                <a:schemeClr val="accent1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Autofit/>
          </a:bodyPr>
          <a:lstStyle/>
          <a:p>
            <a:r>
              <a:rPr lang="en-US" sz="1400" i="1" dirty="0">
                <a:solidFill>
                  <a:schemeClr val="bg1"/>
                </a:solidFill>
                <a:effectLst/>
                <a:cs typeface="+mj-cs"/>
              </a:rPr>
              <a:t>[1] </a:t>
            </a:r>
            <a:r>
              <a:rPr lang="en-US" sz="1400" i="1" dirty="0" err="1">
                <a:solidFill>
                  <a:schemeClr val="bg1"/>
                </a:solidFill>
                <a:effectLst/>
                <a:cs typeface="+mj-cs"/>
              </a:rPr>
              <a:t>Anastas</a:t>
            </a:r>
            <a:r>
              <a:rPr lang="en-US" sz="1400" i="1" dirty="0">
                <a:solidFill>
                  <a:schemeClr val="bg1"/>
                </a:solidFill>
                <a:effectLst/>
                <a:cs typeface="+mj-cs"/>
              </a:rPr>
              <a:t>, P., </a:t>
            </a:r>
            <a:r>
              <a:rPr lang="en-US" sz="1400" i="1" dirty="0" err="1">
                <a:solidFill>
                  <a:schemeClr val="bg1"/>
                </a:solidFill>
                <a:effectLst/>
                <a:cs typeface="+mj-cs"/>
              </a:rPr>
              <a:t>Eghbali</a:t>
            </a:r>
            <a:r>
              <a:rPr lang="en-US" sz="1400" i="1" dirty="0">
                <a:solidFill>
                  <a:schemeClr val="bg1"/>
                </a:solidFill>
                <a:effectLst/>
                <a:cs typeface="+mj-cs"/>
              </a:rPr>
              <a:t>, N. 2010. "Green chemistry: principles and practice". Chem. Soc. Rev., Vol. 39: 301-312.</a:t>
            </a:r>
          </a:p>
          <a:p>
            <a:r>
              <a:rPr lang="en-US" sz="1400" i="1" dirty="0">
                <a:solidFill>
                  <a:schemeClr val="bg1"/>
                </a:solidFill>
                <a:effectLst/>
                <a:cs typeface="+mj-cs"/>
              </a:rPr>
              <a:t>[2]  de Marco, B. A., </a:t>
            </a:r>
            <a:r>
              <a:rPr lang="en-US" sz="1400" i="1" dirty="0" err="1">
                <a:solidFill>
                  <a:schemeClr val="bg1"/>
                </a:solidFill>
                <a:effectLst/>
                <a:cs typeface="+mj-cs"/>
              </a:rPr>
              <a:t>Rechelo</a:t>
            </a:r>
            <a:r>
              <a:rPr lang="en-US" sz="1400" i="1" dirty="0">
                <a:solidFill>
                  <a:schemeClr val="bg1"/>
                </a:solidFill>
                <a:effectLst/>
                <a:cs typeface="+mj-cs"/>
              </a:rPr>
              <a:t>, B. S., </a:t>
            </a:r>
            <a:r>
              <a:rPr lang="en-US" sz="1400" i="1" dirty="0" err="1">
                <a:solidFill>
                  <a:schemeClr val="bg1"/>
                </a:solidFill>
                <a:effectLst/>
                <a:cs typeface="+mj-cs"/>
              </a:rPr>
              <a:t>Tótoli</a:t>
            </a:r>
            <a:r>
              <a:rPr lang="en-US" sz="1400" i="1" dirty="0">
                <a:solidFill>
                  <a:schemeClr val="bg1"/>
                </a:solidFill>
                <a:effectLst/>
                <a:cs typeface="+mj-cs"/>
              </a:rPr>
              <a:t>, E. G., </a:t>
            </a:r>
            <a:r>
              <a:rPr lang="en-US" sz="1400" i="1" dirty="0" err="1">
                <a:solidFill>
                  <a:schemeClr val="bg1"/>
                </a:solidFill>
                <a:effectLst/>
                <a:cs typeface="+mj-cs"/>
              </a:rPr>
              <a:t>Kogawa</a:t>
            </a:r>
            <a:r>
              <a:rPr lang="en-US" sz="1400" i="1" dirty="0">
                <a:solidFill>
                  <a:schemeClr val="bg1"/>
                </a:solidFill>
                <a:effectLst/>
                <a:cs typeface="+mj-cs"/>
              </a:rPr>
              <a:t>, A. C., Salgado, H. R. N. 2018. " Evolution of green chemistry and its multidimensional impacts: A review".  Saudi pharmaceutical journal, Vol. 27: 1-8.</a:t>
            </a:r>
          </a:p>
          <a:p>
            <a:r>
              <a:rPr lang="en-US" sz="1400" i="1" dirty="0">
                <a:solidFill>
                  <a:schemeClr val="bg1"/>
                </a:solidFill>
                <a:effectLst/>
                <a:cs typeface="+mj-cs"/>
              </a:rPr>
              <a:t>[3] </a:t>
            </a:r>
            <a:r>
              <a:rPr lang="en-US" sz="1400" dirty="0" err="1">
                <a:solidFill>
                  <a:schemeClr val="bg1"/>
                </a:solidFill>
                <a:effectLst/>
                <a:cs typeface="+mj-cs"/>
              </a:rPr>
              <a:t>Tobiszewski</a:t>
            </a:r>
            <a:r>
              <a:rPr lang="en-US" sz="1400" dirty="0">
                <a:solidFill>
                  <a:schemeClr val="bg1"/>
                </a:solidFill>
                <a:effectLst/>
                <a:cs typeface="+mj-cs"/>
              </a:rPr>
              <a:t>, </a:t>
            </a:r>
            <a:r>
              <a:rPr lang="en-US" sz="1400" i="1" dirty="0">
                <a:solidFill>
                  <a:schemeClr val="bg1"/>
                </a:solidFill>
                <a:effectLst/>
                <a:cs typeface="+mj-cs"/>
              </a:rPr>
              <a:t>M., </a:t>
            </a:r>
            <a:r>
              <a:rPr lang="en-US" sz="1400" i="1" dirty="0" err="1">
                <a:solidFill>
                  <a:schemeClr val="bg1"/>
                </a:solidFill>
                <a:effectLst/>
                <a:cs typeface="+mj-cs"/>
              </a:rPr>
              <a:t>Marć</a:t>
            </a:r>
            <a:r>
              <a:rPr lang="en-US" sz="1400" i="1" dirty="0">
                <a:solidFill>
                  <a:schemeClr val="bg1"/>
                </a:solidFill>
                <a:effectLst/>
                <a:cs typeface="+mj-cs"/>
              </a:rPr>
              <a:t>, M., </a:t>
            </a:r>
            <a:r>
              <a:rPr lang="en-US" sz="1400" i="1" dirty="0" err="1">
                <a:solidFill>
                  <a:schemeClr val="bg1"/>
                </a:solidFill>
                <a:effectLst/>
                <a:cs typeface="+mj-cs"/>
              </a:rPr>
              <a:t>Gałuszka</a:t>
            </a:r>
            <a:r>
              <a:rPr lang="en-US" sz="1400" i="1" dirty="0">
                <a:solidFill>
                  <a:schemeClr val="bg1"/>
                </a:solidFill>
                <a:effectLst/>
                <a:cs typeface="+mj-cs"/>
              </a:rPr>
              <a:t>, A., and </a:t>
            </a:r>
            <a:r>
              <a:rPr lang="en-US" sz="1400" i="1" dirty="0" err="1">
                <a:solidFill>
                  <a:schemeClr val="bg1"/>
                </a:solidFill>
                <a:effectLst/>
                <a:cs typeface="+mj-cs"/>
              </a:rPr>
              <a:t>Namieśnik</a:t>
            </a:r>
            <a:r>
              <a:rPr lang="en-US" sz="1400" i="1" dirty="0">
                <a:solidFill>
                  <a:schemeClr val="bg1"/>
                </a:solidFill>
                <a:effectLst/>
                <a:cs typeface="+mj-cs"/>
              </a:rPr>
              <a:t>, J. 2015. "Green chemistry metrics with special reference to green analytical chemistry". Molecules., Vol. 20: 10928-10946.</a:t>
            </a:r>
          </a:p>
          <a:p>
            <a:r>
              <a:rPr lang="en-US" sz="1400" i="1" dirty="0">
                <a:solidFill>
                  <a:schemeClr val="bg1"/>
                </a:solidFill>
                <a:effectLst/>
                <a:cs typeface="+mj-cs"/>
              </a:rPr>
              <a:t>[4] </a:t>
            </a:r>
            <a:r>
              <a:rPr lang="en-US" sz="1400" i="1" dirty="0" err="1">
                <a:solidFill>
                  <a:schemeClr val="bg1"/>
                </a:solidFill>
                <a:effectLst/>
                <a:cs typeface="+mj-cs"/>
              </a:rPr>
              <a:t>Zolfigol</a:t>
            </a:r>
            <a:r>
              <a:rPr lang="en-US" sz="1400" i="1" dirty="0">
                <a:solidFill>
                  <a:schemeClr val="bg1"/>
                </a:solidFill>
                <a:effectLst/>
                <a:cs typeface="+mj-cs"/>
              </a:rPr>
              <a:t>, M</a:t>
            </a:r>
            <a:r>
              <a:rPr lang="fa-IR" sz="1400" i="1" dirty="0">
                <a:solidFill>
                  <a:schemeClr val="bg1"/>
                </a:solidFill>
                <a:effectLst/>
                <a:cs typeface="+mj-cs"/>
              </a:rPr>
              <a:t>.</a:t>
            </a:r>
            <a:r>
              <a:rPr lang="en-US" sz="1400" i="1" dirty="0">
                <a:solidFill>
                  <a:schemeClr val="bg1"/>
                </a:solidFill>
                <a:effectLst/>
                <a:cs typeface="+mj-cs"/>
              </a:rPr>
              <a:t> A., </a:t>
            </a:r>
            <a:r>
              <a:rPr lang="en-US" sz="1400" i="1" dirty="0" err="1">
                <a:solidFill>
                  <a:schemeClr val="bg1"/>
                </a:solidFill>
                <a:effectLst/>
                <a:cs typeface="+mj-cs"/>
              </a:rPr>
              <a:t>Gholami</a:t>
            </a:r>
            <a:r>
              <a:rPr lang="en-US" sz="1400" i="1" dirty="0">
                <a:solidFill>
                  <a:schemeClr val="bg1"/>
                </a:solidFill>
                <a:effectLst/>
                <a:cs typeface="+mj-cs"/>
              </a:rPr>
              <a:t>, H., </a:t>
            </a:r>
            <a:r>
              <a:rPr lang="en-US" sz="1400" i="1" dirty="0" err="1">
                <a:solidFill>
                  <a:schemeClr val="bg1"/>
                </a:solidFill>
                <a:effectLst/>
                <a:cs typeface="+mj-cs"/>
              </a:rPr>
              <a:t>Khakyzadeh</a:t>
            </a:r>
            <a:r>
              <a:rPr lang="en-US" sz="1400" i="1" dirty="0">
                <a:solidFill>
                  <a:schemeClr val="bg1"/>
                </a:solidFill>
                <a:effectLst/>
                <a:cs typeface="+mj-cs"/>
              </a:rPr>
              <a:t>, V. 2010. "Principle of organic synthesis with a  new approach". </a:t>
            </a:r>
            <a:r>
              <a:rPr lang="en-US" sz="1400" i="1" dirty="0" err="1">
                <a:solidFill>
                  <a:schemeClr val="bg1"/>
                </a:solidFill>
                <a:effectLst/>
                <a:cs typeface="+mj-cs"/>
              </a:rPr>
              <a:t>Sec.Chap.,P</a:t>
            </a:r>
            <a:r>
              <a:rPr lang="en-US" sz="1400" i="1" dirty="0">
                <a:solidFill>
                  <a:schemeClr val="bg1"/>
                </a:solidFill>
                <a:effectLst/>
                <a:cs typeface="+mj-cs"/>
              </a:rPr>
              <a:t>: 53-127.</a:t>
            </a:r>
          </a:p>
          <a:p>
            <a:r>
              <a:rPr lang="en-US" sz="1400" i="1" dirty="0">
                <a:solidFill>
                  <a:schemeClr val="bg1"/>
                </a:solidFill>
                <a:effectLst/>
                <a:cs typeface="+mj-cs"/>
              </a:rPr>
              <a:t>[5] </a:t>
            </a:r>
            <a:r>
              <a:rPr lang="en-US" sz="1400" i="1" dirty="0" err="1">
                <a:solidFill>
                  <a:schemeClr val="bg1"/>
                </a:solidFill>
                <a:effectLst/>
                <a:cs typeface="+mj-cs"/>
              </a:rPr>
              <a:t>Anastas</a:t>
            </a:r>
            <a:r>
              <a:rPr lang="en-US" sz="1400" i="1" dirty="0">
                <a:solidFill>
                  <a:schemeClr val="bg1"/>
                </a:solidFill>
                <a:effectLst/>
                <a:cs typeface="+mj-cs"/>
              </a:rPr>
              <a:t>, P. T., Kirchhoff, M. M. 2002. "Origins, current status, and future challenges of green chemistry". Accounts of chemical research, Vol. 35: 686-694.</a:t>
            </a:r>
          </a:p>
          <a:p>
            <a:r>
              <a:rPr lang="en-US" sz="1400" i="1" dirty="0">
                <a:solidFill>
                  <a:schemeClr val="bg1"/>
                </a:solidFill>
                <a:effectLst/>
                <a:cs typeface="+mj-cs"/>
              </a:rPr>
              <a:t>[6] Sheldon, R. A. 2012. "Fundamentals of green chemistry: efficiency in reaction design". Chem. Soc. Rev., Vol. 41: 1437-1451.</a:t>
            </a:r>
          </a:p>
          <a:p>
            <a:r>
              <a:rPr lang="en-US" sz="1400" i="1" dirty="0">
                <a:solidFill>
                  <a:schemeClr val="bg1"/>
                </a:solidFill>
                <a:effectLst/>
                <a:cs typeface="+mj-cs"/>
              </a:rPr>
              <a:t>[7] Gupta, M., Paul, S., and Gupta, R. 2010. "General aspects of 12 basic principles of green chemistry with applications". </a:t>
            </a:r>
            <a:r>
              <a:rPr lang="en-US" sz="1400" i="1" dirty="0" err="1">
                <a:solidFill>
                  <a:schemeClr val="bg1"/>
                </a:solidFill>
                <a:effectLst/>
                <a:cs typeface="+mj-cs"/>
              </a:rPr>
              <a:t>Curr</a:t>
            </a:r>
            <a:r>
              <a:rPr lang="en-US" sz="1400" i="1" dirty="0">
                <a:solidFill>
                  <a:schemeClr val="bg1"/>
                </a:solidFill>
                <a:effectLst/>
                <a:cs typeface="+mj-cs"/>
              </a:rPr>
              <a:t>. Sci., Vol. 99: 1341-1360.</a:t>
            </a:r>
          </a:p>
          <a:p>
            <a:r>
              <a:rPr lang="en-US" sz="1400" i="1" dirty="0">
                <a:solidFill>
                  <a:schemeClr val="bg1"/>
                </a:solidFill>
                <a:effectLst/>
                <a:cs typeface="+mj-cs"/>
              </a:rPr>
              <a:t>[8] Wang, H., Zhao, W., Du, J., Wei, F., Chen, Q., Wang, X. 2019. "An efficient one pot three-component synthesis of 2, 4, 6-triarylpyridines using </a:t>
            </a:r>
            <a:r>
              <a:rPr lang="en-US" sz="1400" i="1" dirty="0" err="1">
                <a:solidFill>
                  <a:schemeClr val="bg1"/>
                </a:solidFill>
                <a:effectLst/>
                <a:cs typeface="+mj-cs"/>
              </a:rPr>
              <a:t>triflimide</a:t>
            </a:r>
            <a:r>
              <a:rPr lang="en-US" sz="1400" i="1" dirty="0">
                <a:solidFill>
                  <a:schemeClr val="bg1"/>
                </a:solidFill>
                <a:effectLst/>
                <a:cs typeface="+mj-cs"/>
              </a:rPr>
              <a:t> as a metal-free catalyst under solvent-free conditions". RSC Adv., Vol. 9: 5158-5163.</a:t>
            </a:r>
          </a:p>
          <a:p>
            <a:r>
              <a:rPr lang="en-US" sz="1400" i="1" dirty="0">
                <a:solidFill>
                  <a:schemeClr val="bg1"/>
                </a:solidFill>
                <a:effectLst/>
                <a:cs typeface="+mj-cs"/>
              </a:rPr>
              <a:t>[9] </a:t>
            </a:r>
            <a:r>
              <a:rPr lang="en-US" sz="1400" i="1" dirty="0" err="1">
                <a:solidFill>
                  <a:schemeClr val="bg1"/>
                </a:solidFill>
                <a:effectLst/>
                <a:cs typeface="+mj-cs"/>
              </a:rPr>
              <a:t>Capello</a:t>
            </a:r>
            <a:r>
              <a:rPr lang="en-US" sz="1400" i="1" dirty="0">
                <a:solidFill>
                  <a:schemeClr val="bg1"/>
                </a:solidFill>
                <a:effectLst/>
                <a:cs typeface="+mj-cs"/>
              </a:rPr>
              <a:t>, C., Fischer, U., </a:t>
            </a:r>
            <a:r>
              <a:rPr lang="en-US" sz="1400" i="1" dirty="0" err="1">
                <a:solidFill>
                  <a:schemeClr val="bg1"/>
                </a:solidFill>
                <a:effectLst/>
                <a:cs typeface="+mj-cs"/>
              </a:rPr>
              <a:t>Hungerbühler</a:t>
            </a:r>
            <a:r>
              <a:rPr lang="en-US" sz="1400" i="1" dirty="0">
                <a:solidFill>
                  <a:schemeClr val="bg1"/>
                </a:solidFill>
                <a:effectLst/>
                <a:cs typeface="+mj-cs"/>
              </a:rPr>
              <a:t>, K. 2007. "What is a green solvent? A comprehensive framework for the environmental assessment of solvents". Green Chemistry, Vol. 9: 927-934.</a:t>
            </a:r>
          </a:p>
          <a:p>
            <a:r>
              <a:rPr lang="en-US" sz="1400" i="1" dirty="0">
                <a:solidFill>
                  <a:schemeClr val="bg1"/>
                </a:solidFill>
                <a:effectLst/>
                <a:cs typeface="+mj-cs"/>
              </a:rPr>
              <a:t>[10] Byrne, F. P., </a:t>
            </a:r>
            <a:r>
              <a:rPr lang="en-US" sz="1400" i="1" dirty="0" err="1">
                <a:solidFill>
                  <a:schemeClr val="bg1"/>
                </a:solidFill>
                <a:effectLst/>
                <a:cs typeface="+mj-cs"/>
              </a:rPr>
              <a:t>Jin</a:t>
            </a:r>
            <a:r>
              <a:rPr lang="en-US" sz="1400" i="1" dirty="0">
                <a:solidFill>
                  <a:schemeClr val="bg1"/>
                </a:solidFill>
                <a:effectLst/>
                <a:cs typeface="+mj-cs"/>
              </a:rPr>
              <a:t>, S., </a:t>
            </a:r>
            <a:r>
              <a:rPr lang="en-US" sz="1400" i="1" dirty="0" err="1">
                <a:solidFill>
                  <a:schemeClr val="bg1"/>
                </a:solidFill>
                <a:effectLst/>
                <a:cs typeface="+mj-cs"/>
              </a:rPr>
              <a:t>Paggiola</a:t>
            </a:r>
            <a:r>
              <a:rPr lang="en-US" sz="1400" i="1" dirty="0">
                <a:solidFill>
                  <a:schemeClr val="bg1"/>
                </a:solidFill>
                <a:effectLst/>
                <a:cs typeface="+mj-cs"/>
              </a:rPr>
              <a:t>, G., </a:t>
            </a:r>
            <a:r>
              <a:rPr lang="en-US" sz="1400" i="1" dirty="0" err="1">
                <a:solidFill>
                  <a:schemeClr val="bg1"/>
                </a:solidFill>
                <a:effectLst/>
                <a:cs typeface="+mj-cs"/>
              </a:rPr>
              <a:t>Petchey</a:t>
            </a:r>
            <a:r>
              <a:rPr lang="en-US" sz="1400" i="1" dirty="0">
                <a:solidFill>
                  <a:schemeClr val="bg1"/>
                </a:solidFill>
                <a:effectLst/>
                <a:cs typeface="+mj-cs"/>
              </a:rPr>
              <a:t>, T. H., Clark, J. H., Farmer, T. J., ... Sherwood, J. 2016. "Tools and techniques for solvent selection: green solvent selection guides". Sustain. Chem. Process., Vol. 4: 7.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8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chemeClr val="accent1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چکیده</a:t>
            </a:r>
            <a:endParaRPr lang="en-US" b="1" dirty="0">
              <a:solidFill>
                <a:schemeClr val="accent1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3744543"/>
          </a:xfrm>
        </p:spPr>
        <p:txBody>
          <a:bodyPr>
            <a:normAutofit fontScale="92500"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ar-SA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cs typeface="B Nazanin" panose="00000400000000000000" pitchFamily="2" charset="-78"/>
              </a:rPr>
              <a:t>سنتز و کاربرد کاتالیزوری نانو ذره مغناطیسی اکسید آهن اصلاح شده بر پایه تترازول در سنتز 2-آمیدوآلکیل­نفتول­ها مورد مطالعه و بررسی قرار گرفت. ساختار کاتالیزورهای تهیه شده با استفاده از روش­های مختلف طیف­بینی از جمله</a:t>
            </a:r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cs typeface="B Nazanin" panose="00000400000000000000" pitchFamily="2" charset="-78"/>
              </a:rPr>
              <a:t> طیف­سنج مادون­قرمز (</a:t>
            </a:r>
            <a:r>
              <a:rPr lang="en-US" sz="20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B Nazanin" panose="00000400000000000000" pitchFamily="2" charset="-78"/>
              </a:rPr>
              <a:t>FT-IR</a:t>
            </a:r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cs typeface="B Nazanin" panose="00000400000000000000" pitchFamily="2" charset="-78"/>
              </a:rPr>
              <a:t>)، مغناطیس­سنج ارتعاشی نمونه (</a:t>
            </a:r>
            <a:r>
              <a:rPr lang="en-US" sz="22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B Nazanin" panose="00000400000000000000" pitchFamily="2" charset="-78"/>
              </a:rPr>
              <a:t>VSM</a:t>
            </a:r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cs typeface="B Nazanin" panose="00000400000000000000" pitchFamily="2" charset="-78"/>
              </a:rPr>
              <a:t>)، آنالیز تفرق اشعه ایکس (</a:t>
            </a:r>
            <a:r>
              <a:rPr lang="en-US" sz="22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B Nazanin" panose="00000400000000000000" pitchFamily="2" charset="-78"/>
              </a:rPr>
              <a:t>EDX</a:t>
            </a:r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cs typeface="B Nazanin" panose="00000400000000000000" pitchFamily="2" charset="-78"/>
              </a:rPr>
              <a:t>)، میکروسکوپ الکترونی روبشی (</a:t>
            </a:r>
            <a:r>
              <a:rPr lang="en-US" sz="22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B Nazanin" panose="00000400000000000000" pitchFamily="2" charset="-78"/>
              </a:rPr>
              <a:t>SEM</a:t>
            </a:r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cs typeface="B Nazanin" panose="00000400000000000000" pitchFamily="2" charset="-78"/>
              </a:rPr>
              <a:t>) و پراش پرتو ایکس (</a:t>
            </a:r>
            <a:r>
              <a:rPr lang="en-US" sz="22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B Nazanin" panose="00000400000000000000" pitchFamily="2" charset="-78"/>
              </a:rPr>
              <a:t>XRD</a:t>
            </a:r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cs typeface="B Nazanin" panose="00000400000000000000" pitchFamily="2" charset="-78"/>
              </a:rPr>
              <a:t>) تایید شدند.  ساختار مشتقات تهیه شده نیز از طریق طیف­بینی مادون­قرمز (</a:t>
            </a:r>
            <a:r>
              <a:rPr lang="en-US" sz="22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B Nazanin" panose="00000400000000000000" pitchFamily="2" charset="-78"/>
              </a:rPr>
              <a:t>FT-IR</a:t>
            </a:r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cs typeface="B Nazanin" panose="00000400000000000000" pitchFamily="2" charset="-78"/>
              </a:rPr>
              <a:t>)، طیف­بینی رزونانس مغناطیس هسته </a:t>
            </a:r>
            <a:r>
              <a:rPr lang="en-US" sz="2200" b="1" baseline="300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cs typeface="B Nazanin" panose="00000400000000000000" pitchFamily="2" charset="-78"/>
              </a:rPr>
              <a:t>1</a:t>
            </a:r>
            <a:r>
              <a:rPr lang="en-US" sz="22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cs typeface="B Nazanin" panose="00000400000000000000" pitchFamily="2" charset="-78"/>
              </a:rPr>
              <a:t>H NMR</a:t>
            </a:r>
            <a:r>
              <a:rPr lang="fa-IR" sz="22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cs typeface="B Nazanin" panose="00000400000000000000" pitchFamily="2" charset="-78"/>
              </a:rPr>
              <a:t>و </a:t>
            </a:r>
            <a:r>
              <a:rPr lang="en-US" sz="2200" b="1" baseline="300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B Nazanin" panose="00000400000000000000" pitchFamily="2" charset="-78"/>
              </a:rPr>
              <a:t>13</a:t>
            </a:r>
            <a:r>
              <a:rPr lang="en-US" sz="22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B Nazanin" panose="00000400000000000000" pitchFamily="2" charset="-78"/>
              </a:rPr>
              <a:t>C NMR</a:t>
            </a:r>
            <a:r>
              <a:rPr lang="fa-IR" sz="22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cs typeface="B Nazanin" panose="00000400000000000000" pitchFamily="2" charset="-78"/>
              </a:rPr>
              <a:t>مورد تایید قرار گرفتند. در روش­های ارائه شده در این پایان­نامه تا حد امکان اصول شیمی سبز رعایت شد. از جمله مزایای این روش­ها،  شرایط بدون حلال، بازده بالا، زمان­های کوتاه و خالص سازی آسان محصولات واکنش است.</a:t>
            </a:r>
            <a:endParaRPr lang="en-US" sz="2000" dirty="0">
              <a:solidFill>
                <a:schemeClr val="bg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7A4854-0A80-4A8B-A01B-5138B997FC58}"/>
              </a:ext>
            </a:extLst>
          </p:cNvPr>
          <p:cNvSpPr txBox="1"/>
          <p:nvPr/>
        </p:nvSpPr>
        <p:spPr>
          <a:xfrm>
            <a:off x="345559" y="6313987"/>
            <a:ext cx="1167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کلمات کلیدی: نا</a:t>
            </a:r>
            <a:r>
              <a:rPr lang="ar-SA" dirty="0">
                <a:solidFill>
                  <a:schemeClr val="bg1">
                    <a:lumMod val="95000"/>
                    <a:lumOff val="5000"/>
                  </a:schemeClr>
                </a:solidFill>
                <a:cs typeface="B Nazanin" panose="00000400000000000000" pitchFamily="2" charset="-78"/>
              </a:rPr>
              <a:t>نوذرات مغناطیسی، آمیدوآلکیل­نفتول­ها، تترازول 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chemeClr val="accent1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مقدمه</a:t>
            </a:r>
            <a:endParaRPr lang="en-US" b="1" dirty="0">
              <a:solidFill>
                <a:schemeClr val="accent1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درعصرحاضر،اکثرصنایع</a:t>
            </a: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وپژوهشگاه </a:t>
            </a:r>
            <a:r>
              <a:rPr lang="en-US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­</a:t>
            </a:r>
            <a:r>
              <a:rPr lang="fa-IR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های صنعتی به موادشیمیایی وابسته می</a:t>
            </a:r>
            <a:r>
              <a:rPr lang="en-US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­</a:t>
            </a:r>
            <a:r>
              <a:rPr lang="fa-IR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باشند.این وابستگی منجربه بهره</a:t>
            </a:r>
            <a:r>
              <a:rPr lang="en-US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­</a:t>
            </a:r>
            <a:r>
              <a:rPr lang="fa-IR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مندی صنایع مختلف ازدانش شیمی وبینش حاکم ازآن شده است. در همین راستا، </a:t>
            </a:r>
            <a:r>
              <a:rPr lang="ar-SA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نانوفناوری به عنوان سرآمد علم روز دنیای کنونی مطرح می</a:t>
            </a:r>
            <a:r>
              <a:rPr lang="en-US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­</a:t>
            </a:r>
            <a:r>
              <a:rPr lang="ar-SA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باشد که حتی</a:t>
            </a:r>
            <a:r>
              <a:rPr lang="fa-IR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 </a:t>
            </a:r>
            <a:r>
              <a:rPr lang="ar-SA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درتعابیری ازآن به عنوان "رنسانس فناوری" نام برده می شود. یکی ازخصوصیات شاخص مواد نانو این است که رفتاری متفارت با رفتار مواد درشت ساختار یا میکروساختار دارند. زمانی­که اندازه­ی ذرات یک ماده از یک اندازه­ی خاص کوچک­تر می­شود، ابعاد ماده یکی از عوامل تأثیرگذار بر روی خواص ماده، علاوه بر ترکیب و ساختار آن ماده خواهد بود</a:t>
            </a:r>
            <a:r>
              <a:rPr lang="fa-IR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.</a:t>
            </a:r>
            <a:r>
              <a:rPr lang="ar-SA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 علم و فناوري نانو به زمينه رايجي براي تحقيق وتوسعه تبديل شده</a:t>
            </a:r>
            <a:r>
              <a:rPr lang="fa-IR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 </a:t>
            </a:r>
            <a:r>
              <a:rPr lang="ar-SA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است.همچنین</a:t>
            </a: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ar-SA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بارشد</a:t>
            </a:r>
            <a:r>
              <a:rPr lang="fa-IR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 </a:t>
            </a:r>
            <a:r>
              <a:rPr lang="ar-SA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صنايع،استفاده</a:t>
            </a:r>
            <a:r>
              <a:rPr lang="fa-IR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 </a:t>
            </a:r>
            <a:r>
              <a:rPr lang="ar-SA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ازكاتاليس</a:t>
            </a:r>
            <a:r>
              <a:rPr lang="fa-IR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ت</a:t>
            </a: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 </a:t>
            </a:r>
            <a:r>
              <a:rPr lang="ar-SA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هاي موثرتردرصنايع شيميايي</a:t>
            </a:r>
            <a:r>
              <a:rPr lang="en-US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 </a:t>
            </a:r>
            <a:r>
              <a:rPr lang="ar-SA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و محيط زيست اهميت روزافزون يافته است</a:t>
            </a:r>
            <a:r>
              <a:rPr lang="fa-IR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.کاربرد نانوکاتالیست های مغناطیسی درسنتز ترکیبات آلی بسیار هم در صنایع و هم درآزمایشگاه های تحقیقاتی دانشمندان را به سمت این نوع مواد مغناطیسی سوق داده است. از جمله روش های مهم و رو به گسترش برای ساخت هتروسیکل ها استفاده ازواکنشهای</a:t>
            </a:r>
            <a:r>
              <a:rPr lang="en-US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چندجزئ</a:t>
            </a:r>
            <a:r>
              <a:rPr lang="en-US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است.طبق تعریف در واکنش های چند جزئی بیش از دو ماده اولیه با هم واکنش داده و فرآورده حاصله دارای تمام یا تعداد بیشتری از اتم های ماده اولیه می باشد.</a:t>
            </a:r>
            <a:r>
              <a:rPr lang="en-US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ترکیبات هتروسیکل از جمله آلکیل نفتول ها در صنایع دارویی و کشاورزی کاربرد دارند.آمیدو</a:t>
            </a:r>
            <a:r>
              <a:rPr lang="en-US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آلکیل</a:t>
            </a:r>
            <a:r>
              <a:rPr lang="en-US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­نفتول­ها و مشتقات آن­ها در ساخت داروهای ضد­افسردگی کاربرد دارند. </a:t>
            </a:r>
            <a:endParaRPr lang="en-US" dirty="0">
              <a:solidFill>
                <a:schemeClr val="bg1"/>
              </a:solidFill>
              <a:effectLst/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endParaRPr lang="en-US" dirty="0">
              <a:effectLst/>
            </a:endParaRPr>
          </a:p>
          <a:p>
            <a:pPr marL="0" indent="0" algn="just" rtl="1">
              <a:buNone/>
            </a:pP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chemeClr val="accent1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روش‌ انجام تحقیق</a:t>
            </a:r>
            <a:endParaRPr lang="en-US" b="1" dirty="0">
              <a:solidFill>
                <a:schemeClr val="accent1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درمرحله اول مطالعاتی درزمینه کاتالیزور های نانو و ترکیبات هتروسیکل انجام شد تا اطلاعات جامعی در سنتز ترکیبات مد نظر بدست آید. در مرحله دوم حلال‌ها و مواد شیمیایی مورد استفاده در این تحقیق تهیه گردید و از شرکت­ مرک تهیه شده­اند و دارای خلوص کافی بوده و بدون خالص</a:t>
            </a:r>
            <a:r>
              <a:rPr lang="en-US" dirty="0">
                <a:solidFill>
                  <a:schemeClr val="bg1"/>
                </a:solidFill>
                <a:cs typeface="B Nazanin" panose="00000400000000000000" pitchFamily="2" charset="-78"/>
              </a:rPr>
              <a:t>­</a:t>
            </a: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سازی بیشتر مورد استفاده قرار گرفتند.در مرحله سوم کاتالیزور مغناطیسی برپایه تترازول را براساس مقالات گزارش شده سنتز شد و با استفاده از آنالیز های از قبل </a:t>
            </a:r>
            <a:r>
              <a:rPr lang="en-US" sz="2000" dirty="0">
                <a:solidFill>
                  <a:schemeClr val="bg1"/>
                </a:solidFill>
                <a:cs typeface="+mj-cs"/>
              </a:rPr>
              <a:t>FT-IR, VSM, EDX, XRD</a:t>
            </a:r>
            <a:r>
              <a:rPr lang="fa-IR" sz="2000" dirty="0">
                <a:solidFill>
                  <a:schemeClr val="bg1"/>
                </a:solidFill>
                <a:cs typeface="+mj-cs"/>
              </a:rPr>
              <a:t> </a:t>
            </a: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شناسایی شد و ساختار کاتالیزور تایید شد. مرحله چهارم از کاتالیزور سنتز شده در مرحله سوم را در سنتز مشتقات 2-آمیدوآلکیل نفتول ها مورد استفاده قرار گرفت.که تحت شرایط بدون حلال و دمای 75درجه سانتی گراد واکنش انجام شد. مشتقات سنتز شده نیز با استفاده از آنالیزهای از قبیل </a:t>
            </a:r>
            <a:r>
              <a:rPr lang="en-US" sz="2000" dirty="0">
                <a:solidFill>
                  <a:schemeClr val="bg1"/>
                </a:solidFill>
                <a:cs typeface="+mj-cs"/>
              </a:rPr>
              <a:t>FT-IR, NMR</a:t>
            </a:r>
            <a:r>
              <a:rPr lang="fa-IR" sz="2000" dirty="0">
                <a:solidFill>
                  <a:schemeClr val="bg1"/>
                </a:solidFill>
                <a:cs typeface="+mj-cs"/>
              </a:rPr>
              <a:t> </a:t>
            </a: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شناسایی شدند</a:t>
            </a:r>
            <a:r>
              <a:rPr lang="fa-IR" dirty="0">
                <a:cs typeface="B Nazanin" panose="00000400000000000000" pitchFamily="2" charset="-78"/>
              </a:rPr>
              <a:t>.</a:t>
            </a:r>
          </a:p>
          <a:p>
            <a:pPr marL="0" indent="0" algn="just" rtl="1">
              <a:buNone/>
            </a:pP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50" y="4558665"/>
            <a:ext cx="5844195" cy="216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7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75B863-F728-40E5-BA3B-9E7C70F75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675" y="716722"/>
            <a:ext cx="10363201" cy="1080938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Fe</a:t>
            </a:r>
            <a:r>
              <a:rPr lang="en-US" sz="2400" b="1" baseline="-25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3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O</a:t>
            </a:r>
            <a:r>
              <a:rPr lang="en-US" sz="2400" b="1" baseline="-25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4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@SiO</a:t>
            </a:r>
            <a:r>
              <a:rPr lang="en-US" sz="2400" b="1" baseline="-25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2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@(CH</a:t>
            </a:r>
            <a:r>
              <a:rPr lang="en-US" sz="2400" b="1" baseline="-25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2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  <a:r>
              <a:rPr lang="en-US" sz="2400" b="1" baseline="-25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3</a:t>
            </a:r>
            <a:r>
              <a:rPr lang="en-US" sz="2400" b="1" dirty="0">
                <a:solidFill>
                  <a:schemeClr val="accent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‐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1-phenyl-1</a:t>
            </a:r>
            <a:r>
              <a:rPr lang="en-US" sz="2400" b="1" i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H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-tetrazole-5-thiol-Ni(NO</a:t>
            </a:r>
            <a:r>
              <a:rPr lang="en-US" sz="2400" b="1" baseline="-25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3</a:t>
            </a:r>
            <a:r>
              <a:rPr lang="en-US" sz="2400" b="1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)</a:t>
            </a:r>
            <a:r>
              <a:rPr lang="en-US" sz="2400" b="1" baseline="-25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2               </a:t>
            </a:r>
            <a:r>
              <a:rPr lang="fa-IR" sz="3200" b="1" baseline="-25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:</a:t>
            </a:r>
            <a:r>
              <a:rPr lang="en-US" sz="3200" b="1" baseline="-25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Nazanin" panose="00000400000000000000" pitchFamily="2" charset="-78"/>
              </a:rPr>
              <a:t> </a:t>
            </a:r>
            <a:r>
              <a:rPr lang="fa-IR" sz="3200" b="1" baseline="-2500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سنتز کاتالیزور</a:t>
            </a:r>
            <a:endParaRPr lang="en-US" sz="3200" b="1" dirty="0">
              <a:solidFill>
                <a:schemeClr val="accent1"/>
              </a:solidFill>
              <a:cs typeface="B Zar" panose="000004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3E5B9B-B283-4AE2-A96A-2A3B84A03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009" y="659658"/>
            <a:ext cx="1261981" cy="1268078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1FBD340D-E678-41EF-8E58-C3904E87B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321" y="18341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Flowchart: Process 13">
            <a:extLst>
              <a:ext uri="{FF2B5EF4-FFF2-40B4-BE49-F238E27FC236}">
                <a16:creationId xmlns:a16="http://schemas.microsoft.com/office/drawing/2014/main" id="{8CCC475A-C794-47D9-A8C7-3E04ECC5BD4F}"/>
              </a:ext>
            </a:extLst>
          </p:cNvPr>
          <p:cNvSpPr/>
          <p:nvPr/>
        </p:nvSpPr>
        <p:spPr>
          <a:xfrm>
            <a:off x="100473" y="2972172"/>
            <a:ext cx="11169445" cy="3844009"/>
          </a:xfrm>
          <a:prstGeom prst="flowChartProcess">
            <a:avLst/>
          </a:prstGeom>
          <a:scene3d>
            <a:camera prst="perspectiveFron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40290DF-CBD5-4B4B-B201-AC94549BAB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236148"/>
              </p:ext>
            </p:extLst>
          </p:nvPr>
        </p:nvGraphicFramePr>
        <p:xfrm>
          <a:off x="583406" y="3258534"/>
          <a:ext cx="9872662" cy="333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CS ChemDraw Drawing" r:id="rId4" imgW="6266155" imgH="2654318" progId="ChemDraw.Document.6.0">
                  <p:embed/>
                </p:oleObj>
              </mc:Choice>
              <mc:Fallback>
                <p:oleObj name="CS ChemDraw Drawing" r:id="rId4" imgW="6266155" imgH="2654318" progId="ChemDraw.Document.6.0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986D73C6-0FE9-4AFA-BECE-22960FFB95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406" y="3258534"/>
                        <a:ext cx="9872662" cy="3338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5127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6DC9-A5F4-4DFC-9531-FA302B732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>
                <a:solidFill>
                  <a:schemeClr val="accent1"/>
                </a:solidFill>
              </a:rPr>
              <a:t>(</a:t>
            </a:r>
            <a:r>
              <a:rPr lang="en-US" sz="2400" dirty="0" err="1">
                <a:solidFill>
                  <a:schemeClr val="accent1"/>
                </a:solidFill>
              </a:rPr>
              <a:t>XRD_mapping_EDS</a:t>
            </a:r>
            <a:r>
              <a:rPr lang="fa-IR" dirty="0">
                <a:solidFill>
                  <a:schemeClr val="accent1"/>
                </a:solidFill>
              </a:rPr>
              <a:t>نتایج آنالیز کاتالیزور مربوطه (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2A11423-8A15-4BA8-9F6F-0348E1E247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0" y="2430144"/>
            <a:ext cx="4590386" cy="4119879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8B5205-9072-469F-8AF1-3CE034A30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009" y="659658"/>
            <a:ext cx="1261981" cy="12680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2D20E88-AD99-4740-BC03-D4A1592D2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851" y="2430143"/>
            <a:ext cx="3463774" cy="41198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700A72B-77E4-4107-823F-F8033F3157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271" y="2430143"/>
            <a:ext cx="3243704" cy="411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7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6A37C-F72B-4115-99F8-ECCC41D5D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سنتز3 نمونه از مشتقات آمیدوآلکیل نفتول ها­</a:t>
            </a:r>
            <a:endParaRPr lang="en-U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4843A-2779-4593-8011-A972922AF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3952" y="6155709"/>
            <a:ext cx="3070034" cy="576262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2-هیدروکسی نفتالن-1-ایل)(4-هیدروکسی فنیل)متیل)استامید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4F691D-F0D4-4A65-B5B8-319D4E2BA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6616" y="6112296"/>
            <a:ext cx="3577071" cy="576262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-هیدروکسی نفتالن-1-ایل)(فنیل)متیل)استامید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9EB87D2-9F87-4AD5-AAEE-65703372A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33525" y="6155709"/>
            <a:ext cx="3070025" cy="576262"/>
          </a:xfrm>
        </p:spPr>
        <p:txBody>
          <a:bodyPr/>
          <a:lstStyle/>
          <a:p>
            <a:pPr algn="ctr"/>
            <a:r>
              <a:rPr lang="fa-I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2-هیدروکسی نفتالن-1-ایل)(4-متوکسی فنیل)متیل)استامید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9204E7-F174-4E16-80FF-3934B7BC1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009" y="659658"/>
            <a:ext cx="1261981" cy="1268078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6E1BCF60-6339-4AB0-9560-1F2A76976C2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221672" y="3492761"/>
            <a:ext cx="121729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09281E53-14D4-4A7A-8E34-903011B89F5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-137652" y="235459"/>
            <a:ext cx="15313909" cy="357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E48CF3A8-D7DE-4FEB-B164-670B1F71D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6" y="4121067"/>
            <a:ext cx="2932561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873876C-4F51-42C6-ADCC-46ED5E675ACA}"/>
              </a:ext>
            </a:extLst>
          </p:cNvPr>
          <p:cNvSpPr/>
          <p:nvPr/>
        </p:nvSpPr>
        <p:spPr>
          <a:xfrm>
            <a:off x="0" y="2423383"/>
            <a:ext cx="3820067" cy="3252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A7A30B27-17E3-42A6-AFB4-A7CFFA5539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157877"/>
              </p:ext>
            </p:extLst>
          </p:nvPr>
        </p:nvGraphicFramePr>
        <p:xfrm>
          <a:off x="433866" y="2791762"/>
          <a:ext cx="3003170" cy="2350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CS ChemDraw Drawing" r:id="rId4" imgW="1512754" imgH="1468709" progId="ChemDraw.Document.6.0">
                  <p:embed/>
                </p:oleObj>
              </mc:Choice>
              <mc:Fallback>
                <p:oleObj name="CS ChemDraw Drawing" r:id="rId4" imgW="1512754" imgH="1468709" progId="ChemDraw.Document.6.0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F143DF00-C44B-4D94-A64C-B442CA80D3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866" y="2791762"/>
                        <a:ext cx="3003170" cy="23504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>
            <a:extLst>
              <a:ext uri="{FF2B5EF4-FFF2-40B4-BE49-F238E27FC236}">
                <a16:creationId xmlns:a16="http://schemas.microsoft.com/office/drawing/2014/main" id="{BCAF1A02-E6B0-429C-AEB1-5F40DE967D14}"/>
              </a:ext>
            </a:extLst>
          </p:cNvPr>
          <p:cNvSpPr/>
          <p:nvPr/>
        </p:nvSpPr>
        <p:spPr>
          <a:xfrm>
            <a:off x="4079610" y="2423383"/>
            <a:ext cx="3864077" cy="32710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39131BC4-A086-4D2B-923F-213069F971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808939"/>
              </p:ext>
            </p:extLst>
          </p:nvPr>
        </p:nvGraphicFramePr>
        <p:xfrm>
          <a:off x="4479125" y="2983983"/>
          <a:ext cx="3170973" cy="2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CS ChemDraw Drawing" r:id="rId6" imgW="1511403" imgH="1188248" progId="ChemDraw.Document.6.0">
                  <p:embed/>
                </p:oleObj>
              </mc:Choice>
              <mc:Fallback>
                <p:oleObj name="CS ChemDraw Drawing" r:id="rId6" imgW="1511403" imgH="1188248" progId="ChemDraw.Document.6.0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9B01D607-4F9B-45EF-B4F0-A530C54604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125" y="2983983"/>
                        <a:ext cx="3170973" cy="2242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974157D1-BCFC-4D3B-B847-FC3ACD4270D3}"/>
              </a:ext>
            </a:extLst>
          </p:cNvPr>
          <p:cNvSpPr/>
          <p:nvPr/>
        </p:nvSpPr>
        <p:spPr>
          <a:xfrm>
            <a:off x="8082043" y="2423383"/>
            <a:ext cx="3820067" cy="3233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CA8142F9-F8A0-41AF-960A-EF7726C1DD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110304"/>
              </p:ext>
            </p:extLst>
          </p:nvPr>
        </p:nvGraphicFramePr>
        <p:xfrm>
          <a:off x="8545034" y="2797259"/>
          <a:ext cx="3068638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CS ChemDraw Drawing" r:id="rId8" imgW="1511403" imgH="1578302" progId="ChemDraw.Document.6.0">
                  <p:embed/>
                </p:oleObj>
              </mc:Choice>
              <mc:Fallback>
                <p:oleObj name="CS ChemDraw Drawing" r:id="rId8" imgW="1511403" imgH="1578302" progId="ChemDraw.Document.6.0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119002F3-4A95-4D11-A236-08609883CE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5034" y="2797259"/>
                        <a:ext cx="3068638" cy="2486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0123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D2CB6-7841-4AEE-8318-F7D534F6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773" y="745420"/>
            <a:ext cx="6740013" cy="1080938"/>
          </a:xfrm>
        </p:spPr>
        <p:txBody>
          <a:bodyPr/>
          <a:lstStyle/>
          <a:p>
            <a:pPr algn="r"/>
            <a:r>
              <a:rPr lang="fa-IR" dirty="0"/>
              <a:t> </a:t>
            </a:r>
            <a:r>
              <a:rPr lang="fa-IR" dirty="0">
                <a:solidFill>
                  <a:schemeClr val="accent1"/>
                </a:solidFill>
              </a:rPr>
              <a:t>مشتقات آمیدو آلکیل نفتول ها </a:t>
            </a:r>
            <a:r>
              <a:rPr lang="en-US" dirty="0">
                <a:solidFill>
                  <a:schemeClr val="accent1"/>
                </a:solidFill>
              </a:rPr>
              <a:t>FT-IR </a:t>
            </a:r>
            <a:r>
              <a:rPr lang="fa-IR" dirty="0">
                <a:solidFill>
                  <a:schemeClr val="accent1"/>
                </a:solidFill>
              </a:rPr>
              <a:t>نتایج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079162-8AD7-4CA6-AEE3-C5E4B0673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93985" y="0"/>
            <a:ext cx="3063240" cy="5762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9F8696-80EC-494D-84ED-9486D4252DE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716" y="3693160"/>
            <a:ext cx="3873910" cy="31648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DA78F6-7788-44B1-A9C4-E6C7D100A6B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5" y="3693160"/>
            <a:ext cx="3873910" cy="30870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7B53DA-5668-4822-945D-FCA8685784D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277" y="3693160"/>
            <a:ext cx="3873910" cy="31648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3067FBA-1A04-4FD2-9B66-BE515830E8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9009" y="659658"/>
            <a:ext cx="1261981" cy="1268078"/>
          </a:xfrm>
          <a:prstGeom prst="rect">
            <a:avLst/>
          </a:prstGeom>
        </p:spPr>
      </p:pic>
      <p:sp>
        <p:nvSpPr>
          <p:cNvPr id="20" name="Star: 12 Points 19">
            <a:extLst>
              <a:ext uri="{FF2B5EF4-FFF2-40B4-BE49-F238E27FC236}">
                <a16:creationId xmlns:a16="http://schemas.microsoft.com/office/drawing/2014/main" id="{814651D0-1D49-42F5-9448-2E3FA7CE97FE}"/>
              </a:ext>
            </a:extLst>
          </p:cNvPr>
          <p:cNvSpPr/>
          <p:nvPr/>
        </p:nvSpPr>
        <p:spPr>
          <a:xfrm>
            <a:off x="4257367" y="1995516"/>
            <a:ext cx="3224980" cy="1697644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B13C733-C5FC-4B9F-88AF-ECE4475738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005223"/>
              </p:ext>
            </p:extLst>
          </p:nvPr>
        </p:nvGraphicFramePr>
        <p:xfrm>
          <a:off x="5048436" y="2134448"/>
          <a:ext cx="1883091" cy="1361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CS ChemDraw Drawing" r:id="rId7" imgW="1511403" imgH="1188248" progId="ChemDraw.Document.6.0">
                  <p:embed/>
                </p:oleObj>
              </mc:Choice>
              <mc:Fallback>
                <p:oleObj name="CS ChemDraw Drawing" r:id="rId7" imgW="1511403" imgH="1188248" progId="ChemDraw.Document.6.0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95441DA-5535-453C-81E5-7430C3739D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436" y="2134448"/>
                        <a:ext cx="1883091" cy="13618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tar: 12 Points 21">
            <a:extLst>
              <a:ext uri="{FF2B5EF4-FFF2-40B4-BE49-F238E27FC236}">
                <a16:creationId xmlns:a16="http://schemas.microsoft.com/office/drawing/2014/main" id="{FB3067CC-5086-4196-BC7E-A56092ED2D1A}"/>
              </a:ext>
            </a:extLst>
          </p:cNvPr>
          <p:cNvSpPr/>
          <p:nvPr/>
        </p:nvSpPr>
        <p:spPr>
          <a:xfrm>
            <a:off x="8455742" y="2012315"/>
            <a:ext cx="3224980" cy="1697644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AEDE5A60-EC68-48D0-B5E7-54715C625F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018321"/>
              </p:ext>
            </p:extLst>
          </p:nvPr>
        </p:nvGraphicFramePr>
        <p:xfrm>
          <a:off x="9091708" y="2219266"/>
          <a:ext cx="2084439" cy="1268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CS ChemDraw Drawing" r:id="rId9" imgW="1511403" imgH="1578302" progId="ChemDraw.Document.6.0">
                  <p:embed/>
                </p:oleObj>
              </mc:Choice>
              <mc:Fallback>
                <p:oleObj name="CS ChemDraw Drawing" r:id="rId9" imgW="1511403" imgH="1578302" progId="ChemDraw.Document.6.0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4EB9B8DC-EBCD-4EE3-B532-42A243A5E7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1708" y="2219266"/>
                        <a:ext cx="2084439" cy="12680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Star: 12 Points 23">
            <a:extLst>
              <a:ext uri="{FF2B5EF4-FFF2-40B4-BE49-F238E27FC236}">
                <a16:creationId xmlns:a16="http://schemas.microsoft.com/office/drawing/2014/main" id="{E8E8399B-3AAD-41D6-93DA-4E8D9A5990FF}"/>
              </a:ext>
            </a:extLst>
          </p:cNvPr>
          <p:cNvSpPr/>
          <p:nvPr/>
        </p:nvSpPr>
        <p:spPr>
          <a:xfrm>
            <a:off x="383457" y="1966566"/>
            <a:ext cx="3224980" cy="1697644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4264DB43-1D4C-48D0-A67A-DDDFF19764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87"/>
              </p:ext>
            </p:extLst>
          </p:nvPr>
        </p:nvGraphicFramePr>
        <p:xfrm>
          <a:off x="973392" y="2219266"/>
          <a:ext cx="2143433" cy="1209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CS ChemDraw Drawing" r:id="rId11" imgW="1512754" imgH="1468709" progId="ChemDraw.Document.6.0">
                  <p:embed/>
                </p:oleObj>
              </mc:Choice>
              <mc:Fallback>
                <p:oleObj name="CS ChemDraw Drawing" r:id="rId11" imgW="1512754" imgH="1468709" progId="ChemDraw.Document.6.0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00E2F69F-7258-4237-8F0A-6D3C82762D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392" y="2219266"/>
                        <a:ext cx="2143433" cy="12097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8529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>
            <a:normAutofit/>
          </a:bodyPr>
          <a:lstStyle/>
          <a:p>
            <a:pPr algn="r" rtl="1"/>
            <a:r>
              <a:rPr lang="fa-IR" sz="4400" b="1" dirty="0">
                <a:solidFill>
                  <a:schemeClr val="accent1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نتایج</a:t>
            </a:r>
            <a:endParaRPr lang="en-US" sz="4400" b="1" dirty="0">
              <a:solidFill>
                <a:schemeClr val="accent1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307" y="2666482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خوشبختانه اهداف پیش بینی شده در این پایان نامه، تحقق یافت و نانو ذرات مغناطیسی جدیدی سنتز شدند. از آن­ها در تهیه ترکیبات مختلف شیمیایی استفاده شد. که نتایج مطلوبی را هم در برداشت. خلاصه­ای از نتایج به دست آمده به شرح زیر می­باشد.</a:t>
            </a:r>
          </a:p>
          <a:p>
            <a:pPr marL="0" indent="0" algn="just" rtl="1">
              <a:buNone/>
            </a:pPr>
            <a:r>
              <a:rPr lang="fa-IR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1-کاتالیزور نانوذرات مغناطیسی سنتز شده درتهیه ترکیبات هتروسیکل به کار برده شد که تعدادی از مشتقات آن­ها جدید بودند.</a:t>
            </a:r>
            <a:endParaRPr lang="en-US" dirty="0">
              <a:solidFill>
                <a:schemeClr val="bg1"/>
              </a:solidFill>
              <a:effectLst/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2-</a:t>
            </a:r>
            <a:r>
              <a:rPr lang="fa-IR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ساختار کاتالیزورهای سنتز شده، توسط تکنیک­های مختلف دستگاهی تایید شد. </a:t>
            </a:r>
            <a:endParaRPr lang="en-US" dirty="0">
              <a:solidFill>
                <a:schemeClr val="bg1"/>
              </a:solidFill>
              <a:effectLst/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r>
              <a:rPr lang="fa-IR" dirty="0">
                <a:solidFill>
                  <a:schemeClr val="bg1"/>
                </a:solidFill>
                <a:cs typeface="B Nazanin" panose="00000400000000000000" pitchFamily="2" charset="-78"/>
              </a:rPr>
              <a:t>3-</a:t>
            </a:r>
            <a:r>
              <a:rPr lang="fa-IR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کاربرد کاتالیزوری نانو ذره مغناطیسی سنتز شده در تهیه مشتقات مختلف مشتقات آمیدوآلکیل­نفتول­ها موفقیت آمیز بود.</a:t>
            </a:r>
          </a:p>
          <a:p>
            <a:pPr marL="0" indent="0" algn="just" rtl="1">
              <a:buNone/>
            </a:pPr>
            <a:r>
              <a:rPr lang="fa-IR" dirty="0">
                <a:solidFill>
                  <a:schemeClr val="bg1"/>
                </a:solidFill>
                <a:effectLst/>
                <a:cs typeface="B Nazanin" panose="00000400000000000000" pitchFamily="2" charset="-78"/>
              </a:rPr>
              <a:t>4-ساختار تمامی ترکیبات آلی سنتز شده، با استفاده از تکنیک­های مناسب دستگاهی مورد تایید قرار گرفتند. </a:t>
            </a:r>
            <a:endParaRPr lang="en-US" dirty="0">
              <a:solidFill>
                <a:schemeClr val="bg1"/>
              </a:solidFill>
              <a:effectLst/>
              <a:cs typeface="B Nazanin" panose="00000400000000000000" pitchFamily="2" charset="-78"/>
            </a:endParaRPr>
          </a:p>
          <a:p>
            <a:pPr marL="0" indent="0" algn="just" rtl="1">
              <a:buNone/>
            </a:pPr>
            <a:endParaRPr lang="en-US" dirty="0">
              <a:effectLst/>
            </a:endParaRPr>
          </a:p>
          <a:p>
            <a:pPr marL="0" indent="0" algn="just" rtl="1">
              <a:buNone/>
            </a:pP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0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F23E60E0-405C-453B-9F11-104812038162"/>
  <p:tag name="ISPRING_CMI5_LAUNCH_METHOD" val="any window"/>
  <p:tag name="ISPRING_SCORM_RATE_SLIDES" val="1"/>
  <p:tag name="ISPRINGCLOUDFOLDERID" val="1"/>
  <p:tag name="ISPRINGONLINEFOLDERID" val="1"/>
  <p:tag name="ISPRING_OUTPUT_FOLDER" val="[[&quot;\uFFFD\uFFFD\uFFFD\uFFFD{BA9A2F1D-06B8-4553-BFCA-D8521787851E}&quot;,&quot;C:\\Users\\sanat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PASSING_SCORE" val="100.000000"/>
  <p:tag name="ISPRING_CURRENT_PLAYER_ID" val="universal-no-video"/>
  <p:tag name="ISPRING_FIRST_PUBLISH" val="1"/>
  <p:tag name="ISPRING_ULTRA_SCORM_COURCE_TITLE" val="templat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  <p:tag name="ISPRING_PRESENTATION_TITLE" val="template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933</TotalTime>
  <Words>1614</Words>
  <Application>Microsoft Office PowerPoint</Application>
  <PresentationFormat>Widescreen</PresentationFormat>
  <Paragraphs>53</Paragraphs>
  <Slides>12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Cambria Math</vt:lpstr>
      <vt:lpstr>Arial</vt:lpstr>
      <vt:lpstr>Arial Rounded MT Bold</vt:lpstr>
      <vt:lpstr>Trebuchet MS</vt:lpstr>
      <vt:lpstr>Roboto</vt:lpstr>
      <vt:lpstr>Times New Roman</vt:lpstr>
      <vt:lpstr>Calibri</vt:lpstr>
      <vt:lpstr>Symbol</vt:lpstr>
      <vt:lpstr>Berlin</vt:lpstr>
      <vt:lpstr>CS ChemDraw Drawing</vt:lpstr>
      <vt:lpstr>   سنتز،شناسایی و کاربرد نانو ذرات مغناطیسی آهن بر پایه تترازول آن در سنتز 2-آمیدو آلکیل نفتول ها</vt:lpstr>
      <vt:lpstr>چکیده</vt:lpstr>
      <vt:lpstr>مقدمه</vt:lpstr>
      <vt:lpstr>روش‌ انجام تحقیق</vt:lpstr>
      <vt:lpstr>Fe3O4@SiO2@(CH2)3‐1-phenyl-1H-tetrazole-5-thiol-Ni(NO3)2               : سنتز کاتالیزور</vt:lpstr>
      <vt:lpstr>(XRD_mapping_EDSنتایج آنالیز کاتالیزور مربوطه (</vt:lpstr>
      <vt:lpstr>سنتز3 نمونه از مشتقات آمیدوآلکیل نفتول ها­</vt:lpstr>
      <vt:lpstr> مشتقات آمیدو آلکیل نفتول ها FT-IR نتایج</vt:lpstr>
      <vt:lpstr>نتایج</vt:lpstr>
      <vt:lpstr>بحث و نتیجه گیری</vt:lpstr>
      <vt:lpstr>تقدیر و تشکر</vt:lpstr>
      <vt:lpstr>منابع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yaser lahuti</dc:creator>
  <cp:lastModifiedBy>Maryam</cp:lastModifiedBy>
  <cp:revision>88</cp:revision>
  <dcterms:created xsi:type="dcterms:W3CDTF">2020-11-15T07:43:14Z</dcterms:created>
  <dcterms:modified xsi:type="dcterms:W3CDTF">2020-12-01T15:54:29Z</dcterms:modified>
</cp:coreProperties>
</file>