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923" r:id="rId1"/>
  </p:sldMasterIdLst>
  <p:notesMasterIdLst>
    <p:notesMasterId r:id="rId17"/>
  </p:notesMasterIdLst>
  <p:sldIdLst>
    <p:sldId id="256" r:id="rId2"/>
    <p:sldId id="258" r:id="rId3"/>
    <p:sldId id="257" r:id="rId4"/>
    <p:sldId id="267" r:id="rId5"/>
    <p:sldId id="259" r:id="rId6"/>
    <p:sldId id="268" r:id="rId7"/>
    <p:sldId id="269" r:id="rId8"/>
    <p:sldId id="283" r:id="rId9"/>
    <p:sldId id="274" r:id="rId10"/>
    <p:sldId id="284" r:id="rId11"/>
    <p:sldId id="285" r:id="rId12"/>
    <p:sldId id="282" r:id="rId13"/>
    <p:sldId id="271" r:id="rId14"/>
    <p:sldId id="260" r:id="rId15"/>
    <p:sldId id="265" r:id="rId16"/>
  </p:sldIdLst>
  <p:sldSz cx="12192000" cy="6858000"/>
  <p:notesSz cx="6858000" cy="9144000"/>
  <p:embeddedFontLst>
    <p:embeddedFont>
      <p:font typeface="Trebuchet MS" panose="020B0603020202020204" pitchFamily="34" charset="0"/>
      <p:regular r:id="rId18"/>
      <p:bold r:id="rId19"/>
      <p:italic r:id="rId20"/>
      <p:boldItalic r:id="rId21"/>
    </p:embeddedFont>
    <p:embeddedFont>
      <p:font typeface="B Zar" panose="00000400000000000000" pitchFamily="2" charset="-78"/>
      <p:regular r:id="rId22"/>
      <p:bold r:id="rId23"/>
    </p:embeddedFont>
    <p:embeddedFont>
      <p:font typeface="B Nazanin" panose="00000400000000000000" pitchFamily="2" charset="-78"/>
      <p:regular r:id="rId24"/>
      <p:bold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</p:embeddedFontLst>
  <p:custDataLst>
    <p:tags r:id="rId3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85996" autoAdjust="0"/>
  </p:normalViewPr>
  <p:slideViewPr>
    <p:cSldViewPr snapToGrid="0">
      <p:cViewPr varScale="1">
        <p:scale>
          <a:sx n="64" d="100"/>
          <a:sy n="64" d="100"/>
        </p:scale>
        <p:origin x="97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tags" Target="tags/tag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84EE17-7F80-4A3C-99C4-330F4864B418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0DD427-F871-4E49-89D3-6FE69923B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301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0DD427-F871-4E49-89D3-6FE69923B56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8012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0DD427-F871-4E49-89D3-6FE69923B56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0031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0DD427-F871-4E49-89D3-6FE69923B56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4690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0DD427-F871-4E49-89D3-6FE69923B56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6933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0DD427-F871-4E49-89D3-6FE69923B56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4047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0DD427-F871-4E49-89D3-6FE69923B56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1207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DD427-F871-4E49-89D3-6FE69923B56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3942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0DD427-F871-4E49-89D3-6FE69923B56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2490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0DD427-F871-4E49-89D3-6FE69923B56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9996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0DD427-F871-4E49-89D3-6FE69923B56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0094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0DD427-F871-4E49-89D3-6FE69923B56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6570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0DD427-F871-4E49-89D3-6FE69923B56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5097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0DD427-F871-4E49-89D3-6FE69923B56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6870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0DD427-F871-4E49-89D3-6FE69923B56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0890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0DD427-F871-4E49-89D3-6FE69923B56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389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CB90-7519-4060-AACF-E6C7D66C390D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D56CF349-3E2A-4573-841B-8253F6BAC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624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CB90-7519-4060-AACF-E6C7D66C390D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D56CF349-3E2A-4573-841B-8253F6BAC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164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CB90-7519-4060-AACF-E6C7D66C390D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D56CF349-3E2A-4573-841B-8253F6BAC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3267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CB90-7519-4060-AACF-E6C7D66C390D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D56CF349-3E2A-4573-841B-8253F6BAC169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725517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CB90-7519-4060-AACF-E6C7D66C390D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D56CF349-3E2A-4573-841B-8253F6BAC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6913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CB90-7519-4060-AACF-E6C7D66C390D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CF349-3E2A-4573-841B-8253F6BAC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4779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CB90-7519-4060-AACF-E6C7D66C390D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CF349-3E2A-4573-841B-8253F6BAC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6639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CB90-7519-4060-AACF-E6C7D66C390D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CF349-3E2A-4573-841B-8253F6BAC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4692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F396CB90-7519-4060-AACF-E6C7D66C390D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D56CF349-3E2A-4573-841B-8253F6BAC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863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CB90-7519-4060-AACF-E6C7D66C390D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CF349-3E2A-4573-841B-8253F6BAC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170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CB90-7519-4060-AACF-E6C7D66C390D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D56CF349-3E2A-4573-841B-8253F6BAC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555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CB90-7519-4060-AACF-E6C7D66C390D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CF349-3E2A-4573-841B-8253F6BAC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635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CB90-7519-4060-AACF-E6C7D66C390D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CF349-3E2A-4573-841B-8253F6BAC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5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CB90-7519-4060-AACF-E6C7D66C390D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CF349-3E2A-4573-841B-8253F6BAC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90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CB90-7519-4060-AACF-E6C7D66C390D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CF349-3E2A-4573-841B-8253F6BAC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703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CB90-7519-4060-AACF-E6C7D66C390D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CF349-3E2A-4573-841B-8253F6BAC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050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CB90-7519-4060-AACF-E6C7D66C390D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CF349-3E2A-4573-841B-8253F6BAC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56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96CB90-7519-4060-AACF-E6C7D66C390D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6CF349-3E2A-4573-841B-8253F6BAC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3888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24" r:id="rId1"/>
    <p:sldLayoutId id="2147483925" r:id="rId2"/>
    <p:sldLayoutId id="2147483926" r:id="rId3"/>
    <p:sldLayoutId id="2147483927" r:id="rId4"/>
    <p:sldLayoutId id="2147483928" r:id="rId5"/>
    <p:sldLayoutId id="2147483929" r:id="rId6"/>
    <p:sldLayoutId id="2147483930" r:id="rId7"/>
    <p:sldLayoutId id="2147483931" r:id="rId8"/>
    <p:sldLayoutId id="2147483932" r:id="rId9"/>
    <p:sldLayoutId id="2147483933" r:id="rId10"/>
    <p:sldLayoutId id="2147483934" r:id="rId11"/>
    <p:sldLayoutId id="2147483935" r:id="rId12"/>
    <p:sldLayoutId id="2147483936" r:id="rId13"/>
    <p:sldLayoutId id="2147483937" r:id="rId14"/>
    <p:sldLayoutId id="2147483938" r:id="rId15"/>
    <p:sldLayoutId id="2147483939" r:id="rId16"/>
    <p:sldLayoutId id="2147483940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notesSlide" Target="../notesSlides/notesSlide12.xml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microsoft.com/office/2007/relationships/hdphoto" Target="../media/hdphoto1.wdp"/><Relationship Id="rId5" Type="http://schemas.openxmlformats.org/officeDocument/2006/relationships/image" Target="../media/image17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microsoft.com/office/2007/relationships/hdphoto" Target="../media/hdphoto2.wdp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580C37-076B-46AE-AD2F-2EA9B508B7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9834" y="2576986"/>
            <a:ext cx="8574622" cy="1388534"/>
          </a:xfrm>
        </p:spPr>
        <p:txBody>
          <a:bodyPr>
            <a:noAutofit/>
          </a:bodyPr>
          <a:lstStyle/>
          <a:p>
            <a:pPr algn="ctr"/>
            <a:r>
              <a:rPr lang="ar-SA" sz="2800" b="1" dirty="0">
                <a:solidFill>
                  <a:schemeClr val="accent2">
                    <a:lumMod val="60000"/>
                    <a:lumOff val="40000"/>
                  </a:schemeClr>
                </a:solidFill>
                <a:cs typeface="B Nazanin" panose="00000400000000000000" pitchFamily="2" charset="-78"/>
              </a:rPr>
              <a:t>شناسایی وکاربردنانوذرات مغناطیسی اکسیدآهن عامل دارشده وسیانوریک </a:t>
            </a:r>
            <a:r>
              <a:rPr lang="ar-SA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cs typeface="B Nazanin" panose="00000400000000000000" pitchFamily="2" charset="-78"/>
              </a:rPr>
              <a:t>کلراید</a:t>
            </a:r>
            <a:r>
              <a:rPr lang="fa-IR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ar-SA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cs typeface="B Nazanin" panose="00000400000000000000" pitchFamily="2" charset="-78"/>
              </a:rPr>
              <a:t>واتیلن </a:t>
            </a:r>
            <a:r>
              <a:rPr lang="ar-SA" sz="2800" b="1" dirty="0">
                <a:solidFill>
                  <a:schemeClr val="accent2">
                    <a:lumMod val="60000"/>
                    <a:lumOff val="40000"/>
                  </a:schemeClr>
                </a:solidFill>
                <a:cs typeface="B Nazanin" panose="00000400000000000000" pitchFamily="2" charset="-78"/>
              </a:rPr>
              <a:t>دی آمین به عنوان یک کاتالیزور جدید درسنتزمشتقات هگزاهیدروکینولین</a:t>
            </a:r>
            <a:endParaRPr lang="en-US" sz="2800" b="1" dirty="0">
              <a:solidFill>
                <a:schemeClr val="accent2">
                  <a:lumMod val="60000"/>
                  <a:lumOff val="40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1274B40-854A-4A80-BBAD-623C137424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3767" y="4693665"/>
            <a:ext cx="7920689" cy="1117687"/>
          </a:xfrm>
        </p:spPr>
        <p:txBody>
          <a:bodyPr>
            <a:normAutofit lnSpcReduction="10000"/>
          </a:bodyPr>
          <a:lstStyle/>
          <a:p>
            <a:pPr marL="342900" indent="-342900" algn="just" rtl="1">
              <a:buFont typeface="Arial" panose="020B0604020202020204" pitchFamily="34" charset="0"/>
              <a:buChar char="•"/>
            </a:pPr>
            <a:r>
              <a:rPr lang="fa-IR" b="1" dirty="0" smtClean="0">
                <a:cs typeface="B Nazanin" panose="00000400000000000000" pitchFamily="2" charset="-78"/>
              </a:rPr>
              <a:t>مریم بگلری، دانشجوی کارشناسی ارشد</a:t>
            </a:r>
            <a:endParaRPr lang="fa-IR" b="1" dirty="0">
              <a:cs typeface="B Nazanin" panose="00000400000000000000" pitchFamily="2" charset="-78"/>
            </a:endParaRPr>
          </a:p>
          <a:p>
            <a:pPr marL="342900" indent="-342900" algn="just" rtl="1">
              <a:buFont typeface="Arial" panose="020B0604020202020204" pitchFamily="34" charset="0"/>
              <a:buChar char="•"/>
            </a:pPr>
            <a:r>
              <a:rPr lang="fa-IR" b="1" dirty="0" smtClean="0">
                <a:cs typeface="B Nazanin" panose="00000400000000000000" pitchFamily="2" charset="-78"/>
              </a:rPr>
              <a:t>پروفسور اردشیر خزایی</a:t>
            </a:r>
            <a:endParaRPr lang="fa-IR" b="1" dirty="0">
              <a:cs typeface="B Nazanin" panose="00000400000000000000" pitchFamily="2" charset="-78"/>
            </a:endParaRPr>
          </a:p>
          <a:p>
            <a:pPr marL="342900" indent="-342900" algn="just" rtl="1">
              <a:buFont typeface="Arial" panose="020B0604020202020204" pitchFamily="34" charset="0"/>
              <a:buChar char="•"/>
            </a:pPr>
            <a:r>
              <a:rPr lang="fa-IR" b="1" dirty="0" smtClean="0">
                <a:cs typeface="B Nazanin" panose="00000400000000000000" pitchFamily="2" charset="-78"/>
              </a:rPr>
              <a:t>طاهره اکبرپور، دانشجوی دکتری</a:t>
            </a:r>
            <a:endParaRPr lang="en-US" b="1" dirty="0">
              <a:cs typeface="B Nazanin" panose="00000400000000000000" pitchFamily="2" charset="-78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2AD0DFD-457D-4A68-9595-602EA6599C5E}"/>
              </a:ext>
            </a:extLst>
          </p:cNvPr>
          <p:cNvSpPr txBox="1"/>
          <p:nvPr/>
        </p:nvSpPr>
        <p:spPr>
          <a:xfrm>
            <a:off x="9422250" y="2672780"/>
            <a:ext cx="25199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400" dirty="0">
                <a:cs typeface="B Nazanin" panose="00000400000000000000" pitchFamily="2" charset="-78"/>
              </a:rPr>
              <a:t>گروه آموزشی </a:t>
            </a:r>
            <a:r>
              <a:rPr lang="fa-IR" sz="2400" dirty="0" smtClean="0">
                <a:cs typeface="B Nazanin" panose="00000400000000000000" pitchFamily="2" charset="-78"/>
              </a:rPr>
              <a:t>شیمی آلی،</a:t>
            </a:r>
            <a:r>
              <a:rPr lang="fa-IR" sz="2400" dirty="0">
                <a:cs typeface="B Nazanin" panose="00000400000000000000" pitchFamily="2" charset="-78"/>
              </a:rPr>
              <a:t/>
            </a:r>
            <a:br>
              <a:rPr lang="fa-IR" sz="2400" dirty="0">
                <a:cs typeface="B Nazanin" panose="00000400000000000000" pitchFamily="2" charset="-78"/>
              </a:rPr>
            </a:br>
            <a:r>
              <a:rPr lang="fa-IR" sz="2400" dirty="0">
                <a:cs typeface="B Nazanin" panose="00000400000000000000" pitchFamily="2" charset="-78"/>
              </a:rPr>
              <a:t> </a:t>
            </a:r>
            <a:r>
              <a:rPr lang="fa-IR" sz="2400" dirty="0" smtClean="0">
                <a:cs typeface="B Nazanin" panose="00000400000000000000" pitchFamily="2" charset="-78"/>
              </a:rPr>
              <a:t>دانشکده</a:t>
            </a:r>
            <a:r>
              <a:rPr lang="fa-IR" sz="2400" dirty="0">
                <a:cs typeface="B Nazanin" panose="00000400000000000000" pitchFamily="2" charset="-78"/>
              </a:rPr>
              <a:t> </a:t>
            </a:r>
            <a:r>
              <a:rPr lang="fa-IR" sz="2400" dirty="0" smtClean="0">
                <a:cs typeface="B Nazanin" panose="00000400000000000000" pitchFamily="2" charset="-78"/>
              </a:rPr>
              <a:t>شیمی،</a:t>
            </a:r>
            <a:r>
              <a:rPr lang="fa-IR" sz="2400" dirty="0">
                <a:cs typeface="B Nazanin" panose="00000400000000000000" pitchFamily="2" charset="-78"/>
              </a:rPr>
              <a:t/>
            </a:r>
            <a:br>
              <a:rPr lang="fa-IR" sz="2400" dirty="0">
                <a:cs typeface="B Nazanin" panose="00000400000000000000" pitchFamily="2" charset="-78"/>
              </a:rPr>
            </a:br>
            <a:r>
              <a:rPr lang="fa-IR" sz="2400" dirty="0">
                <a:cs typeface="B Nazanin" panose="00000400000000000000" pitchFamily="2" charset="-78"/>
              </a:rPr>
              <a:t> دانشگاه بوعلی‌سینا، </a:t>
            </a:r>
            <a:br>
              <a:rPr lang="fa-IR" sz="2400" dirty="0">
                <a:cs typeface="B Nazanin" panose="00000400000000000000" pitchFamily="2" charset="-78"/>
              </a:rPr>
            </a:br>
            <a:r>
              <a:rPr lang="fa-IR" sz="2400" dirty="0">
                <a:cs typeface="B Nazanin" panose="00000400000000000000" pitchFamily="2" charset="-78"/>
              </a:rPr>
              <a:t>همدان</a:t>
            </a:r>
            <a:endParaRPr lang="en-US" sz="2400" dirty="0">
              <a:cs typeface="B Nazanin" panose="00000400000000000000" pitchFamily="2" charset="-78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3033B143-BBFB-4D7E-A1DD-E12A3ABA452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15" r="27240"/>
          <a:stretch/>
        </p:blipFill>
        <p:spPr>
          <a:xfrm>
            <a:off x="249834" y="152864"/>
            <a:ext cx="2424531" cy="23564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3438" y="256858"/>
            <a:ext cx="1948728" cy="194872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261350" y="6170165"/>
            <a:ext cx="36808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maryam.beglari8196@gmail.com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10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3992361-B0FB-4630-84F8-FB9889B2F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30" y="776584"/>
            <a:ext cx="9613905" cy="1020318"/>
          </a:xfrm>
        </p:spPr>
        <p:txBody>
          <a:bodyPr/>
          <a:lstStyle/>
          <a:p>
            <a:pPr algn="r" rtl="1"/>
            <a:r>
              <a:rPr lang="fa-IR" b="1" dirty="0" smtClean="0">
                <a:solidFill>
                  <a:srgbClr val="FFFF00"/>
                </a:solidFill>
                <a:cs typeface="B Nazanin" panose="00000400000000000000" pitchFamily="2" charset="-78"/>
              </a:rPr>
              <a:t>شناسایی ساختار و خاصیت مغناطیسی کاتالیزور</a:t>
            </a:r>
            <a:endParaRPr lang="en-US" b="1" dirty="0">
              <a:solidFill>
                <a:srgbClr val="FFFF00"/>
              </a:solidFill>
              <a:effectLst>
                <a:outerShdw blurRad="101600" dist="76200" dir="2700000" algn="tl" rotWithShape="0">
                  <a:schemeClr val="accent2">
                    <a:lumMod val="60000"/>
                    <a:lumOff val="40000"/>
                    <a:alpha val="35000"/>
                  </a:schemeClr>
                </a:outerShdw>
              </a:effectLst>
              <a:cs typeface="B Nazanin" panose="000004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7740" y="653850"/>
            <a:ext cx="1265786" cy="1265786"/>
          </a:xfrm>
          <a:prstGeom prst="rect">
            <a:avLst/>
          </a:prstGeom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 rot="16200000">
            <a:off x="-1230860" y="4063475"/>
            <a:ext cx="1469943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Content Placeholder 6">
            <a:extLst>
              <a:ext uri="{FF2B5EF4-FFF2-40B4-BE49-F238E27FC236}">
                <a16:creationId xmlns="" xmlns:a16="http://schemas.microsoft.com/office/drawing/2014/main" id="{CD442CE5-F8ED-4F59-87AA-1AD0444EF0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2213785"/>
            <a:ext cx="10546080" cy="954418"/>
          </a:xfrm>
        </p:spPr>
        <p:txBody>
          <a:bodyPr>
            <a:normAutofit lnSpcReduction="10000"/>
          </a:bodyPr>
          <a:lstStyle/>
          <a:p>
            <a:pPr marL="0" indent="0" algn="just" rtl="1">
              <a:lnSpc>
                <a:spcPct val="150000"/>
              </a:lnSpc>
              <a:buNone/>
            </a:pPr>
            <a:r>
              <a:rPr lang="fa-IR" sz="1900" b="1" dirty="0" smtClean="0">
                <a:cs typeface="B Nazanin" panose="00000400000000000000" pitchFamily="2" charset="-78"/>
              </a:rPr>
              <a:t>ساختار و </a:t>
            </a:r>
            <a:r>
              <a:rPr lang="fa-IR" sz="1900" b="1" dirty="0">
                <a:cs typeface="B Nazanin" panose="00000400000000000000" pitchFamily="2" charset="-78"/>
              </a:rPr>
              <a:t>خاصیت مغناطیسی </a:t>
            </a:r>
            <a:r>
              <a:rPr lang="fa-IR" sz="1900" b="1" dirty="0" smtClean="0">
                <a:cs typeface="B Nazanin" panose="00000400000000000000" pitchFamily="2" charset="-78"/>
              </a:rPr>
              <a:t>کاتالیزورسنتز شده </a:t>
            </a:r>
            <a:r>
              <a:rPr lang="fa-IR" sz="1900" b="1" dirty="0">
                <a:cs typeface="B Nazanin" panose="00000400000000000000" pitchFamily="2" charset="-78"/>
              </a:rPr>
              <a:t>به وسیله </a:t>
            </a:r>
            <a:r>
              <a:rPr lang="fa-IR" sz="1900" b="1" dirty="0" smtClean="0">
                <a:cs typeface="B Nazanin" panose="00000400000000000000" pitchFamily="2" charset="-78"/>
              </a:rPr>
              <a:t>تکنیک‌های مختلف نظیر </a:t>
            </a:r>
            <a:r>
              <a:rPr lang="en-US" sz="1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</a:t>
            </a:r>
            <a:r>
              <a:rPr lang="en-US" sz="1900" b="1" dirty="0" smtClean="0">
                <a:cs typeface="+mj-cs"/>
              </a:rPr>
              <a:t>  </a:t>
            </a:r>
            <a:r>
              <a:rPr lang="en-US" sz="1900" b="1" dirty="0">
                <a:cs typeface="+mj-cs"/>
              </a:rPr>
              <a:t>،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VSM</a:t>
            </a:r>
            <a:r>
              <a:rPr lang="en-US" sz="1900" b="1" dirty="0">
                <a:cs typeface="+mj-cs"/>
              </a:rPr>
              <a:t> ،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TGA</a:t>
            </a:r>
            <a:r>
              <a:rPr lang="en-US" sz="1900" b="1" dirty="0">
                <a:cs typeface="+mj-cs"/>
              </a:rPr>
              <a:t> </a:t>
            </a:r>
            <a:r>
              <a:rPr lang="en-US" sz="1900" b="1" dirty="0" smtClean="0">
                <a:cs typeface="+mj-cs"/>
              </a:rPr>
              <a:t>،</a:t>
            </a:r>
            <a:r>
              <a:rPr lang="fa-IR" sz="1900" b="1" dirty="0" smtClean="0">
                <a:cs typeface="+mj-cs"/>
              </a:rPr>
              <a:t> </a:t>
            </a:r>
            <a:r>
              <a:rPr lang="en-US" sz="1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FT-IR</a:t>
            </a:r>
            <a:r>
              <a:rPr lang="fa-IR" sz="1900" b="1" dirty="0" smtClean="0">
                <a:cs typeface="+mj-cs"/>
              </a:rPr>
              <a:t> و </a:t>
            </a:r>
            <a:r>
              <a:rPr lang="en-US" sz="1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SEM</a:t>
            </a:r>
            <a:r>
              <a:rPr lang="fa-IR" sz="1900" b="1" dirty="0" smtClean="0">
                <a:cs typeface="B Nazanin" panose="00000400000000000000" pitchFamily="2" charset="-78"/>
              </a:rPr>
              <a:t> مورد </a:t>
            </a:r>
            <a:r>
              <a:rPr lang="fa-IR" sz="1900" b="1" dirty="0">
                <a:cs typeface="B Nazanin" panose="00000400000000000000" pitchFamily="2" charset="-78"/>
              </a:rPr>
              <a:t>بررسی قرارگرفت</a:t>
            </a:r>
            <a:r>
              <a:rPr lang="fa-IR" sz="1900" b="1" dirty="0" smtClean="0">
                <a:cs typeface="B Nazanin" panose="00000400000000000000" pitchFamily="2" charset="-78"/>
              </a:rPr>
              <a:t>.</a:t>
            </a:r>
          </a:p>
          <a:p>
            <a:pPr marL="0" indent="0" algn="just" rtl="1">
              <a:lnSpc>
                <a:spcPct val="150000"/>
              </a:lnSpc>
              <a:buNone/>
            </a:pPr>
            <a:endParaRPr lang="en-US" sz="1900" b="1" dirty="0">
              <a:cs typeface="B Nazanin" panose="00000400000000000000" pitchFamily="2" charset="-78"/>
            </a:endParaRPr>
          </a:p>
        </p:txBody>
      </p:sp>
      <p:pic>
        <p:nvPicPr>
          <p:cNvPr id="7" name="Picture 6" descr="DP (2)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06" y="2878111"/>
            <a:ext cx="4663476" cy="370943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DP-3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3585086"/>
            <a:ext cx="3241073" cy="29902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8118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7740" y="653850"/>
            <a:ext cx="1265786" cy="1265786"/>
          </a:xfrm>
          <a:prstGeom prst="rect">
            <a:avLst/>
          </a:prstGeom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 rot="16200000">
            <a:off x="-1230860" y="4063475"/>
            <a:ext cx="1469943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93" y="2322341"/>
            <a:ext cx="4759121" cy="3312022"/>
          </a:xfrm>
          <a:prstGeom prst="rect">
            <a:avLst/>
          </a:prstGeom>
        </p:spPr>
      </p:pic>
      <p:pic>
        <p:nvPicPr>
          <p:cNvPr id="6" name="Picture 5" descr="C:\Users\Novin Tak\Desktop\232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8124" y="2338557"/>
            <a:ext cx="5129616" cy="326683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6586171" y="6147049"/>
            <a:ext cx="51235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b="1" dirty="0" smtClean="0">
                <a:solidFill>
                  <a:srgbClr val="FFFF00"/>
                </a:solidFill>
                <a:effectLst>
                  <a:outerShdw blurRad="101600" dist="76200" dir="2700000" algn="tl" rotWithShape="0">
                    <a:schemeClr val="accent2">
                      <a:lumMod val="60000"/>
                      <a:lumOff val="40000"/>
                      <a:alpha val="35000"/>
                    </a:schemeClr>
                  </a:outerShdw>
                </a:effectLst>
                <a:cs typeface="B Nazanin" panose="00000400000000000000" pitchFamily="2" charset="-78"/>
              </a:rPr>
              <a:t>همگی این تکنیک های دلیلی بر تایید کاتالیزور سنتز شده است.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="" xmlns:a16="http://schemas.microsoft.com/office/drawing/2014/main" id="{C3992361-B0FB-4630-84F8-FB9889B2F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30" y="776584"/>
            <a:ext cx="9613905" cy="1020318"/>
          </a:xfrm>
        </p:spPr>
        <p:txBody>
          <a:bodyPr/>
          <a:lstStyle/>
          <a:p>
            <a:pPr algn="r" rtl="1"/>
            <a:r>
              <a:rPr lang="fa-IR" b="1" dirty="0" smtClean="0">
                <a:solidFill>
                  <a:srgbClr val="FFFF00"/>
                </a:solidFill>
                <a:cs typeface="B Nazanin" panose="00000400000000000000" pitchFamily="2" charset="-78"/>
              </a:rPr>
              <a:t>شناسایی ساختار و خاصیت مغناطیسی کاتالیزور</a:t>
            </a:r>
            <a:endParaRPr lang="en-US" b="1" dirty="0">
              <a:solidFill>
                <a:srgbClr val="FFFF00"/>
              </a:solidFill>
              <a:effectLst>
                <a:outerShdw blurRad="101600" dist="76200" dir="2700000" algn="tl" rotWithShape="0">
                  <a:schemeClr val="accent2">
                    <a:lumMod val="60000"/>
                    <a:lumOff val="40000"/>
                    <a:alpha val="35000"/>
                  </a:schemeClr>
                </a:outerShdw>
              </a:effectLst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88822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992361-B0FB-4630-84F8-FB9889B2F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30" y="776584"/>
            <a:ext cx="9613905" cy="1020318"/>
          </a:xfrm>
        </p:spPr>
        <p:txBody>
          <a:bodyPr/>
          <a:lstStyle/>
          <a:p>
            <a:pPr algn="r" rtl="1"/>
            <a:r>
              <a:rPr lang="ar-SA" b="1" dirty="0">
                <a:solidFill>
                  <a:srgbClr val="FFFF00"/>
                </a:solidFill>
                <a:cs typeface="B Nazanin" panose="00000400000000000000" pitchFamily="2" charset="-78"/>
              </a:rPr>
              <a:t>بررسی اطلاعات </a:t>
            </a:r>
            <a:r>
              <a:rPr lang="ar-SA" b="1" dirty="0" smtClean="0">
                <a:solidFill>
                  <a:srgbClr val="FFFF00"/>
                </a:solidFill>
                <a:cs typeface="B Nazanin" panose="00000400000000000000" pitchFamily="2" charset="-78"/>
              </a:rPr>
              <a:t>طیفی</a:t>
            </a:r>
            <a:r>
              <a:rPr lang="fa-IR" b="1" dirty="0" smtClean="0">
                <a:solidFill>
                  <a:srgbClr val="FFFF00"/>
                </a:solidFill>
                <a:cs typeface="B Nazanin" panose="00000400000000000000" pitchFamily="2" charset="-78"/>
              </a:rPr>
              <a:t> </a:t>
            </a:r>
            <a:r>
              <a:rPr lang="ar-SA" b="1" dirty="0">
                <a:solidFill>
                  <a:srgbClr val="FFFF00"/>
                </a:solidFill>
                <a:cs typeface="B Nazanin" panose="00000400000000000000" pitchFamily="2" charset="-78"/>
              </a:rPr>
              <a:t>هگزاهیدروکینولین</a:t>
            </a:r>
            <a:endParaRPr lang="en-US" b="1" dirty="0">
              <a:solidFill>
                <a:srgbClr val="FFFF00"/>
              </a:solidFill>
              <a:effectLst>
                <a:outerShdw blurRad="101600" dist="76200" dir="2700000" algn="tl" rotWithShape="0">
                  <a:schemeClr val="accent2">
                    <a:lumMod val="60000"/>
                    <a:lumOff val="40000"/>
                    <a:alpha val="35000"/>
                  </a:schemeClr>
                </a:outerShdw>
              </a:effectLst>
              <a:cs typeface="B Nazanin" panose="000004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7740" y="653850"/>
            <a:ext cx="1265786" cy="126578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69895" y="2705494"/>
            <a:ext cx="113462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fa-IR" sz="1400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fa-IR" b="1" dirty="0" smtClean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این ترکیب نوار جذبی در 3293مربوط به گروه آمین متصل به حلقه و نوار جدبی در 1698 مربوط به گروه کربونیل می باشد. </a:t>
            </a:r>
            <a:r>
              <a:rPr lang="en-US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FT-IR</a:t>
            </a:r>
            <a:r>
              <a:rPr lang="fa-IR" dirty="0" smtClean="0"/>
              <a:t> </a:t>
            </a:r>
            <a:r>
              <a:rPr lang="fa-IR" b="1" dirty="0" smtClean="0">
                <a:cs typeface="B Nazanin" panose="00000400000000000000" pitchFamily="2" charset="-78"/>
              </a:rPr>
              <a:t>در طیف</a:t>
            </a:r>
            <a:r>
              <a:rPr lang="fa-IR" sz="1400" b="1" dirty="0" smtClean="0">
                <a:cs typeface="B Nazanin" panose="00000400000000000000" pitchFamily="2" charset="-78"/>
              </a:rPr>
              <a:t> </a:t>
            </a:r>
            <a:endParaRPr lang="en-US" b="1" dirty="0">
              <a:cs typeface="B Nazanin" panose="00000400000000000000" pitchFamily="2" charset="-78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 rot="16200000">
            <a:off x="-1230860" y="4063475"/>
            <a:ext cx="1469943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875813" y="2381607"/>
            <a:ext cx="50994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b="1" dirty="0" smtClean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ساختار این ترکیب با استفاده از طیف های زیرتایید شده است.  </a:t>
            </a:r>
            <a:endParaRPr lang="en-US" dirty="0"/>
          </a:p>
        </p:txBody>
      </p:sp>
      <p:pic>
        <p:nvPicPr>
          <p:cNvPr id="12" name="Picture 11" descr="C:\Users\PASCAL-PC\Desktop\New folder\benz+hexa.PNG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939" y="3212910"/>
            <a:ext cx="7469747" cy="3595909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graphicFrame>
        <p:nvGraphicFramePr>
          <p:cNvPr id="13" name="Object 12"/>
          <p:cNvGraphicFramePr>
            <a:graphicFrameLocks noChangeAspect="1"/>
          </p:cNvGraphicFramePr>
          <p:nvPr>
            <p:extLst/>
          </p:nvPr>
        </p:nvGraphicFramePr>
        <p:xfrm>
          <a:off x="651120" y="4060342"/>
          <a:ext cx="2196751" cy="17765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8" name="CS ChemDraw Drawing" r:id="rId7" imgW="2294847" imgH="1849942" progId="ChemDraw.Document.6.0">
                  <p:embed/>
                </p:oleObj>
              </mc:Choice>
              <mc:Fallback>
                <p:oleObj name="CS ChemDraw Drawing" r:id="rId7" imgW="2294847" imgH="1849942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120" y="4060342"/>
                        <a:ext cx="2196751" cy="177652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24196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992361-B0FB-4630-84F8-FB9889B2F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30" y="776584"/>
            <a:ext cx="9613905" cy="1020318"/>
          </a:xfrm>
        </p:spPr>
        <p:txBody>
          <a:bodyPr/>
          <a:lstStyle/>
          <a:p>
            <a:pPr algn="r" rtl="1"/>
            <a:r>
              <a:rPr lang="fa-IR" b="1" dirty="0" smtClean="0">
                <a:solidFill>
                  <a:srgbClr val="FFFF00"/>
                </a:solidFill>
                <a:effectLst>
                  <a:outerShdw blurRad="101600" dist="76200" dir="2700000" algn="tl" rotWithShape="0">
                    <a:schemeClr val="accent2">
                      <a:lumMod val="60000"/>
                      <a:lumOff val="40000"/>
                      <a:alpha val="35000"/>
                    </a:schemeClr>
                  </a:outerShdw>
                </a:effectLst>
                <a:cs typeface="B Nazanin" panose="00000400000000000000" pitchFamily="2" charset="-78"/>
              </a:rPr>
              <a:t>بررسی طیف های </a:t>
            </a:r>
            <a:r>
              <a:rPr lang="en-US" sz="3200" b="1" baseline="30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 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NMR</a:t>
            </a:r>
            <a:r>
              <a:rPr lang="fa-IR" sz="3200" b="1" dirty="0">
                <a:solidFill>
                  <a:srgbClr val="FFFF00"/>
                </a:solidFill>
              </a:rPr>
              <a:t> </a:t>
            </a:r>
            <a:r>
              <a:rPr lang="fa-IR" b="1" dirty="0" smtClean="0">
                <a:solidFill>
                  <a:srgbClr val="FFFF00"/>
                </a:solidFill>
              </a:rPr>
              <a:t>و </a:t>
            </a:r>
            <a:r>
              <a:rPr lang="en-US" sz="3200" b="1" baseline="30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NMR </a:t>
            </a:r>
            <a:endParaRPr lang="en-US" b="1" dirty="0">
              <a:solidFill>
                <a:srgbClr val="FFFF00"/>
              </a:solidFill>
              <a:effectLst>
                <a:outerShdw blurRad="101600" dist="76200" dir="2700000" algn="tl" rotWithShape="0">
                  <a:schemeClr val="accent2">
                    <a:lumMod val="60000"/>
                    <a:lumOff val="40000"/>
                    <a:alpha val="3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7740" y="653850"/>
            <a:ext cx="1265786" cy="126578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90589" y="2093705"/>
            <a:ext cx="10301411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r">
              <a:lnSpc>
                <a:spcPct val="150000"/>
              </a:lnSpc>
            </a:pPr>
            <a:r>
              <a:rPr lang="en-US" sz="2400" b="1" baseline="30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NMR</a:t>
            </a:r>
            <a:r>
              <a:rPr lang="fa-IR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و </a:t>
            </a:r>
            <a:r>
              <a:rPr lang="en-US" sz="2400" b="1" baseline="30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 NMR</a:t>
            </a:r>
            <a:r>
              <a:rPr lang="fa-IR" sz="2400" b="1" dirty="0">
                <a:solidFill>
                  <a:srgbClr val="FFFF00"/>
                </a:solidFill>
              </a:rPr>
              <a:t> </a:t>
            </a:r>
            <a:r>
              <a:rPr lang="fa-IR" sz="2400" b="1" dirty="0" smtClean="0">
                <a:solidFill>
                  <a:srgbClr val="FFFF00"/>
                </a:solidFill>
              </a:rPr>
              <a:t> طیف های </a:t>
            </a:r>
            <a:endParaRPr lang="en-US" sz="2400" b="1" dirty="0" smtClean="0">
              <a:solidFill>
                <a:srgbClr val="FFFF00"/>
              </a:solidFill>
              <a:latin typeface="Times New Roman" panose="02020603050405020304" pitchFamily="18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>
              <a:lnSpc>
                <a:spcPct val="150000"/>
              </a:lnSpc>
            </a:pPr>
            <a:r>
              <a:rPr lang="ar-SA" b="1" dirty="0" smtClean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این ترکیب </a:t>
            </a:r>
            <a:r>
              <a:rPr lang="ar-SA" b="1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پیک­های مربوط به اتم­های </a:t>
            </a:r>
            <a:r>
              <a:rPr lang="fa-IR" b="1" dirty="0" smtClean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هیدروژن و </a:t>
            </a:r>
            <a:r>
              <a:rPr lang="ar-SA" b="1" dirty="0" smtClean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کربن </a:t>
            </a:r>
            <a:r>
              <a:rPr lang="ar-SA" b="1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در مکان­های مناسب مشاهده می­شود که ساختار ترکیب را تایید می </a:t>
            </a:r>
            <a:r>
              <a:rPr lang="ar-SA" b="1" dirty="0" smtClean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کند</a:t>
            </a:r>
            <a:endParaRPr lang="en-US" b="1" dirty="0"/>
          </a:p>
        </p:txBody>
      </p:sp>
      <p:pic>
        <p:nvPicPr>
          <p:cNvPr id="7" name="Picture 6"/>
          <p:cNvPicPr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022" r="20060"/>
          <a:stretch/>
        </p:blipFill>
        <p:spPr>
          <a:xfrm>
            <a:off x="811369" y="3329602"/>
            <a:ext cx="4523612" cy="3329369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-420"/>
          <a:stretch/>
        </p:blipFill>
        <p:spPr>
          <a:xfrm>
            <a:off x="6411851" y="3326306"/>
            <a:ext cx="4315889" cy="3332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288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992361-B0FB-4630-84F8-FB9889B2F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30" y="776584"/>
            <a:ext cx="9613905" cy="1020318"/>
          </a:xfrm>
        </p:spPr>
        <p:txBody>
          <a:bodyPr/>
          <a:lstStyle/>
          <a:p>
            <a:pPr algn="r" rtl="1"/>
            <a:r>
              <a:rPr lang="fa-IR" b="1" dirty="0">
                <a:solidFill>
                  <a:srgbClr val="FFFF00"/>
                </a:solidFill>
                <a:effectLst>
                  <a:outerShdw blurRad="101600" dist="76200" dir="2700000" algn="tl" rotWithShape="0">
                    <a:schemeClr val="accent2">
                      <a:lumMod val="60000"/>
                      <a:lumOff val="40000"/>
                      <a:alpha val="35000"/>
                    </a:schemeClr>
                  </a:outerShdw>
                </a:effectLst>
                <a:cs typeface="B Zar" panose="00000400000000000000" pitchFamily="2" charset="-78"/>
              </a:rPr>
              <a:t>تقدیر و تشکر</a:t>
            </a:r>
            <a:endParaRPr lang="en-US" b="1" dirty="0">
              <a:solidFill>
                <a:srgbClr val="FFFF00"/>
              </a:solidFill>
              <a:effectLst>
                <a:outerShdw blurRad="101600" dist="76200" dir="2700000" algn="tl" rotWithShape="0">
                  <a:schemeClr val="accent2">
                    <a:lumMod val="60000"/>
                    <a:lumOff val="40000"/>
                    <a:alpha val="35000"/>
                  </a:schemeClr>
                </a:outerShdw>
              </a:effectLst>
              <a:cs typeface="B Zar" panose="000004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7836" y="653850"/>
            <a:ext cx="1265786" cy="126578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54046" y="2319873"/>
            <a:ext cx="10373194" cy="17768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ar-SA" sz="2000" b="1" dirty="0"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درنهایت ابتدا  سپاس  خداوندمتعال را که به ما فرصت زندگی کردن وجست و جو وعلم آموزی درجهان بیکران عطا فرمود</a:t>
            </a:r>
            <a:r>
              <a:rPr lang="ar-SA" sz="20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.</a:t>
            </a:r>
            <a:endParaRPr lang="en-US" sz="2000" b="1" dirty="0" smtClean="0">
              <a:latin typeface="Calibri" panose="020F0502020204030204" pitchFamily="34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algn="r">
              <a:lnSpc>
                <a:spcPct val="150000"/>
              </a:lnSpc>
            </a:pPr>
            <a:r>
              <a:rPr lang="ar-SA" sz="20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سپس </a:t>
            </a:r>
            <a:r>
              <a:rPr lang="ar-SA" sz="2000" b="1" dirty="0"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نهایت تشکر از استاد راهنمای گرامی و همچنین راهنمای عزیزوبزرگوارم سرکارخانم طاهره اکبرپور که بنده را درگردآوری این پروژه یاری فرموند دارم و آرزوی سلامتی و تندرسی برای تمامی انسان های جهان </a:t>
            </a:r>
            <a:r>
              <a:rPr lang="ar-SA" sz="20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دارم</a:t>
            </a:r>
            <a:r>
              <a:rPr lang="fa-IR" sz="2000" b="1" smtClean="0"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.</a:t>
            </a:r>
            <a:endParaRPr lang="en-US" sz="20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22491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b="1" dirty="0" smtClean="0">
                <a:solidFill>
                  <a:srgbClr val="FFFF00"/>
                </a:solidFill>
                <a:cs typeface="B Nazanin" panose="00000400000000000000" pitchFamily="2" charset="-78"/>
              </a:rPr>
              <a:t>منابع</a:t>
            </a:r>
            <a:endParaRPr lang="en-US" b="1" dirty="0">
              <a:solidFill>
                <a:srgbClr val="FFFF00"/>
              </a:solidFill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7836" y="653850"/>
            <a:ext cx="1265786" cy="126578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15251" y="2351066"/>
            <a:ext cx="9144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	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Polshettiwar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V.; Varma, R. S., Green chemistry by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nano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-catalysis. 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Green Chemistry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2010,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12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(5), 743-754.</a:t>
            </a:r>
          </a:p>
          <a:p>
            <a:pPr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	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Shylesh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S.; 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Schuenemann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V.; Thiel, W. R., Magnetically separable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nanocatalysts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bridges between homogeneous and heterogeneous catalysis. </a:t>
            </a:r>
            <a:r>
              <a:rPr lang="en-US" i="1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Angewandte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Chemie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International Edition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2010,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49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(20), 3428-3459.</a:t>
            </a:r>
          </a:p>
          <a:p>
            <a:pPr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	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Tekale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S. U.; 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Pagore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V. P.; 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Kauthale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S. S.;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Pawar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R. P., La2O3/TFE: An efficient system for room temperature synthesis of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Hantzsch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polyhydroquinolines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Chinese Chemical Letters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2014,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25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(8), 1149-1152.</a:t>
            </a:r>
          </a:p>
          <a:p>
            <a:pPr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	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Sarmasti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N.; 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Khazaei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A.;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Seyf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J. Y., High density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sulfonated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magnetic carbon quantum dots as a photo enhanced, photo-induced proton generation, and photo switchable solid acid catalyst for room temperature one-pot reaction. 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Research on Chemical Intermediates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2019,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45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(7), 3929-3942.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86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992361-B0FB-4630-84F8-FB9889B2F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30" y="776584"/>
            <a:ext cx="9613905" cy="1020318"/>
          </a:xfrm>
        </p:spPr>
        <p:txBody>
          <a:bodyPr>
            <a:normAutofit/>
          </a:bodyPr>
          <a:lstStyle/>
          <a:p>
            <a:pPr algn="r" rtl="1"/>
            <a:r>
              <a:rPr lang="fa-IR" b="1" dirty="0">
                <a:solidFill>
                  <a:srgbClr val="FFFF00"/>
                </a:solidFill>
                <a:effectLst>
                  <a:outerShdw blurRad="101600" dist="76200" dir="2700000" algn="tl" rotWithShape="0">
                    <a:schemeClr val="accent2">
                      <a:lumMod val="60000"/>
                      <a:lumOff val="40000"/>
                      <a:alpha val="35000"/>
                    </a:schemeClr>
                  </a:outerShdw>
                </a:effectLst>
                <a:cs typeface="B Nazanin" panose="00000400000000000000" pitchFamily="2" charset="-78"/>
              </a:rPr>
              <a:t>چکیده</a:t>
            </a:r>
            <a:endParaRPr lang="en-US" b="1" dirty="0">
              <a:solidFill>
                <a:srgbClr val="FFFF00"/>
              </a:solidFill>
              <a:effectLst>
                <a:outerShdw blurRad="101600" dist="76200" dir="2700000" algn="tl" rotWithShape="0">
                  <a:schemeClr val="accent2">
                    <a:lumMod val="60000"/>
                    <a:lumOff val="40000"/>
                    <a:alpha val="35000"/>
                  </a:schemeClr>
                </a:outerShdw>
              </a:effectLst>
              <a:cs typeface="B Nazanin" panose="00000400000000000000" pitchFamily="2" charset="-7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87A4854-0A80-4A8B-A01B-5138B997FC58}"/>
              </a:ext>
            </a:extLst>
          </p:cNvPr>
          <p:cNvSpPr txBox="1"/>
          <p:nvPr/>
        </p:nvSpPr>
        <p:spPr>
          <a:xfrm>
            <a:off x="318977" y="6198373"/>
            <a:ext cx="116745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2000" b="1" dirty="0" smtClean="0">
                <a:cs typeface="B Nazanin" panose="00000400000000000000" pitchFamily="2" charset="-78"/>
              </a:rPr>
              <a:t>کلمات کلیدی:  نانو کاتالیزور، اکسید آهن، هگزاهیدروکینولین</a:t>
            </a:r>
            <a:endParaRPr lang="en-US" sz="2000" b="1" dirty="0">
              <a:cs typeface="B Nazanin" panose="00000400000000000000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7740" y="653850"/>
            <a:ext cx="1265786" cy="126578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18395" y="3620959"/>
            <a:ext cx="11873605" cy="1900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  <a:spcAft>
                <a:spcPts val="800"/>
              </a:spcAft>
            </a:pPr>
            <a:r>
              <a:rPr lang="fa-IR" sz="2000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تمرکز اصلی این رساله در حوزه کاتالیست مبتنی بر فناوری شیمی سبز وذرات مغناطیسی است، در واقع مهم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­</a:t>
            </a:r>
            <a:r>
              <a:rPr lang="fa-IR" sz="2000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ترین ویژگی این فناوری قابل بازیافت بودن و در نتیجه کاهش هزینه و مقدار مصرف کاتالیزور است و چون واکنش‌ها در سطح نانو انجام می‌شوند، سرعت بیشتری خواهند </a:t>
            </a:r>
            <a:r>
              <a:rPr lang="fa-IR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داشت و همچنین </a:t>
            </a:r>
            <a:r>
              <a:rPr lang="fa-IR" sz="2000" b="1" dirty="0" smtClean="0">
                <a:cs typeface="B Nazanin" panose="00000400000000000000" pitchFamily="2" charset="-78"/>
              </a:rPr>
              <a:t>ساختار </a:t>
            </a:r>
            <a:r>
              <a:rPr lang="fa-IR" sz="2000" b="1" dirty="0">
                <a:cs typeface="B Nazanin" panose="00000400000000000000" pitchFamily="2" charset="-78"/>
              </a:rPr>
              <a:t>و خاصیت مغناطیسی کاتالیزور سنتز شده به وسیله تکنیک‌های مختلف</a:t>
            </a:r>
            <a:r>
              <a:rPr lang="en-US" sz="2000" b="1" dirty="0">
                <a:latin typeface="Times New Roman" panose="02020603050405020304" pitchFamily="18" charset="0"/>
                <a:cs typeface="B Nazanin" panose="00000400000000000000" pitchFamily="2" charset="-78"/>
              </a:rPr>
              <a:t>TEM</a:t>
            </a:r>
            <a:r>
              <a:rPr lang="en-US" sz="2000" b="1" dirty="0">
                <a:cs typeface="B Nazanin" panose="00000400000000000000" pitchFamily="2" charset="-78"/>
              </a:rPr>
              <a:t> ،</a:t>
            </a:r>
            <a:r>
              <a:rPr lang="en-US" sz="2000" b="1" dirty="0">
                <a:latin typeface="Times New Roman" panose="02020603050405020304" pitchFamily="18" charset="0"/>
                <a:cs typeface="B Nazanin" panose="00000400000000000000" pitchFamily="2" charset="-78"/>
              </a:rPr>
              <a:t>EDX</a:t>
            </a:r>
            <a:r>
              <a:rPr lang="en-US" sz="2000" b="1" dirty="0">
                <a:cs typeface="B Nazanin" panose="00000400000000000000" pitchFamily="2" charset="-78"/>
              </a:rPr>
              <a:t> ،</a:t>
            </a:r>
            <a:r>
              <a:rPr lang="en-US" sz="2000" b="1" dirty="0">
                <a:latin typeface="Times New Roman" panose="02020603050405020304" pitchFamily="18" charset="0"/>
                <a:cs typeface="B Nazanin" panose="00000400000000000000" pitchFamily="2" charset="-78"/>
              </a:rPr>
              <a:t>VSM</a:t>
            </a:r>
            <a:r>
              <a:rPr lang="en-US" sz="2000" b="1" dirty="0">
                <a:cs typeface="B Nazanin" panose="00000400000000000000" pitchFamily="2" charset="-78"/>
              </a:rPr>
              <a:t> ،</a:t>
            </a:r>
            <a:r>
              <a:rPr lang="en-US" sz="2000" b="1" dirty="0">
                <a:latin typeface="Times New Roman" panose="02020603050405020304" pitchFamily="18" charset="0"/>
                <a:cs typeface="B Nazanin" panose="00000400000000000000" pitchFamily="2" charset="-78"/>
              </a:rPr>
              <a:t>TGA</a:t>
            </a:r>
            <a:r>
              <a:rPr lang="en-US" sz="2000" b="1" dirty="0">
                <a:cs typeface="B Nazanin" panose="00000400000000000000" pitchFamily="2" charset="-78"/>
              </a:rPr>
              <a:t> ،</a:t>
            </a:r>
            <a:r>
              <a:rPr lang="fa-IR" sz="2000" b="1" dirty="0">
                <a:cs typeface="B Nazanin" panose="00000400000000000000" pitchFamily="2" charset="-78"/>
              </a:rPr>
              <a:t> </a:t>
            </a:r>
            <a:r>
              <a:rPr lang="en-US" sz="2000" b="1" dirty="0">
                <a:latin typeface="Times New Roman" panose="02020603050405020304" pitchFamily="18" charset="0"/>
                <a:cs typeface="B Nazanin" panose="00000400000000000000" pitchFamily="2" charset="-78"/>
              </a:rPr>
              <a:t>FT-IR</a:t>
            </a:r>
            <a:r>
              <a:rPr lang="fa-IR" sz="2000" b="1" dirty="0">
                <a:cs typeface="B Nazanin" panose="00000400000000000000" pitchFamily="2" charset="-78"/>
              </a:rPr>
              <a:t> و </a:t>
            </a:r>
            <a:r>
              <a:rPr lang="en-US" sz="2000" b="1" dirty="0">
                <a:latin typeface="Times New Roman" panose="02020603050405020304" pitchFamily="18" charset="0"/>
                <a:cs typeface="B Nazanin" panose="00000400000000000000" pitchFamily="2" charset="-78"/>
              </a:rPr>
              <a:t>SEM</a:t>
            </a:r>
            <a:r>
              <a:rPr lang="fa-IR" sz="2000" b="1" dirty="0">
                <a:cs typeface="B Nazanin" panose="00000400000000000000" pitchFamily="2" charset="-78"/>
              </a:rPr>
              <a:t> مورد بررسی </a:t>
            </a:r>
            <a:r>
              <a:rPr lang="fa-IR" sz="2000" b="1" dirty="0" smtClean="0">
                <a:cs typeface="B Nazanin" panose="00000400000000000000" pitchFamily="2" charset="-78"/>
              </a:rPr>
              <a:t>قرارگرفت.</a:t>
            </a:r>
            <a:endParaRPr lang="en-US" sz="20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2267727"/>
            <a:ext cx="12192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fa-IR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تحقیقات در حوزه­ی نانوکاتالیزور، همواره یکی از بحث­های جذاب در نانو</a:t>
            </a:r>
            <a:r>
              <a:rPr lang="fa-IR" sz="2000" b="1" dirty="0">
                <a:ea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شیمی و شیمی سبز بوده است و نانو</a:t>
            </a:r>
            <a:r>
              <a:rPr lang="fa-IR" sz="2000" b="1" dirty="0">
                <a:ea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کاتالیزور می­تواند ما را به سوی این آرمان</a:t>
            </a:r>
            <a:r>
              <a:rPr lang="fa-IR" sz="2000" b="1" dirty="0">
                <a:ea typeface="Times New Roman" panose="02020603050405020304" pitchFamily="18" charset="0"/>
                <a:cs typeface="B Nazanin" panose="00000400000000000000" pitchFamily="2" charset="-78"/>
              </a:rPr>
              <a:t> </a:t>
            </a:r>
            <a:r>
              <a:rPr lang="fa-IR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سوق</a:t>
            </a:r>
            <a:r>
              <a:rPr lang="fa-IR" sz="2000" b="1" dirty="0">
                <a:ea typeface="Times New Roman" panose="02020603050405020304" pitchFamily="18" charset="0"/>
                <a:cs typeface="B Nazanin" panose="00000400000000000000" pitchFamily="2" charset="-78"/>
              </a:rPr>
              <a:t> </a:t>
            </a:r>
            <a:r>
              <a:rPr lang="fa-IR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دهد، لذا در این پروژه از نانو کاتالیزور بر پایه اکسیدآهن برای سنتز مشتقات </a:t>
            </a:r>
            <a:r>
              <a:rPr lang="fa-IR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هگزاهیدروکینولین</a:t>
            </a:r>
            <a:r>
              <a:rPr 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استفاده </a:t>
            </a:r>
            <a:r>
              <a:rPr lang="fa-IR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شده که این ترکیبات دارای خاصیت دارویی</a:t>
            </a:r>
            <a:r>
              <a:rPr lang="ar-SA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، </a:t>
            </a:r>
            <a:r>
              <a:rPr lang="fa-IR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ضد قارچی و ضد تومور </a:t>
            </a:r>
            <a:r>
              <a:rPr lang="fa-IR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هستند.</a:t>
            </a:r>
            <a:endParaRPr lang="en-US" sz="20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36666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992361-B0FB-4630-84F8-FB9889B2F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30" y="776584"/>
            <a:ext cx="9613905" cy="1020318"/>
          </a:xfrm>
        </p:spPr>
        <p:txBody>
          <a:bodyPr/>
          <a:lstStyle/>
          <a:p>
            <a:pPr algn="r" rtl="1"/>
            <a:r>
              <a:rPr lang="fa-IR" b="1" dirty="0">
                <a:solidFill>
                  <a:srgbClr val="FFFF00"/>
                </a:solidFill>
                <a:effectLst>
                  <a:outerShdw blurRad="101600" dist="76200" dir="2700000" algn="tl" rotWithShape="0">
                    <a:schemeClr val="accent2">
                      <a:lumMod val="60000"/>
                      <a:lumOff val="40000"/>
                      <a:alpha val="35000"/>
                    </a:schemeClr>
                  </a:outerShdw>
                </a:effectLst>
                <a:cs typeface="B Zar" panose="00000400000000000000" pitchFamily="2" charset="-78"/>
              </a:rPr>
              <a:t>مقدمه</a:t>
            </a:r>
            <a:endParaRPr lang="en-US" b="1" dirty="0">
              <a:solidFill>
                <a:srgbClr val="FFFF00"/>
              </a:solidFill>
              <a:effectLst>
                <a:outerShdw blurRad="101600" dist="76200" dir="2700000" algn="tl" rotWithShape="0">
                  <a:schemeClr val="accent2">
                    <a:lumMod val="60000"/>
                    <a:lumOff val="40000"/>
                    <a:alpha val="35000"/>
                  </a:schemeClr>
                </a:outerShdw>
              </a:effectLst>
              <a:cs typeface="B Zar" panose="000004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7740" y="653850"/>
            <a:ext cx="1265786" cy="126578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" y="1689783"/>
            <a:ext cx="11993526" cy="30346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 </a:t>
            </a: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ar-SA" sz="20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درسالهای </a:t>
            </a:r>
            <a:r>
              <a:rPr lang="ar-SA" sz="2000" b="1" dirty="0"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اخیرکاتالیزورهای مغناطیسی برپایه ی نانوذرات مغناطیسی اکسیدآهن اهمیت بسیاری پیداکرده است،ازجمله کاربردهای آن میتوان به عنوان حامل های دارویی جاذب مواد آلاینده و رنگهاو پساب ها و استفاده های کاتالیزوری در روش های مختلف مواد آلی </a:t>
            </a:r>
            <a:r>
              <a:rPr lang="ar-SA" sz="20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استفاد</a:t>
            </a:r>
            <a:r>
              <a:rPr lang="fa-IR" sz="20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کرد (1).</a:t>
            </a:r>
            <a:endParaRPr lang="en-US" sz="2000" b="1" dirty="0" smtClean="0">
              <a:latin typeface="Calibri" panose="020F0502020204030204" pitchFamily="34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fa-IR" sz="2000" b="1" dirty="0">
                <a:cs typeface="B Nazanin" panose="00000400000000000000" pitchFamily="2" charset="-78"/>
              </a:rPr>
              <a:t>نانوذرات مگنتیت به­دلیل ویژگیهای ممتاز خود مانند نسبت سطح به حجم بالا و خاصیت پارامغناطیسی در حوزه­های گوناگون مانند طراحی کاتالیزور برای واکنش­های شیمیایی استفاده شده­اند</a:t>
            </a:r>
            <a:r>
              <a:rPr lang="en-US" sz="2000" b="1" dirty="0">
                <a:cs typeface="B Nazanin" panose="00000400000000000000" pitchFamily="2" charset="-78"/>
              </a:rPr>
              <a:t>.</a:t>
            </a:r>
            <a:r>
              <a:rPr lang="fa-IR" sz="2000" b="1" dirty="0">
                <a:cs typeface="B Nazanin" panose="00000400000000000000" pitchFamily="2" charset="-78"/>
              </a:rPr>
              <a:t> از اهداف این پایان نامه می توان به تولید نانو ذرات کاتالیزوری عامل دار شده سطحی با لیگاندهای آلی، دارای قابلیت بازیابی مغناطیسی و استفاده مجدد و همچنین استفاده وسیع در واکنش های آلی اشاره کرد</a:t>
            </a:r>
            <a:r>
              <a:rPr lang="fa-IR" sz="2000" b="1" dirty="0" smtClean="0">
                <a:cs typeface="B Nazanin" panose="00000400000000000000" pitchFamily="2" charset="-78"/>
              </a:rPr>
              <a:t>.</a:t>
            </a:r>
            <a:endParaRPr lang="en-US" sz="2000" b="1" dirty="0">
              <a:cs typeface="B Nazanin" panose="00000400000000000000" pitchFamily="2" charset="-78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endParaRPr lang="en-US" sz="20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4872" y="4607377"/>
            <a:ext cx="1179865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spcAft>
                <a:spcPts val="0"/>
              </a:spcAft>
            </a:pPr>
            <a:r>
              <a:rPr lang="fa-IR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کاتالیزورهای مغناطیسی مبتنی بر آهن به طور گسترده‌ای در واکنش‌های چند جزئی استفاده شده است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.</a:t>
            </a:r>
            <a:r>
              <a:rPr lang="fa-IR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واکنش‌های چند جزئی خود به عنوان ابزاری بسیار قدرتمند برای سنتز کمپلکس‌های مهم بیولوژیکی و مولکول‌های آلی جدید </a:t>
            </a:r>
            <a:r>
              <a:rPr lang="fa-IR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هستند (2).</a:t>
            </a:r>
            <a:r>
              <a:rPr 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در این کار با استفاده از نانو کاتالیزور </a:t>
            </a:r>
            <a:r>
              <a:rPr lang="fa-IR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اسیدی</a:t>
            </a:r>
            <a:r>
              <a:rPr lang="fa-IR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جدید هگزاهیدرو کینولین ها سنتز شدند.</a:t>
            </a:r>
            <a:endParaRPr lang="en-US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2171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992361-B0FB-4630-84F8-FB9889B2F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30" y="776584"/>
            <a:ext cx="9613905" cy="1020318"/>
          </a:xfrm>
        </p:spPr>
        <p:txBody>
          <a:bodyPr/>
          <a:lstStyle/>
          <a:p>
            <a:pPr algn="r" rtl="1"/>
            <a:r>
              <a:rPr lang="fa-IR" b="1" dirty="0">
                <a:solidFill>
                  <a:srgbClr val="FFFF00"/>
                </a:solidFill>
                <a:cs typeface="B Nazanin" panose="00000400000000000000" pitchFamily="2" charset="-78"/>
              </a:rPr>
              <a:t>مشتقات </a:t>
            </a:r>
            <a:r>
              <a:rPr lang="ar-SA" b="1" dirty="0" smtClean="0">
                <a:solidFill>
                  <a:srgbClr val="FFFF00"/>
                </a:solidFill>
                <a:cs typeface="B Nazanin" panose="00000400000000000000" pitchFamily="2" charset="-78"/>
              </a:rPr>
              <a:t>هگزاهیدروکینولین</a:t>
            </a:r>
            <a:r>
              <a:rPr lang="en-US" b="1" dirty="0" smtClean="0">
                <a:solidFill>
                  <a:srgbClr val="FFFF00"/>
                </a:solidFill>
                <a:cs typeface="B Nazanin" panose="00000400000000000000" pitchFamily="2" charset="-78"/>
              </a:rPr>
              <a:t> </a:t>
            </a:r>
            <a:endParaRPr lang="en-US" b="1" dirty="0">
              <a:solidFill>
                <a:srgbClr val="FFFF00"/>
              </a:solidFill>
              <a:effectLst>
                <a:outerShdw blurRad="101600" dist="76200" dir="2700000" algn="tl" rotWithShape="0">
                  <a:schemeClr val="accent2">
                    <a:lumMod val="60000"/>
                    <a:lumOff val="40000"/>
                    <a:alpha val="35000"/>
                  </a:schemeClr>
                </a:outerShdw>
              </a:effectLst>
              <a:cs typeface="B Zar" panose="000004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7740" y="653850"/>
            <a:ext cx="1265786" cy="12657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5" y="3191294"/>
            <a:ext cx="4060112" cy="358800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2068316"/>
            <a:ext cx="119786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fa-IR" b="1" dirty="0" smtClean="0">
                <a:latin typeface="Arial" panose="020B060402020202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مشتقات پ</a:t>
            </a:r>
            <a:r>
              <a:rPr lang="ar-SA" b="1" dirty="0" smtClean="0">
                <a:latin typeface="Arial" panose="020B060402020202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لی هیدروکینولین ها شامل خانواده ی بزرگی از ترکیبات مهم داروئی هستند که خواص بیولوژیکی</a:t>
            </a:r>
            <a:r>
              <a:rPr lang="ar-SA" b="1" dirty="0" smtClean="0">
                <a:ea typeface="Calibri" panose="020F0502020204030204" pitchFamily="34" charset="0"/>
              </a:rPr>
              <a:t> </a:t>
            </a:r>
            <a:r>
              <a:rPr lang="ar-SA" b="1" dirty="0" smtClean="0">
                <a:latin typeface="Arial" panose="020B060402020202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و درمانی متنوع از جمله مسدود کننده کانال کلسیم، ضد تومور، ضد دیابت و گشاینده قلب و عروق دارامی</a:t>
            </a:r>
            <a:r>
              <a:rPr lang="fa-IR" b="1" dirty="0" smtClean="0">
                <a:latin typeface="Arial" panose="020B060402020202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ar-SA" b="1" dirty="0">
                <a:latin typeface="Arial" panose="020B060402020202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باشند</a:t>
            </a:r>
            <a:r>
              <a:rPr lang="fa-IR" b="1" dirty="0">
                <a:latin typeface="Arial" panose="020B060402020202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(3)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4103138" y="3002712"/>
            <a:ext cx="78754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ar-SA" b="1" dirty="0">
                <a:latin typeface="Arial" panose="020B060402020202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روش عمومی تهیه ی دی هیدروپیریدین ها با استفاده از تراکم چند جزئی آلدهیدهای آروماتیک ،اتیل استواستات و آمونیاک در شرایط اسیدی یا در رفلاکس با حلال اتانول می </a:t>
            </a:r>
            <a:r>
              <a:rPr lang="ar-SA" b="1" dirty="0" smtClean="0">
                <a:latin typeface="Arial" panose="020B060402020202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باشد</a:t>
            </a:r>
            <a:r>
              <a:rPr lang="fa-IR" b="1" dirty="0" smtClean="0">
                <a:latin typeface="Arial" panose="020B060402020202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(4).</a:t>
            </a:r>
            <a:endParaRPr lang="en-US" b="1" dirty="0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6370820" y="441532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5394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992361-B0FB-4630-84F8-FB9889B2F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30" y="776584"/>
            <a:ext cx="9613905" cy="1020318"/>
          </a:xfrm>
        </p:spPr>
        <p:txBody>
          <a:bodyPr/>
          <a:lstStyle/>
          <a:p>
            <a:pPr algn="r" rtl="1"/>
            <a:r>
              <a:rPr lang="fa-IR" b="1" dirty="0">
                <a:solidFill>
                  <a:srgbClr val="FFFF00"/>
                </a:solidFill>
                <a:effectLst>
                  <a:outerShdw blurRad="101600" dist="76200" dir="2700000" algn="tl" rotWithShape="0">
                    <a:schemeClr val="accent2">
                      <a:lumMod val="60000"/>
                      <a:lumOff val="40000"/>
                      <a:alpha val="35000"/>
                    </a:schemeClr>
                  </a:outerShdw>
                </a:effectLst>
                <a:cs typeface="B Zar" panose="00000400000000000000" pitchFamily="2" charset="-78"/>
              </a:rPr>
              <a:t>روش‌ انجام تحقیق</a:t>
            </a:r>
            <a:endParaRPr lang="en-US" b="1" dirty="0">
              <a:solidFill>
                <a:srgbClr val="FFFF00"/>
              </a:solidFill>
              <a:effectLst>
                <a:outerShdw blurRad="101600" dist="76200" dir="2700000" algn="tl" rotWithShape="0">
                  <a:schemeClr val="accent2">
                    <a:lumMod val="60000"/>
                    <a:lumOff val="40000"/>
                    <a:alpha val="35000"/>
                  </a:schemeClr>
                </a:outerShdw>
              </a:effectLst>
              <a:cs typeface="B Zar" panose="00000400000000000000" pitchFamily="2" charset="-78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CD442CE5-F8ED-4F59-87AA-1AD0444EF0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140" y="1796902"/>
            <a:ext cx="11621386" cy="4191518"/>
          </a:xfrm>
        </p:spPr>
        <p:txBody>
          <a:bodyPr>
            <a:noAutofit/>
          </a:bodyPr>
          <a:lstStyle/>
          <a:p>
            <a:pPr marL="0" indent="0" algn="r">
              <a:lnSpc>
                <a:spcPct val="150000"/>
              </a:lnSpc>
              <a:buNone/>
            </a:pPr>
            <a:endParaRPr lang="en-US" sz="2000" b="1" dirty="0">
              <a:cs typeface="B Nazanin" panose="00000400000000000000" pitchFamily="2" charset="-78"/>
            </a:endParaRPr>
          </a:p>
          <a:p>
            <a:pPr marL="0" indent="0" algn="r">
              <a:lnSpc>
                <a:spcPct val="150000"/>
              </a:lnSpc>
              <a:buNone/>
            </a:pPr>
            <a:r>
              <a:rPr lang="ar-SA" sz="2000" b="1" dirty="0">
                <a:cs typeface="B Nazanin" panose="00000400000000000000" pitchFamily="2" charset="-78"/>
              </a:rPr>
              <a:t>۱- مطالعه ی کاتابخانه ای، اینترنتی ودستیابی به پیشینه ی تحقیق </a:t>
            </a:r>
            <a:endParaRPr lang="en-US" sz="2000" b="1" dirty="0">
              <a:cs typeface="B Nazanin" panose="00000400000000000000" pitchFamily="2" charset="-78"/>
            </a:endParaRPr>
          </a:p>
          <a:p>
            <a:pPr marL="457200" lvl="1" indent="0" algn="r">
              <a:lnSpc>
                <a:spcPct val="150000"/>
              </a:lnSpc>
              <a:buNone/>
            </a:pPr>
            <a:r>
              <a:rPr lang="ar-SA" b="1" dirty="0">
                <a:cs typeface="B Nazanin" panose="00000400000000000000" pitchFamily="2" charset="-78"/>
              </a:rPr>
              <a:t>۲-تهیه ی مواد اولیه ووسایل آزمایش</a:t>
            </a:r>
            <a:endParaRPr lang="en-US" b="1" dirty="0">
              <a:cs typeface="B Nazanin" panose="00000400000000000000" pitchFamily="2" charset="-78"/>
            </a:endParaRPr>
          </a:p>
          <a:p>
            <a:pPr marL="0" indent="0" algn="r">
              <a:lnSpc>
                <a:spcPct val="150000"/>
              </a:lnSpc>
              <a:buNone/>
            </a:pPr>
            <a:r>
              <a:rPr lang="ar-SA" sz="2000" b="1" dirty="0">
                <a:cs typeface="B Nazanin" panose="00000400000000000000" pitchFamily="2" charset="-78"/>
              </a:rPr>
              <a:t>۳-سنتزکاتالیزور جدید</a:t>
            </a:r>
            <a:endParaRPr lang="en-US" sz="2000" b="1" dirty="0">
              <a:cs typeface="B Nazanin" panose="00000400000000000000" pitchFamily="2" charset="-78"/>
            </a:endParaRPr>
          </a:p>
          <a:p>
            <a:pPr marL="0" indent="0" algn="r">
              <a:lnSpc>
                <a:spcPct val="150000"/>
              </a:lnSpc>
              <a:buNone/>
            </a:pPr>
            <a:r>
              <a:rPr lang="ar-SA" sz="2000" b="1" dirty="0">
                <a:cs typeface="B Nazanin" panose="00000400000000000000" pitchFamily="2" charset="-78"/>
              </a:rPr>
              <a:t>۴-بررسی فعالیت کاتالیزوری کاتالیزور جدید با استفاده از کاربرد آن درسنتز مشتقات هگزاهیدروکینولین</a:t>
            </a:r>
            <a:endParaRPr lang="en-US" sz="2000" b="1" dirty="0">
              <a:cs typeface="B Nazanin" panose="00000400000000000000" pitchFamily="2" charset="-78"/>
            </a:endParaRPr>
          </a:p>
          <a:p>
            <a:pPr marL="0" indent="0" algn="r">
              <a:lnSpc>
                <a:spcPct val="150000"/>
              </a:lnSpc>
              <a:buNone/>
            </a:pPr>
            <a:r>
              <a:rPr lang="ar-SA" sz="2000" b="1" dirty="0">
                <a:cs typeface="B Nazanin" panose="00000400000000000000" pitchFamily="2" charset="-78"/>
              </a:rPr>
              <a:t>۵-برای بهینه سازی شرایط واکنش ابتدا به صورت هدفدارتعدادی آزمایش رامشخص کرده ودرآن نوع کاتالیزور ومقدار آن ودما و نوع حلال بهینه </a:t>
            </a:r>
            <a:r>
              <a:rPr lang="ar-SA" sz="2000" b="1" dirty="0" smtClean="0">
                <a:cs typeface="B Nazanin" panose="00000400000000000000" pitchFamily="2" charset="-78"/>
              </a:rPr>
              <a:t>می</a:t>
            </a:r>
            <a:r>
              <a:rPr lang="fa-IR" sz="2000" b="1" dirty="0" smtClean="0">
                <a:cs typeface="B Nazanin" panose="00000400000000000000" pitchFamily="2" charset="-78"/>
              </a:rPr>
              <a:t> </a:t>
            </a:r>
            <a:r>
              <a:rPr lang="ar-SA" sz="2000" b="1" dirty="0" smtClean="0">
                <a:cs typeface="B Nazanin" panose="00000400000000000000" pitchFamily="2" charset="-78"/>
              </a:rPr>
              <a:t>شود</a:t>
            </a:r>
            <a:r>
              <a:rPr lang="ar-SA" sz="2000" b="1" dirty="0">
                <a:cs typeface="B Nazanin" panose="00000400000000000000" pitchFamily="2" charset="-78"/>
              </a:rPr>
              <a:t>. بهترین شرایط واکنش پیداخواهد شد و واکنش درآن شرایط انجام </a:t>
            </a:r>
            <a:r>
              <a:rPr lang="ar-SA" sz="2000" b="1" dirty="0" smtClean="0">
                <a:cs typeface="B Nazanin" panose="00000400000000000000" pitchFamily="2" charset="-78"/>
              </a:rPr>
              <a:t>می</a:t>
            </a:r>
            <a:r>
              <a:rPr lang="fa-IR" sz="2000" b="1" dirty="0" smtClean="0">
                <a:cs typeface="B Nazanin" panose="00000400000000000000" pitchFamily="2" charset="-78"/>
              </a:rPr>
              <a:t> </a:t>
            </a:r>
            <a:r>
              <a:rPr lang="ar-SA" sz="2000" b="1" dirty="0" smtClean="0">
                <a:cs typeface="B Nazanin" panose="00000400000000000000" pitchFamily="2" charset="-78"/>
              </a:rPr>
              <a:t>گردد</a:t>
            </a:r>
            <a:endParaRPr lang="en-US" sz="2000" b="1" dirty="0">
              <a:cs typeface="B Nazanin" panose="00000400000000000000" pitchFamily="2" charset="-78"/>
            </a:endParaRPr>
          </a:p>
          <a:p>
            <a:pPr marL="0" indent="0" algn="r">
              <a:lnSpc>
                <a:spcPct val="150000"/>
              </a:lnSpc>
              <a:buNone/>
            </a:pPr>
            <a:r>
              <a:rPr lang="ar-SA" sz="2000" b="1" dirty="0">
                <a:cs typeface="B Nazanin" panose="00000400000000000000" pitchFamily="2" charset="-78"/>
              </a:rPr>
              <a:t>۶-جمع آوری نتایج خالص سازی وشناسایی محصولات با استفاده از تکنیک های مختلف طیف سنجی و بررسی برخی </a:t>
            </a:r>
            <a:r>
              <a:rPr lang="ar-SA" sz="2000" b="1" dirty="0" smtClean="0">
                <a:cs typeface="B Nazanin" panose="00000400000000000000" pitchFamily="2" charset="-78"/>
              </a:rPr>
              <a:t>کاربر</a:t>
            </a:r>
            <a:r>
              <a:rPr lang="fa-IR" sz="2000" b="1" dirty="0">
                <a:cs typeface="B Nazanin" panose="00000400000000000000" pitchFamily="2" charset="-78"/>
              </a:rPr>
              <a:t>د</a:t>
            </a:r>
            <a:r>
              <a:rPr lang="ar-SA" sz="2000" b="1" dirty="0" smtClean="0">
                <a:cs typeface="B Nazanin" panose="00000400000000000000" pitchFamily="2" charset="-78"/>
              </a:rPr>
              <a:t>های </a:t>
            </a:r>
            <a:r>
              <a:rPr lang="ar-SA" sz="2000" b="1" dirty="0">
                <a:cs typeface="B Nazanin" panose="00000400000000000000" pitchFamily="2" charset="-78"/>
              </a:rPr>
              <a:t>آن </a:t>
            </a:r>
            <a:endParaRPr lang="en-US" sz="2000" b="1" dirty="0">
              <a:cs typeface="B Nazanin" panose="000004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7740" y="653850"/>
            <a:ext cx="1265786" cy="1265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572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992361-B0FB-4630-84F8-FB9889B2F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215" y="859915"/>
            <a:ext cx="9845720" cy="1020318"/>
          </a:xfrm>
        </p:spPr>
        <p:txBody>
          <a:bodyPr>
            <a:normAutofit fontScale="90000"/>
          </a:bodyPr>
          <a:lstStyle/>
          <a:p>
            <a:pPr algn="r" rtl="1">
              <a:lnSpc>
                <a:spcPct val="100000"/>
              </a:lnSpc>
            </a:pPr>
            <a:r>
              <a:rPr lang="fa-IR" b="1" dirty="0">
                <a:solidFill>
                  <a:srgbClr val="FFFF00"/>
                </a:solidFill>
                <a:cs typeface="B Nazanin" panose="00000400000000000000" pitchFamily="2" charset="-78"/>
              </a:rPr>
              <a:t>سنتز </a:t>
            </a:r>
            <a:r>
              <a:rPr lang="fa-IR" b="1" dirty="0" smtClean="0">
                <a:solidFill>
                  <a:srgbClr val="FFFF00"/>
                </a:solidFill>
                <a:cs typeface="B Nazanin" panose="00000400000000000000" pitchFamily="2" charset="-78"/>
              </a:rPr>
              <a:t>کاتالیزور</a:t>
            </a:r>
            <a:r>
              <a:rPr lang="en-US" b="1" dirty="0" smtClean="0">
                <a:solidFill>
                  <a:srgbClr val="FFFF00"/>
                </a:solidFill>
                <a:cs typeface="B Nazanin" panose="00000400000000000000" pitchFamily="2" charset="-78"/>
              </a:rPr>
              <a:t/>
            </a:r>
            <a:br>
              <a:rPr lang="en-US" b="1" dirty="0" smtClean="0">
                <a:solidFill>
                  <a:srgbClr val="FFFF00"/>
                </a:solidFill>
                <a:cs typeface="B Nazanin" panose="00000400000000000000" pitchFamily="2" charset="-78"/>
              </a:rPr>
            </a:br>
            <a:r>
              <a:rPr lang="fa-IR" b="1" dirty="0" smtClean="0">
                <a:solidFill>
                  <a:srgbClr val="FFFF00"/>
                </a:solidFill>
                <a:cs typeface="B Nazanin" panose="00000400000000000000" pitchFamily="2" charset="-78"/>
              </a:rPr>
              <a:t> </a:t>
            </a:r>
            <a:r>
              <a:rPr lang="en-US" sz="31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1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1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@SiO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1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@(CH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1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1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1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@CC@EDA@SO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1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fa-IR" sz="2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7740" y="653850"/>
            <a:ext cx="1265786" cy="1265786"/>
          </a:xfrm>
          <a:prstGeom prst="rect">
            <a:avLst/>
          </a:prstGeom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96215" y="217652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CD442CE5-F8ED-4F59-87AA-1AD0444EF0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6308" y="3117651"/>
            <a:ext cx="6367218" cy="2714519"/>
          </a:xfrm>
        </p:spPr>
        <p:txBody>
          <a:bodyPr>
            <a:normAutofit/>
          </a:bodyPr>
          <a:lstStyle/>
          <a:p>
            <a:pPr marL="0" indent="0" algn="just" rtl="1">
              <a:lnSpc>
                <a:spcPct val="150000"/>
              </a:lnSpc>
              <a:buNone/>
            </a:pPr>
            <a:r>
              <a:rPr lang="fa-IR" sz="1800" b="1" dirty="0" smtClean="0">
                <a:cs typeface="B Nazanin" panose="00000400000000000000" pitchFamily="2" charset="-78"/>
              </a:rPr>
              <a:t>ساختار و </a:t>
            </a:r>
            <a:r>
              <a:rPr lang="fa-IR" sz="1800" b="1" dirty="0">
                <a:cs typeface="B Nazanin" panose="00000400000000000000" pitchFamily="2" charset="-78"/>
              </a:rPr>
              <a:t>خاصیت مغناطیسی کاتالیزور به وسیله </a:t>
            </a:r>
            <a:r>
              <a:rPr lang="fa-IR" sz="1800" b="1" dirty="0" smtClean="0">
                <a:cs typeface="B Nazanin" panose="00000400000000000000" pitchFamily="2" charset="-78"/>
              </a:rPr>
              <a:t>تکنیک‌های مختلف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</a:t>
            </a:r>
            <a:r>
              <a:rPr lang="en-US" sz="1800" b="1" dirty="0" smtClean="0">
                <a:cs typeface="+mj-cs"/>
              </a:rPr>
              <a:t> ،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EDX</a:t>
            </a:r>
            <a:r>
              <a:rPr lang="en-US" sz="1800" b="1" dirty="0" smtClean="0">
                <a:cs typeface="+mj-cs"/>
              </a:rPr>
              <a:t> </a:t>
            </a:r>
            <a:r>
              <a:rPr lang="en-US" sz="1800" b="1" dirty="0">
                <a:cs typeface="+mj-cs"/>
              </a:rPr>
              <a:t>،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VSM</a:t>
            </a:r>
            <a:r>
              <a:rPr lang="en-US" sz="1800" b="1" dirty="0">
                <a:cs typeface="+mj-cs"/>
              </a:rPr>
              <a:t> ،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TGA</a:t>
            </a:r>
            <a:r>
              <a:rPr lang="en-US" sz="1800" b="1" dirty="0">
                <a:cs typeface="+mj-cs"/>
              </a:rPr>
              <a:t> </a:t>
            </a:r>
            <a:r>
              <a:rPr lang="en-US" sz="1800" b="1" dirty="0" smtClean="0">
                <a:cs typeface="+mj-cs"/>
              </a:rPr>
              <a:t>،</a:t>
            </a:r>
            <a:r>
              <a:rPr lang="fa-IR" sz="1800" b="1" dirty="0" smtClean="0">
                <a:cs typeface="+mj-cs"/>
              </a:rPr>
              <a:t> 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FT-IR</a:t>
            </a:r>
            <a:r>
              <a:rPr lang="fa-IR" sz="1800" b="1" dirty="0" smtClean="0">
                <a:cs typeface="+mj-cs"/>
              </a:rPr>
              <a:t> و 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SEM</a:t>
            </a:r>
            <a:r>
              <a:rPr lang="fa-IR" sz="1800" b="1" dirty="0" smtClean="0">
                <a:cs typeface="B Nazanin" panose="00000400000000000000" pitchFamily="2" charset="-78"/>
              </a:rPr>
              <a:t> مورد </a:t>
            </a:r>
            <a:r>
              <a:rPr lang="fa-IR" sz="1800" b="1" dirty="0">
                <a:cs typeface="B Nazanin" panose="00000400000000000000" pitchFamily="2" charset="-78"/>
              </a:rPr>
              <a:t>بررسی قرارگرفت. از </a:t>
            </a:r>
            <a:r>
              <a:rPr lang="fa-IR" sz="1800" b="1" dirty="0" smtClean="0">
                <a:cs typeface="B Nazanin" panose="00000400000000000000" pitchFamily="2" charset="-78"/>
              </a:rPr>
              <a:t>مزایای این </a:t>
            </a:r>
            <a:r>
              <a:rPr lang="fa-IR" sz="1800" b="1" dirty="0">
                <a:cs typeface="B Nazanin" panose="00000400000000000000" pitchFamily="2" charset="-78"/>
              </a:rPr>
              <a:t>تحقیق </a:t>
            </a:r>
            <a:r>
              <a:rPr lang="fa-IR" sz="1800" b="1" dirty="0" smtClean="0">
                <a:cs typeface="B Nazanin" panose="00000400000000000000" pitchFamily="2" charset="-78"/>
              </a:rPr>
              <a:t>می‌توان </a:t>
            </a:r>
            <a:r>
              <a:rPr lang="fa-IR" sz="1800" b="1" dirty="0">
                <a:cs typeface="B Nazanin" panose="00000400000000000000" pitchFamily="2" charset="-78"/>
              </a:rPr>
              <a:t>به انجام واکنش در شرایط بدون </a:t>
            </a:r>
            <a:r>
              <a:rPr lang="fa-IR" sz="1800" b="1" dirty="0" smtClean="0">
                <a:cs typeface="B Nazanin" panose="00000400000000000000" pitchFamily="2" charset="-78"/>
              </a:rPr>
              <a:t>حلال، بازده </a:t>
            </a:r>
            <a:r>
              <a:rPr lang="fa-IR" sz="1800" b="1" dirty="0">
                <a:cs typeface="B Nazanin" panose="00000400000000000000" pitchFamily="2" charset="-78"/>
              </a:rPr>
              <a:t>بالای محصولات، کوتاه بودن زمان واکنش امکان بازیافت </a:t>
            </a:r>
            <a:r>
              <a:rPr lang="fa-IR" sz="1800" b="1" dirty="0" smtClean="0">
                <a:cs typeface="B Nazanin" panose="00000400000000000000" pitchFamily="2" charset="-78"/>
              </a:rPr>
              <a:t>و جداسازی </a:t>
            </a:r>
            <a:r>
              <a:rPr lang="fa-IR" sz="1800" b="1" dirty="0">
                <a:cs typeface="B Nazanin" panose="00000400000000000000" pitchFamily="2" charset="-78"/>
              </a:rPr>
              <a:t>آسان </a:t>
            </a:r>
            <a:r>
              <a:rPr lang="fa-IR" sz="1800" b="1" dirty="0" smtClean="0">
                <a:cs typeface="B Nazanin" panose="00000400000000000000" pitchFamily="2" charset="-78"/>
              </a:rPr>
              <a:t>کاتالیزور </a:t>
            </a:r>
            <a:r>
              <a:rPr lang="fa-IR" sz="1800" b="1" dirty="0">
                <a:cs typeface="B Nazanin" panose="00000400000000000000" pitchFamily="2" charset="-78"/>
              </a:rPr>
              <a:t>و همچنین گزینش پذیری </a:t>
            </a:r>
            <a:r>
              <a:rPr lang="fa-IR" sz="1800" b="1" dirty="0" smtClean="0">
                <a:cs typeface="B Nazanin" panose="00000400000000000000" pitchFamily="2" charset="-78"/>
              </a:rPr>
              <a:t>بالا، </a:t>
            </a:r>
            <a:r>
              <a:rPr lang="fa-IR" sz="1800" b="1" dirty="0">
                <a:cs typeface="B Nazanin" panose="00000400000000000000" pitchFamily="2" charset="-78"/>
              </a:rPr>
              <a:t>اشاره </a:t>
            </a:r>
            <a:r>
              <a:rPr lang="fa-IR" sz="1800" b="1" dirty="0" smtClean="0">
                <a:cs typeface="B Nazanin" panose="00000400000000000000" pitchFamily="2" charset="-78"/>
              </a:rPr>
              <a:t>کرد.</a:t>
            </a:r>
            <a:endParaRPr lang="en-US" sz="1800" b="1" dirty="0">
              <a:cs typeface="B Nazanin" panose="000004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26308" y="2196231"/>
            <a:ext cx="63320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fa-IR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در این پروژه </a:t>
            </a:r>
            <a:r>
              <a:rPr lang="ps-AF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ما </a:t>
            </a:r>
            <a:r>
              <a:rPr lang="fa-IR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از نانوذرات مغناطيسی اکسيد آهن عامل­دار شده با </a:t>
            </a:r>
            <a:r>
              <a:rPr lang="fa-IR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سیانوریک کلراید </a:t>
            </a:r>
            <a:r>
              <a:rPr lang="fa-IR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و </a:t>
            </a:r>
            <a:r>
              <a:rPr lang="fa-IR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اتیلن دی آمین </a:t>
            </a:r>
            <a:r>
              <a:rPr lang="fa-IR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برای سنتز </a:t>
            </a:r>
            <a:r>
              <a:rPr lang="fa-IR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هگزاهیدروکینولین ها</a:t>
            </a:r>
            <a:r>
              <a:rPr lang="fa-IR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کردیم.</a:t>
            </a:r>
            <a:endParaRPr lang="en-US" b="1" dirty="0">
              <a:cs typeface="B Nazanin" panose="00000400000000000000" pitchFamily="2" charset="-78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2151619"/>
              </p:ext>
            </p:extLst>
          </p:nvPr>
        </p:nvGraphicFramePr>
        <p:xfrm>
          <a:off x="-69174" y="2433423"/>
          <a:ext cx="5363176" cy="29930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9" name="CS ChemDraw Drawing" r:id="rId5" imgW="3088569" imgH="1723512" progId="ChemDraw.Document.6.0">
                  <p:embed/>
                </p:oleObj>
              </mc:Choice>
              <mc:Fallback>
                <p:oleObj name="CS ChemDraw Drawing" r:id="rId5" imgW="3088569" imgH="172351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-69174" y="2433423"/>
                        <a:ext cx="5363176" cy="29930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32751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992361-B0FB-4630-84F8-FB9889B2F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30" y="776584"/>
            <a:ext cx="9613905" cy="1020318"/>
          </a:xfrm>
        </p:spPr>
        <p:txBody>
          <a:bodyPr/>
          <a:lstStyle/>
          <a:p>
            <a:pPr algn="r" rtl="1"/>
            <a:r>
              <a:rPr lang="fa-IR" b="1" dirty="0" smtClean="0">
                <a:solidFill>
                  <a:srgbClr val="FFFF00"/>
                </a:solidFill>
                <a:effectLst>
                  <a:outerShdw blurRad="101600" dist="76200" dir="2700000" algn="tl" rotWithShape="0">
                    <a:schemeClr val="accent2">
                      <a:lumMod val="60000"/>
                      <a:lumOff val="40000"/>
                      <a:alpha val="35000"/>
                    </a:schemeClr>
                  </a:outerShdw>
                </a:effectLst>
                <a:cs typeface="B Nazanin" panose="00000400000000000000" pitchFamily="2" charset="-78"/>
              </a:rPr>
              <a:t>بهینه سازی واکنش </a:t>
            </a:r>
            <a:r>
              <a:rPr lang="fa-IR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با استفاده از طراحی آزمایش </a:t>
            </a:r>
            <a:endParaRPr lang="en-US" b="1" dirty="0">
              <a:solidFill>
                <a:srgbClr val="FFFF00"/>
              </a:solidFill>
              <a:effectLst>
                <a:outerShdw blurRad="101600" dist="76200" dir="2700000" algn="tl" rotWithShape="0">
                  <a:schemeClr val="accent2">
                    <a:lumMod val="60000"/>
                    <a:lumOff val="40000"/>
                    <a:alpha val="35000"/>
                  </a:schemeClr>
                </a:outerShdw>
              </a:effectLst>
              <a:cs typeface="B Nazanin" panose="000004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7740" y="653850"/>
            <a:ext cx="1265786" cy="126578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4852" y="2175645"/>
            <a:ext cx="11618772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fa-IR" b="1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برای بدست آوردن شرایط بهینه از طرح مرکب مرکزی  به­عنوان یک روش کارآمد برای طراحی آزمایش انتخاب شد. طرح مرکب مرکزی یک روش مفید در روش پاسخ سطح می­باشد که برای پیدا کردن رابطه بین پاسخ (راندمان) و متغیرها (دما و مقدار</a:t>
            </a:r>
            <a:r>
              <a:rPr lang="fa-IR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کاتالیزور) به کار می­رود. در این روش از دو فاکتور اصلی مقدارکاتالیزور و مقدار دما  استفاده شد که باید برای پیدا کردن نقطه بهینه راندمان تغییر داده شوند. </a:t>
            </a:r>
            <a:endParaRPr lang="en-US" b="1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3995339"/>
              </p:ext>
            </p:extLst>
          </p:nvPr>
        </p:nvGraphicFramePr>
        <p:xfrm>
          <a:off x="1190625" y="3513138"/>
          <a:ext cx="9412288" cy="331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8" name="CS ChemDraw Drawing" r:id="rId5" imgW="6792326" imgH="2403022" progId="ChemDraw.Document.6.0">
                  <p:embed/>
                </p:oleObj>
              </mc:Choice>
              <mc:Fallback>
                <p:oleObj name="CS ChemDraw Drawing" r:id="rId5" imgW="6792326" imgH="2403022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0625" y="3513138"/>
                        <a:ext cx="9412288" cy="33115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53007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7740" y="653850"/>
            <a:ext cx="1265786" cy="1265786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xmlns="" id="{C3992361-B0FB-4630-84F8-FB9889B2F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/>
          <a:lstStyle/>
          <a:p>
            <a:pPr algn="r" rtl="1"/>
            <a:r>
              <a:rPr lang="fa-IR" b="1" dirty="0" smtClean="0">
                <a:solidFill>
                  <a:srgbClr val="FFFF00"/>
                </a:solidFill>
                <a:effectLst>
                  <a:outerShdw blurRad="101600" dist="76200" dir="2700000" algn="tl" rotWithShape="0">
                    <a:schemeClr val="accent2">
                      <a:lumMod val="60000"/>
                      <a:lumOff val="40000"/>
                      <a:alpha val="35000"/>
                    </a:schemeClr>
                  </a:outerShdw>
                </a:effectLst>
                <a:cs typeface="B Zar" panose="00000400000000000000" pitchFamily="2" charset="-78"/>
              </a:rPr>
              <a:t>سنتز مشتقات هگزاهیدروکینولین</a:t>
            </a:r>
            <a:endParaRPr lang="en-US" b="1" dirty="0">
              <a:solidFill>
                <a:srgbClr val="FFFF00"/>
              </a:solidFill>
              <a:effectLst>
                <a:outerShdw blurRad="101600" dist="76200" dir="2700000" algn="tl" rotWithShape="0">
                  <a:schemeClr val="accent2">
                    <a:lumMod val="60000"/>
                    <a:lumOff val="40000"/>
                    <a:alpha val="35000"/>
                  </a:schemeClr>
                </a:outerShdw>
              </a:effectLst>
              <a:cs typeface="B Zar" panose="00000400000000000000" pitchFamily="2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406461" y="3511656"/>
            <a:ext cx="550638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fa-IR" b="1" dirty="0">
                <a:cs typeface="B Nazanin" panose="00000400000000000000" pitchFamily="2" charset="-78"/>
              </a:rPr>
              <a:t>مشتقات </a:t>
            </a:r>
            <a:r>
              <a:rPr lang="fa-IR" b="1" dirty="0" smtClean="0">
                <a:cs typeface="B Nazanin" panose="00000400000000000000" pitchFamily="2" charset="-78"/>
              </a:rPr>
              <a:t>هگزاهیدروکینولین از </a:t>
            </a:r>
            <a:r>
              <a:rPr lang="fa-IR" b="1" dirty="0">
                <a:cs typeface="B Nazanin" panose="00000400000000000000" pitchFamily="2" charset="-78"/>
              </a:rPr>
              <a:t>واکنش د</a:t>
            </a:r>
            <a:r>
              <a:rPr lang="fa-IR" b="1" dirty="0" smtClean="0">
                <a:cs typeface="B Nazanin" panose="00000400000000000000" pitchFamily="2" charset="-78"/>
              </a:rPr>
              <a:t>ایمدون، </a:t>
            </a:r>
            <a:r>
              <a:rPr lang="fa-IR" b="1" dirty="0">
                <a:cs typeface="B Nazanin" panose="00000400000000000000" pitchFamily="2" charset="-78"/>
              </a:rPr>
              <a:t>آمونیوم </a:t>
            </a:r>
            <a:r>
              <a:rPr lang="fa-IR" b="1" dirty="0" smtClean="0">
                <a:cs typeface="B Nazanin" panose="00000400000000000000" pitchFamily="2" charset="-78"/>
              </a:rPr>
              <a:t>استات، اتیل استواستات </a:t>
            </a:r>
            <a:r>
              <a:rPr lang="fa-IR" b="1" dirty="0">
                <a:cs typeface="B Nazanin" panose="00000400000000000000" pitchFamily="2" charset="-78"/>
              </a:rPr>
              <a:t>و آلدهید‌های مختلف سنتز شدند. پس از سنتز هر ترکیب، با استفاده از روش‌های آنالیز دستگاهی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</a:t>
            </a:r>
            <a:r>
              <a:rPr lang="en-US" b="1" dirty="0">
                <a:cs typeface="B Nazanin" panose="00000400000000000000" pitchFamily="2" charset="-78"/>
              </a:rPr>
              <a:t>،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NMR</a:t>
            </a:r>
            <a:r>
              <a:rPr lang="fa-IR" b="1" dirty="0">
                <a:cs typeface="B Nazanin" panose="00000400000000000000" pitchFamily="2" charset="-78"/>
              </a:rPr>
              <a:t> و اندازه‌گیری نقطه ذوب، ساختارهای سنتز شده شناسایی و تایید</a:t>
            </a:r>
            <a:r>
              <a:rPr lang="en-US" b="1" dirty="0">
                <a:cs typeface="B Nazanin" panose="00000400000000000000" pitchFamily="2" charset="-78"/>
              </a:rPr>
              <a:t> </a:t>
            </a:r>
            <a:r>
              <a:rPr lang="fa-IR" b="1" dirty="0">
                <a:cs typeface="B Nazanin" panose="00000400000000000000" pitchFamily="2" charset="-78"/>
              </a:rPr>
              <a:t>‌شد.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3213474"/>
              </p:ext>
            </p:extLst>
          </p:nvPr>
        </p:nvGraphicFramePr>
        <p:xfrm>
          <a:off x="-1" y="1919637"/>
          <a:ext cx="6415789" cy="49383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2" name="CS ChemDraw Drawing" r:id="rId5" imgW="5021293" imgH="4021246" progId="ChemDraw.Document.6.0">
                  <p:embed/>
                </p:oleObj>
              </mc:Choice>
              <mc:Fallback>
                <p:oleObj name="CS ChemDraw Drawing" r:id="rId5" imgW="5021293" imgH="402124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-1" y="1919637"/>
                        <a:ext cx="6415789" cy="49383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759966" y="1993930"/>
            <a:ext cx="56015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زمان، راندمان و نقاط ذوب مشتقات هگزا هیدروکینولین </a:t>
            </a:r>
            <a:endParaRPr lang="en-US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634" y="2193586"/>
            <a:ext cx="6217192" cy="482930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676302" y="2363262"/>
            <a:ext cx="496670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fa-IR" b="1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مشتقات هگزاهیدروکینولین در شرایط واکنش بهینه </a:t>
            </a:r>
            <a:r>
              <a:rPr lang="fa-IR" b="1" dirty="0" smtClean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با 0.05  گرم کاتالیزور و در دمای 110 درجه سانتی گراد سنتز شدند.</a:t>
            </a:r>
            <a:r>
              <a:rPr lang="en-US" b="1" dirty="0" smtClean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fa-IR" b="1" dirty="0" smtClean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endParaRPr lang="en-US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74847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7740" y="653850"/>
            <a:ext cx="1265786" cy="1265786"/>
          </a:xfrm>
          <a:prstGeom prst="rect">
            <a:avLst/>
          </a:prstGeom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 rot="16200000">
            <a:off x="-1230860" y="4063475"/>
            <a:ext cx="1469943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20316" y="862237"/>
            <a:ext cx="24304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3600" dirty="0">
                <a:solidFill>
                  <a:srgbClr val="FFFF00"/>
                </a:solidFill>
              </a:rPr>
              <a:t>مکانیسم واکنش</a:t>
            </a:r>
            <a:endParaRPr lang="en-US" sz="3600" dirty="0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9451859"/>
              </p:ext>
            </p:extLst>
          </p:nvPr>
        </p:nvGraphicFramePr>
        <p:xfrm>
          <a:off x="74950" y="1994586"/>
          <a:ext cx="5104775" cy="47671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5" name="CS ChemDraw Drawing" r:id="rId5" imgW="5649113" imgH="5211551" progId="ChemDraw.Document.6.0">
                  <p:embed/>
                </p:oleObj>
              </mc:Choice>
              <mc:Fallback>
                <p:oleObj name="CS ChemDraw Drawing" r:id="rId5" imgW="5649113" imgH="5211551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950" y="1994586"/>
                        <a:ext cx="5104775" cy="476710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/>
          <p:nvPr/>
        </p:nvSpPr>
        <p:spPr>
          <a:xfrm>
            <a:off x="5806190" y="2789207"/>
            <a:ext cx="6096000" cy="30008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fa-IR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برای بررسی مکانیسم احتمالی و نقش کاتالیزور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CC@EDA@SO</a:t>
            </a:r>
            <a:r>
              <a:rPr lang="en-US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fa-IR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بر پایه نانو</a:t>
            </a:r>
            <a:r>
              <a:rPr lang="fa-IR" b="1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Fe</a:t>
            </a:r>
            <a:r>
              <a:rPr lang="en-US" sz="1600" b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3</a:t>
            </a: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O</a:t>
            </a:r>
            <a:r>
              <a:rPr lang="en-US" sz="1600" b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4</a:t>
            </a:r>
            <a:r>
              <a:rPr lang="fa-IR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به عنوان یک مایع یونی اسید </a:t>
            </a:r>
            <a:r>
              <a:rPr lang="fa-IR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لوئیس </a:t>
            </a:r>
            <a:r>
              <a:rPr lang="fa-IR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از تکنیک 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FT-IR</a:t>
            </a:r>
            <a:r>
              <a:rPr lang="fa-IR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استفاده شد. برای بررسی برهمکنش احتمالی بین کاتالیزور و مواد</a:t>
            </a:r>
            <a:br>
              <a:rPr lang="fa-IR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</a:br>
            <a:r>
              <a:rPr lang="fa-IR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واکنش­دهنده، سه واکنش مجزای کاتالیزور+ بنزآلدهید، کاتالیزور+دایمدون، کاتالیزور+ اتیل­استواستات انجام شد. اثبات شد که کاتالیزور با مواد اولیه دایمدون، اتیل استواستات و بنزآلدهید برهمکنش داده (کاهش فرکانس گروه کربونیل) و آن­ها را فعال می­کند. </a:t>
            </a:r>
            <a:endParaRPr lang="en-US" sz="1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23063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2nd edition)"/>
  <p:tag name="ISPRING_ULTRA_SCORM_COURSE_ID" val="F23E60E0-405C-453B-9F11-104812038162"/>
  <p:tag name="ISPRING_CMI5_LAUNCH_METHOD" val="any window"/>
  <p:tag name="ISPRING_SCORM_RATE_SLIDES" val="1"/>
  <p:tag name="ISPRINGCLOUDFOLDERID" val="1"/>
  <p:tag name="ISPRINGONLINEFOLDERID" val="1"/>
  <p:tag name="ISPRING_OUTPUT_FOLDER" val="[[&quot;\uFFFD\uFFFD\uFFFD\uFFFD{BA9A2F1D-06B8-4553-BFCA-D8521787851E}&quot;,&quot;C:\\Users\\sanat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-no-video&quot;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}"/>
  <p:tag name="ISPRING_SCORM_PASSING_SCORE" val="100.000000"/>
  <p:tag name="ISPRING_CURRENT_PLAYER_ID" val="universal-no-video"/>
  <p:tag name="ISPRING_FIRST_PUBLISH" val="1"/>
  <p:tag name="ISPRING_ULTRA_SCORM_COURCE_TITLE" val="template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QUIZZES" val="0"/>
  <p:tag name="ISPRING_PRESENTATION_TITLE" val="template"/>
</p:tagLst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1F8094"/>
      </a:dk2>
      <a:lt2>
        <a:srgbClr val="E7E6E6"/>
      </a:lt2>
      <a:accent1>
        <a:srgbClr val="39CDE7"/>
      </a:accent1>
      <a:accent2>
        <a:srgbClr val="60DE72"/>
      </a:accent2>
      <a:accent3>
        <a:srgbClr val="DDCC64"/>
      </a:accent3>
      <a:accent4>
        <a:srgbClr val="F49D50"/>
      </a:accent4>
      <a:accent5>
        <a:srgbClr val="E44951"/>
      </a:accent5>
      <a:accent6>
        <a:srgbClr val="D666F9"/>
      </a:accent6>
      <a:hlink>
        <a:srgbClr val="4BF7ED"/>
      </a:hlink>
      <a:folHlink>
        <a:srgbClr val="95E9F4"/>
      </a:folHlink>
    </a:clrScheme>
    <a:fontScheme name="Berlin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7DC10E3-4FF5-456B-A359-A0F378C1E5F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Berlin">
    <a:dk1>
      <a:sysClr val="windowText" lastClr="000000"/>
    </a:dk1>
    <a:lt1>
      <a:sysClr val="window" lastClr="FFFFFF"/>
    </a:lt1>
    <a:dk2>
      <a:srgbClr val="1F8094"/>
    </a:dk2>
    <a:lt2>
      <a:srgbClr val="E7E6E6"/>
    </a:lt2>
    <a:accent1>
      <a:srgbClr val="39CDE7"/>
    </a:accent1>
    <a:accent2>
      <a:srgbClr val="60DE72"/>
    </a:accent2>
    <a:accent3>
      <a:srgbClr val="DDCC64"/>
    </a:accent3>
    <a:accent4>
      <a:srgbClr val="F49D50"/>
    </a:accent4>
    <a:accent5>
      <a:srgbClr val="E44951"/>
    </a:accent5>
    <a:accent6>
      <a:srgbClr val="D666F9"/>
    </a:accent6>
    <a:hlink>
      <a:srgbClr val="4BF7ED"/>
    </a:hlink>
    <a:folHlink>
      <a:srgbClr val="95E9F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851</TotalTime>
  <Words>845</Words>
  <Application>Microsoft Office PowerPoint</Application>
  <PresentationFormat>Widescreen</PresentationFormat>
  <Paragraphs>70</Paragraphs>
  <Slides>15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Times New Roman</vt:lpstr>
      <vt:lpstr>Trebuchet MS</vt:lpstr>
      <vt:lpstr>Arial</vt:lpstr>
      <vt:lpstr>B Zar</vt:lpstr>
      <vt:lpstr>B Nazanin</vt:lpstr>
      <vt:lpstr>Calibri</vt:lpstr>
      <vt:lpstr>Berlin</vt:lpstr>
      <vt:lpstr>CS ChemDraw Drawing</vt:lpstr>
      <vt:lpstr>شناسایی وکاربردنانوذرات مغناطیسی اکسیدآهن عامل دارشده وسیانوریک کلراید واتیلن دی آمین به عنوان یک کاتالیزور جدید درسنتزمشتقات هگزاهیدروکینولین</vt:lpstr>
      <vt:lpstr>چکیده</vt:lpstr>
      <vt:lpstr>مقدمه</vt:lpstr>
      <vt:lpstr>مشتقات هگزاهیدروکینولین </vt:lpstr>
      <vt:lpstr>روش‌ انجام تحقیق</vt:lpstr>
      <vt:lpstr>سنتز کاتالیزور  Fe3O4@SiO2@(CH2)3NH2@CC@EDA@SO3H </vt:lpstr>
      <vt:lpstr>بهینه سازی واکنش با استفاده از طراحی آزمایش </vt:lpstr>
      <vt:lpstr>سنتز مشتقات هگزاهیدروکینولین</vt:lpstr>
      <vt:lpstr>PowerPoint Presentation</vt:lpstr>
      <vt:lpstr>شناسایی ساختار و خاصیت مغناطیسی کاتالیزور</vt:lpstr>
      <vt:lpstr>شناسایی ساختار و خاصیت مغناطیسی کاتالیزور</vt:lpstr>
      <vt:lpstr>بررسی اطلاعات طیفی هگزاهیدروکینولین</vt:lpstr>
      <vt:lpstr>بررسی طیف های 1H NMR و 13C NMR </vt:lpstr>
      <vt:lpstr>تقدیر و تشکر</vt:lpstr>
      <vt:lpstr>منابع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</dc:title>
  <dc:creator>yaser lahuti</dc:creator>
  <cp:lastModifiedBy>Tahere</cp:lastModifiedBy>
  <cp:revision>116</cp:revision>
  <dcterms:created xsi:type="dcterms:W3CDTF">2020-11-15T07:43:14Z</dcterms:created>
  <dcterms:modified xsi:type="dcterms:W3CDTF">2020-11-30T18:05:47Z</dcterms:modified>
</cp:coreProperties>
</file>