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41" r:id="rId1"/>
  </p:sldMasterIdLst>
  <p:notesMasterIdLst>
    <p:notesMasterId r:id="rId9"/>
  </p:notesMasterIdLst>
  <p:sldIdLst>
    <p:sldId id="256" r:id="rId2"/>
    <p:sldId id="258" r:id="rId3"/>
    <p:sldId id="257" r:id="rId4"/>
    <p:sldId id="259" r:id="rId5"/>
    <p:sldId id="262" r:id="rId6"/>
    <p:sldId id="263" r:id="rId7"/>
    <p:sldId id="261" r:id="rId8"/>
  </p:sldIdLst>
  <p:sldSz cx="12192000" cy="6858000"/>
  <p:notesSz cx="6858000" cy="9144000"/>
  <p:embeddedFontLst>
    <p:embeddedFont>
      <p:font typeface="B Titr" panose="00000700000000000000" pitchFamily="2" charset="-78"/>
      <p:bold r:id="rId10"/>
    </p:embeddedFont>
    <p:embeddedFont>
      <p:font typeface="Calibri" panose="020F0502020204030204" pitchFamily="34" charset="0"/>
      <p:regular r:id="rId11"/>
      <p:bold r:id="rId12"/>
      <p:italic r:id="rId13"/>
      <p:boldItalic r:id="rId14"/>
    </p:embeddedFont>
    <p:embeddedFont>
      <p:font typeface="Arial Rounded MT Bold" panose="020F0704030504030204" pitchFamily="34" charset="0"/>
      <p:regular r:id="rId15"/>
    </p:embeddedFont>
    <p:embeddedFont>
      <p:font typeface="Traditional Arabic" panose="02020603050405020304" pitchFamily="18" charset="-78"/>
      <p:regular r:id="rId16"/>
      <p:bold r:id="rId17"/>
    </p:embeddedFont>
    <p:embeddedFont>
      <p:font typeface="B Nazanin" panose="00000400000000000000" pitchFamily="2" charset="-78"/>
      <p:regular r:id="rId18"/>
      <p:bold r:id="rId19"/>
    </p:embeddedFont>
    <p:embeddedFont>
      <p:font typeface="B Zar" panose="00000400000000000000" pitchFamily="2" charset="-78"/>
      <p:regular r:id="rId20"/>
      <p:bold r:id="rId21"/>
    </p:embeddedFont>
    <p:embeddedFont>
      <p:font typeface="Trebuchet MS" panose="020B0603020202020204" pitchFamily="34" charset="0"/>
      <p:regular r:id="rId22"/>
      <p:bold r:id="rId23"/>
      <p:italic r:id="rId24"/>
      <p:boldItalic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97674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15716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283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956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69159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2987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42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69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53902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1559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1903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275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67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11869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6660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2540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6141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12/3/2020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422764208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ti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80C37-076B-46AE-AD2F-2EA9B508B72E}"/>
              </a:ext>
            </a:extLst>
          </p:cNvPr>
          <p:cNvSpPr>
            <a:spLocks noGrp="1"/>
          </p:cNvSpPr>
          <p:nvPr>
            <p:ph type="ctrTitle"/>
          </p:nvPr>
        </p:nvSpPr>
        <p:spPr>
          <a:xfrm>
            <a:off x="249834" y="2672780"/>
            <a:ext cx="8574622" cy="1388534"/>
          </a:xfrm>
        </p:spPr>
        <p:txBody>
          <a:bodyPr>
            <a:noAutofit/>
          </a:bodyPr>
          <a:lstStyle/>
          <a:p>
            <a:pPr algn="ctr">
              <a:lnSpc>
                <a:spcPct val="150000"/>
              </a:lnSpc>
            </a:pPr>
            <a:r>
              <a:rPr lang="fa-IR" sz="3200" dirty="0">
                <a:latin typeface="Btitr"/>
                <a:cs typeface="B Titr" panose="00000700000000000000" pitchFamily="2" charset="-78"/>
              </a:rPr>
              <a:t>مطالعه رفتار الکتروشیمیایی  کوئرستین در حضورآمین ها و کاربرد آن در سنتزترکیبات آلی </a:t>
            </a:r>
            <a:r>
              <a:rPr lang="fa-IR" sz="3200" dirty="0" smtClean="0">
                <a:latin typeface="Btitr"/>
                <a:cs typeface="B Titr" panose="00000700000000000000" pitchFamily="2" charset="-78"/>
              </a:rPr>
              <a:t>جدید</a:t>
            </a:r>
            <a:endParaRPr lang="en-US" sz="3200" dirty="0">
              <a:cs typeface="B Titr" panose="00000700000000000000" pitchFamily="2" charset="-78"/>
            </a:endParaRPr>
          </a:p>
        </p:txBody>
      </p:sp>
      <p:sp>
        <p:nvSpPr>
          <p:cNvPr id="3" name="Subtitle 2">
            <a:extLst>
              <a:ext uri="{FF2B5EF4-FFF2-40B4-BE49-F238E27FC236}">
                <a16:creationId xmlns="" xmlns:a16="http://schemas.microsoft.com/office/drawing/2014/main" id="{F1274B40-854A-4A80-BBAD-623C137424D1}"/>
              </a:ext>
            </a:extLst>
          </p:cNvPr>
          <p:cNvSpPr>
            <a:spLocks noGrp="1"/>
          </p:cNvSpPr>
          <p:nvPr>
            <p:ph type="subTitle" idx="1"/>
          </p:nvPr>
        </p:nvSpPr>
        <p:spPr>
          <a:xfrm>
            <a:off x="903767" y="4693665"/>
            <a:ext cx="7920689" cy="1117687"/>
          </a:xfrm>
        </p:spPr>
        <p:txBody>
          <a:bodyPr>
            <a:normAutofit fontScale="92500" lnSpcReduction="10000"/>
          </a:bodyPr>
          <a:lstStyle/>
          <a:p>
            <a:pPr marL="342900" indent="-342900" algn="just" rtl="1">
              <a:buFont typeface="Arial" panose="020B0604020202020204" pitchFamily="34" charset="0"/>
              <a:buChar char="•"/>
            </a:pPr>
            <a:r>
              <a:rPr lang="fa-IR" b="1" dirty="0" smtClean="0">
                <a:cs typeface="B Nazanin" panose="00000400000000000000" pitchFamily="2" charset="-78"/>
              </a:rPr>
              <a:t>خاطره واحدی</a:t>
            </a:r>
            <a:r>
              <a:rPr lang="fa-IR" b="1" dirty="0">
                <a:cs typeface="B Nazanin" panose="00000400000000000000" pitchFamily="2" charset="-78"/>
              </a:rPr>
              <a:t>، دانشجوی کارشناسی ارشد شیمی تجزیه دانشگاه بوعلی سینا</a:t>
            </a:r>
          </a:p>
          <a:p>
            <a:pPr marL="342900" indent="-342900" algn="just" rtl="1">
              <a:buFont typeface="Arial" panose="020B0604020202020204" pitchFamily="34" charset="0"/>
              <a:buChar char="•"/>
            </a:pP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دکتر </a:t>
            </a:r>
            <a:r>
              <a:rPr lang="fa-IR" b="1" dirty="0">
                <a:cs typeface="B Nazanin" panose="00000400000000000000" pitchFamily="2" charset="-78"/>
              </a:rPr>
              <a:t>صادق خزل پور، عضو هیئت علمی گروه شیمی تجزیه دانشگاه بوعلی سینا</a:t>
            </a:r>
          </a:p>
          <a:p>
            <a:pPr algn="just" rtl="1"/>
            <a:endParaRPr lang="fa-IR" b="1" dirty="0">
              <a:cs typeface="B Nazanin" panose="00000400000000000000" pitchFamily="2" charset="-78"/>
            </a:endParaRPr>
          </a:p>
          <a:p>
            <a:pPr marL="342900" indent="-342900" algn="just" rtl="1">
              <a:buFont typeface="Arial" panose="020B0604020202020204" pitchFamily="34" charset="0"/>
              <a:buChar char="•"/>
            </a:pPr>
            <a:endParaRPr lang="fa-IR" b="1" dirty="0">
              <a:cs typeface="B Nazanin" panose="00000400000000000000" pitchFamily="2" charset="-78"/>
            </a:endParaRPr>
          </a:p>
          <a:p>
            <a:pPr algn="just" rtl="1"/>
            <a:endParaRPr lang="en-US" b="1" dirty="0">
              <a:cs typeface="B Nazanin" panose="00000400000000000000" pitchFamily="2" charset="-78"/>
            </a:endParaRPr>
          </a:p>
        </p:txBody>
      </p:sp>
      <p:sp>
        <p:nvSpPr>
          <p:cNvPr id="13" name="TextBox 12">
            <a:extLst>
              <a:ext uri="{FF2B5EF4-FFF2-40B4-BE49-F238E27FC236}">
                <a16:creationId xmlns="" xmlns:a16="http://schemas.microsoft.com/office/drawing/2014/main" id="{02AD0DFD-457D-4A68-9595-602EA6599C5E}"/>
              </a:ext>
            </a:extLst>
          </p:cNvPr>
          <p:cNvSpPr txBox="1"/>
          <p:nvPr/>
        </p:nvSpPr>
        <p:spPr>
          <a:xfrm>
            <a:off x="9207500" y="2672780"/>
            <a:ext cx="2857500"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2400" dirty="0" smtClean="0">
                <a:cs typeface="B Nazanin" panose="00000400000000000000" pitchFamily="2" charset="-78"/>
              </a:rPr>
              <a:t>شیمی تجزیه،</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دانشکده </a:t>
            </a:r>
            <a:r>
              <a:rPr lang="fa-IR" sz="2400" dirty="0" smtClean="0">
                <a:cs typeface="B Nazanin" panose="00000400000000000000" pitchFamily="2" charset="-78"/>
              </a:rPr>
              <a:t>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 xmlns:a16="http://schemas.microsoft.com/office/drawing/2014/main" id="{E2FD5A40-0FFD-473C-AC41-AF223B157677}"/>
              </a:ext>
            </a:extLst>
          </p:cNvPr>
          <p:cNvSpPr txBox="1"/>
          <p:nvPr/>
        </p:nvSpPr>
        <p:spPr>
          <a:xfrm>
            <a:off x="4266052" y="6443703"/>
            <a:ext cx="2977114" cy="338554"/>
          </a:xfrm>
          <a:prstGeom prst="rect">
            <a:avLst/>
          </a:prstGeom>
          <a:noFill/>
        </p:spPr>
        <p:txBody>
          <a:bodyPr wrap="square" rtlCol="0">
            <a:spAutoFit/>
          </a:bodyPr>
          <a:lstStyle/>
          <a:p>
            <a:pPr algn="ctr" rtl="1"/>
            <a:r>
              <a:rPr lang="en-US" sz="1600" b="1" dirty="0">
                <a:latin typeface="Arial Rounded MT Bold" panose="020F0704030504030204" pitchFamily="34" charset="0"/>
                <a:cs typeface="B Nazanin" panose="00000400000000000000" pitchFamily="2" charset="-78"/>
              </a:rPr>
              <a:t>khaterawahedi@gmail.com</a:t>
            </a:r>
          </a:p>
        </p:txBody>
      </p:sp>
      <p:pic>
        <p:nvPicPr>
          <p:cNvPr id="21" name="Picture 20">
            <a:extLst>
              <a:ext uri="{FF2B5EF4-FFF2-40B4-BE49-F238E27FC236}">
                <a16:creationId xmlns=""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5580" y="152864"/>
            <a:ext cx="2356420" cy="2356420"/>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3744543"/>
          </a:xfrm>
        </p:spPr>
        <p:txBody>
          <a:bodyPr>
            <a:normAutofit/>
          </a:bodyPr>
          <a:lstStyle/>
          <a:p>
            <a:pPr algn="just" rtl="1">
              <a:lnSpc>
                <a:spcPct val="100000"/>
              </a:lnSpc>
              <a:buFont typeface="Wingdings" panose="05000000000000000000" pitchFamily="2" charset="2"/>
              <a:buChar char="q"/>
            </a:pPr>
            <a:r>
              <a:rPr lang="fa-IR" sz="2000" dirty="0" smtClean="0">
                <a:cs typeface="B Nazanin" panose="00000400000000000000" pitchFamily="2" charset="-78"/>
              </a:rPr>
              <a:t> الکتروشیمی </a:t>
            </a:r>
            <a:r>
              <a:rPr lang="fa-IR" sz="2000" dirty="0">
                <a:cs typeface="B Nazanin" panose="00000400000000000000" pitchFamily="2" charset="-78"/>
              </a:rPr>
              <a:t>از نقطه نظر زیست محیطی از اهمیت بالا برخوردار است، واکنش های الکتروشیمیایی تحت شرایط ملایم نظیر دمای اتاق و فشار اتمسفر و با استفاده از جریان الکتریکی با بازده انرژی بالا انجام می شوند</a:t>
            </a:r>
            <a:r>
              <a:rPr lang="en-US" sz="2000" dirty="0">
                <a:cs typeface="B Nazanin" panose="00000400000000000000" pitchFamily="2" charset="-78"/>
              </a:rPr>
              <a:t>.</a:t>
            </a:r>
            <a:r>
              <a:rPr lang="fa-IR" sz="2000" dirty="0">
                <a:cs typeface="B Nazanin" panose="00000400000000000000" pitchFamily="2" charset="-78"/>
              </a:rPr>
              <a:t>در الکتروسنتز جهت دستیابی به راندمان بیشتر، محصول خالصتر و زمان الکترولیز کمتر می توان از اصلاح فاکتورها و عوامل گوناگونی همچون: جنس الکترود، ماهیت حلال، ماهیت و غلظت الکترولیت</a:t>
            </a:r>
            <a:r>
              <a:rPr lang="en-US" sz="2000" dirty="0">
                <a:cs typeface="B Nazanin" panose="00000400000000000000" pitchFamily="2" charset="-78"/>
              </a:rPr>
              <a:t> </a:t>
            </a:r>
            <a:r>
              <a:rPr lang="fa-IR" sz="2000" dirty="0">
                <a:cs typeface="B Nazanin" panose="00000400000000000000" pitchFamily="2" charset="-78"/>
              </a:rPr>
              <a:t>حامل، غلظت گونه الکترواکتیو، دما، فشار، سیستم انتقال جرم و طرح سل بهره گرفت.</a:t>
            </a:r>
            <a:r>
              <a:rPr lang="en-US" sz="2000" dirty="0">
                <a:cs typeface="B Nazanin" panose="00000400000000000000" pitchFamily="2" charset="-78"/>
              </a:rPr>
              <a:t> </a:t>
            </a:r>
            <a:r>
              <a:rPr lang="fa-IR" sz="2000" dirty="0">
                <a:cs typeface="B Nazanin" panose="00000400000000000000" pitchFamily="2" charset="-78"/>
              </a:rPr>
              <a:t>محصولات واکنش های الکتروشیمیایی اغلب خالصترند و بنابراین نیاز کمتری به انجام مراحل خالص سازی دارند</a:t>
            </a:r>
            <a:r>
              <a:rPr lang="en-US" sz="2000" dirty="0">
                <a:cs typeface="B Nazanin" panose="00000400000000000000" pitchFamily="2" charset="-78"/>
              </a:rPr>
              <a:t> .</a:t>
            </a:r>
            <a:r>
              <a:rPr lang="fa-IR" sz="2000" dirty="0">
                <a:cs typeface="B Nazanin" panose="00000400000000000000" pitchFamily="2" charset="-78"/>
              </a:rPr>
              <a:t>پیروی روش های الکتروشیمیایی از اصول دوازده گانه شیمی سبز و نبود اطلاعات </a:t>
            </a:r>
            <a:r>
              <a:rPr lang="prs-AF" sz="2000" dirty="0">
                <a:cs typeface="B Nazanin" panose="00000400000000000000" pitchFamily="2" charset="-78"/>
              </a:rPr>
              <a:t>در مورد </a:t>
            </a:r>
            <a:r>
              <a:rPr lang="fa-IR" sz="2000" dirty="0">
                <a:cs typeface="B Nazanin" panose="00000400000000000000" pitchFamily="2" charset="-78"/>
              </a:rPr>
              <a:t>این ترکیبات، ما </a:t>
            </a:r>
            <a:r>
              <a:rPr lang="prs-AF" sz="2000" dirty="0">
                <a:cs typeface="B Nazanin" panose="00000400000000000000" pitchFamily="2" charset="-78"/>
              </a:rPr>
              <a:t>بر آن شدیم</a:t>
            </a:r>
            <a:r>
              <a:rPr lang="fa-IR" sz="2000" dirty="0">
                <a:cs typeface="B Nazanin" panose="00000400000000000000" pitchFamily="2" charset="-78"/>
              </a:rPr>
              <a:t> که اکسایش الکترو شیمیایی کوئرستین در حضور آمین ها را مورد بررسی و مطالعه قرار دهیم. آمین ها با توجه به طیف گسترده ای از کاربرد های شیمیایی و مسایل بیولوژیکی از اهمیت ویژه برخوردار هستند. در فرآیند های مانند محصولات لاستیکی (به عنوان آنتی اکسیدان)،  فرمولاسیون رنگ مو (به عنوان پیش ماده) و در ساخت رنگ های آزو (به عنوان واسطه) استفاده شده است .</a:t>
            </a:r>
            <a:endParaRPr lang="en-US" sz="2000" dirty="0">
              <a:cs typeface="B Nazanin" panose="00000400000000000000" pitchFamily="2" charset="-78"/>
            </a:endParaRPr>
          </a:p>
          <a:p>
            <a:pPr algn="just" rtl="1">
              <a:lnSpc>
                <a:spcPct val="100000"/>
              </a:lnSpc>
              <a:buFont typeface="Wingdings" panose="05000000000000000000" pitchFamily="2" charset="2"/>
              <a:buChar char="q"/>
            </a:pPr>
            <a:r>
              <a:rPr lang="fa-IR" sz="2000" dirty="0">
                <a:cs typeface="B Nazanin" panose="00000400000000000000" pitchFamily="2" charset="-78"/>
              </a:rPr>
              <a:t> در این پژوهش رفتارالکتروشیمیایی  کوئرستین در حضور آمین ها برای اولین بار مورد  بررسی و مطالعه قرار گرفته و در ادامه این ترکیب به عنوان سوبسترا به منظور تهیه مشتقات جدید مورد بررسی قرار می­گیرد .     </a:t>
            </a:r>
            <a:endParaRPr lang="en-US" sz="2000" dirty="0">
              <a:cs typeface="B Nazanin" panose="00000400000000000000" pitchFamily="2" charset="-78"/>
            </a:endParaRPr>
          </a:p>
        </p:txBody>
      </p:sp>
      <p:sp>
        <p:nvSpPr>
          <p:cNvPr id="4" name="TextBox 3">
            <a:extLst>
              <a:ext uri="{FF2B5EF4-FFF2-40B4-BE49-F238E27FC236}">
                <a16:creationId xmlns="" xmlns:a16="http://schemas.microsoft.com/office/drawing/2014/main"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 </a:t>
            </a:r>
            <a:r>
              <a:rPr lang="fa-IR" dirty="0">
                <a:cs typeface="B Nazanin" panose="00000400000000000000" pitchFamily="2" charset="-78"/>
              </a:rPr>
              <a:t>الکتروسنتز، الکترولیز ، کوئرستین</a:t>
            </a:r>
            <a:endParaRPr lang="en-US" sz="1800" dirty="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fontScale="92500" lnSpcReduction="10000"/>
          </a:bodyPr>
          <a:lstStyle/>
          <a:p>
            <a:pPr algn="just" rtl="1">
              <a:lnSpc>
                <a:spcPct val="150000"/>
              </a:lnSpc>
              <a:buFont typeface="Wingdings" panose="05000000000000000000" pitchFamily="2" charset="2"/>
              <a:buChar char="q"/>
            </a:pPr>
            <a:r>
              <a:rPr lang="fa-IR" sz="2000" dirty="0">
                <a:cs typeface="B Nazanin" panose="00000400000000000000" pitchFamily="2" charset="-78"/>
              </a:rPr>
              <a:t>الکتروشیمی شاخه</a:t>
            </a:r>
            <a:r>
              <a:rPr lang="en-US" sz="2000" dirty="0">
                <a:cs typeface="B Nazanin" panose="00000400000000000000" pitchFamily="2" charset="-78"/>
              </a:rPr>
              <a:t>­</a:t>
            </a:r>
            <a:r>
              <a:rPr lang="fa-IR" sz="2000" dirty="0">
                <a:cs typeface="B Nazanin" panose="00000400000000000000" pitchFamily="2" charset="-78"/>
              </a:rPr>
              <a:t>ای از علم شیمی است که ارتباط بین الکتریسیته و فرآیند</a:t>
            </a:r>
            <a:r>
              <a:rPr lang="en-US" sz="2000" dirty="0">
                <a:cs typeface="B Nazanin" panose="00000400000000000000" pitchFamily="2" charset="-78"/>
              </a:rPr>
              <a:t>­</a:t>
            </a:r>
            <a:r>
              <a:rPr lang="fa-IR" sz="2000" dirty="0">
                <a:cs typeface="B Nazanin" panose="00000400000000000000" pitchFamily="2" charset="-78"/>
              </a:rPr>
              <a:t>های شیمیایی را دنبال می</a:t>
            </a:r>
            <a:r>
              <a:rPr lang="en-US" sz="2000" dirty="0">
                <a:cs typeface="B Nazanin" panose="00000400000000000000" pitchFamily="2" charset="-78"/>
              </a:rPr>
              <a:t>­</a:t>
            </a:r>
            <a:r>
              <a:rPr lang="fa-IR" sz="2000" dirty="0">
                <a:cs typeface="B Nazanin" panose="00000400000000000000" pitchFamily="2" charset="-78"/>
              </a:rPr>
              <a:t>کند. در سال­های اخیر، الکتروشیمی تغییرات زیادی را به خود دیده است. این رشته اکنون تنها در آزمایشگاه برای اندازه</a:t>
            </a:r>
            <a:r>
              <a:rPr lang="en-US" sz="2000" dirty="0">
                <a:cs typeface="B Nazanin" panose="00000400000000000000" pitchFamily="2" charset="-78"/>
              </a:rPr>
              <a:t>­</a:t>
            </a:r>
            <a:r>
              <a:rPr lang="fa-IR" sz="2000" dirty="0">
                <a:cs typeface="B Nazanin" panose="00000400000000000000" pitchFamily="2" charset="-78"/>
              </a:rPr>
              <a:t>گیری یک سیگنال الکتروشیمیایی و یا در صنعت برای الکترولیز ساده و یا ساخت باتری به کار نمی</a:t>
            </a:r>
            <a:r>
              <a:rPr lang="en-US" sz="2000" dirty="0">
                <a:cs typeface="B Nazanin" panose="00000400000000000000" pitchFamily="2" charset="-78"/>
              </a:rPr>
              <a:t>­</a:t>
            </a:r>
            <a:r>
              <a:rPr lang="fa-IR" sz="2000" dirty="0">
                <a:cs typeface="B Nazanin" panose="00000400000000000000" pitchFamily="2" charset="-78"/>
              </a:rPr>
              <a:t>رود، بلکه امروزه مرز بین کاربردهای آزمایشگاهی و استفاده</a:t>
            </a:r>
            <a:r>
              <a:rPr lang="en-US" sz="2000" dirty="0">
                <a:cs typeface="B Nazanin" panose="00000400000000000000" pitchFamily="2" charset="-78"/>
              </a:rPr>
              <a:t>­</a:t>
            </a:r>
            <a:r>
              <a:rPr lang="fa-IR" sz="2000" dirty="0">
                <a:cs typeface="B Nazanin" panose="00000400000000000000" pitchFamily="2" charset="-78"/>
              </a:rPr>
              <a:t>های صنعتی این رشته برداشته شده و نتایج تحقیقات الکتروشیمیایی در صنعت، کاربردهای وسیعی یافته است. طبق مقالات منتشر شده، الکتروشیمی پیشرفت قابل توجهی در سنتز محصولات طبیعی و ترکیبات آلی خواهند داشت.</a:t>
            </a:r>
            <a:endParaRPr lang="en-US" sz="2000" dirty="0">
              <a:cs typeface="B Nazanin" panose="00000400000000000000" pitchFamily="2" charset="-78"/>
            </a:endParaRPr>
          </a:p>
          <a:p>
            <a:pPr algn="just" rtl="1">
              <a:lnSpc>
                <a:spcPct val="150000"/>
              </a:lnSpc>
              <a:buFont typeface="Wingdings" panose="05000000000000000000" pitchFamily="2" charset="2"/>
              <a:buChar char="q"/>
            </a:pPr>
            <a:r>
              <a:rPr lang="fa-IR" sz="2000" dirty="0">
                <a:cs typeface="B Nazanin" panose="00000400000000000000" pitchFamily="2" charset="-78"/>
              </a:rPr>
              <a:t> در سال ۲۰۰۳ نعمت الهی و همکاران اکسایش کوئرستین  را در حضور اسید های بنزن مطالعه کردند و بیان نمودند که مشتقات کوئرستین در اثر واکنش افزایش مایکل با اسید های بنزن سولفینیک شرکت نموده مشتقات سولفونیل مربوطه را تشکیل می­دهد و سنتز الکتروشیمیایی این مشتقات با موفقیت و خلوص خوب انجام شد .</a:t>
            </a:r>
          </a:p>
          <a:p>
            <a:pPr algn="just" rtl="1">
              <a:lnSpc>
                <a:spcPct val="150000"/>
              </a:lnSpc>
              <a:buFont typeface="Wingdings" panose="05000000000000000000" pitchFamily="2" charset="2"/>
              <a:buChar char="q"/>
            </a:pPr>
            <a:r>
              <a:rPr lang="fa-IR" sz="2000" dirty="0">
                <a:cs typeface="B Nazanin" panose="00000400000000000000" pitchFamily="2" charset="-78"/>
              </a:rPr>
              <a:t>در سال ۲۰۰۳ آناماریا و همکاران اکسیداسیون الکتروشیمیایی کوئرستین  را مطالعه کردند و در یافتند که گروهای هیدروکسیل در مولکول کوئرستین  دارای خاصیت الکترو شیمیایی هستند که اکسیداسیون برگشت پذیر دارند .</a:t>
            </a: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0" y="2132179"/>
            <a:ext cx="11621386" cy="4191518"/>
          </a:xfrm>
        </p:spPr>
        <p:txBody>
          <a:bodyPr>
            <a:normAutofit fontScale="70000" lnSpcReduction="20000"/>
          </a:bodyPr>
          <a:lstStyle/>
          <a:p>
            <a:pPr algn="r" rtl="1">
              <a:buFont typeface="Wingdings" panose="05000000000000000000" pitchFamily="2" charset="2"/>
              <a:buChar char="q"/>
            </a:pPr>
            <a:r>
              <a:rPr lang="fa-IR" sz="2300" dirty="0" smtClean="0">
                <a:cs typeface="B Nazanin" panose="00000400000000000000" pitchFamily="2" charset="-78"/>
              </a:rPr>
              <a:t>مواد اولیه </a:t>
            </a:r>
            <a:r>
              <a:rPr lang="fa-IR" sz="2300" dirty="0">
                <a:cs typeface="B Nazanin" panose="00000400000000000000" pitchFamily="2" charset="-78"/>
              </a:rPr>
              <a:t>مورد نیاز از شرکت مرک </a:t>
            </a:r>
            <a:r>
              <a:rPr lang="fa-IR" sz="2300" dirty="0" smtClean="0">
                <a:cs typeface="B Nazanin" panose="00000400000000000000" pitchFamily="2" charset="-78"/>
              </a:rPr>
              <a:t>خریداری </a:t>
            </a:r>
            <a:r>
              <a:rPr lang="fa-IR" sz="2300" dirty="0" smtClean="0">
                <a:effectLst/>
                <a:cs typeface="B Nazanin" panose="00000400000000000000" pitchFamily="2" charset="-78"/>
              </a:rPr>
              <a:t>شدند </a:t>
            </a:r>
            <a:r>
              <a:rPr lang="fa-IR" sz="2300" dirty="0">
                <a:effectLst/>
                <a:cs typeface="B Nazanin" panose="00000400000000000000" pitchFamily="2" charset="-78"/>
              </a:rPr>
              <a:t>و بدون خالص سازی بیشتر مورد استفاده قرار </a:t>
            </a:r>
            <a:r>
              <a:rPr lang="fa-IR" sz="2300" dirty="0" smtClean="0">
                <a:effectLst/>
                <a:cs typeface="B Nazanin" panose="00000400000000000000" pitchFamily="2" charset="-78"/>
              </a:rPr>
              <a:t>گرفتند .حلال­های </a:t>
            </a:r>
            <a:r>
              <a:rPr lang="fa-IR" sz="2300" dirty="0">
                <a:effectLst/>
                <a:cs typeface="B Nazanin" panose="00000400000000000000" pitchFamily="2" charset="-78"/>
              </a:rPr>
              <a:t>مورد استفاده جهت سنتز و خالص سازی محصولات و </a:t>
            </a:r>
            <a:r>
              <a:rPr lang="fa-IR" sz="2300" dirty="0" smtClean="0">
                <a:effectLst/>
                <a:cs typeface="B Nazanin" panose="00000400000000000000" pitchFamily="2" charset="-78"/>
              </a:rPr>
              <a:t>همچنین </a:t>
            </a:r>
          </a:p>
          <a:p>
            <a:pPr marL="0" indent="0" algn="r" rtl="1">
              <a:buNone/>
            </a:pPr>
            <a:r>
              <a:rPr lang="fa-IR" sz="2300" dirty="0" smtClean="0">
                <a:effectLst/>
                <a:cs typeface="B Nazanin" panose="00000400000000000000" pitchFamily="2" charset="-78"/>
              </a:rPr>
              <a:t>     انجام بررسی­های </a:t>
            </a:r>
            <a:r>
              <a:rPr lang="fa-IR" sz="2300" dirty="0">
                <a:effectLst/>
                <a:cs typeface="B Nazanin" panose="00000400000000000000" pitchFamily="2" charset="-78"/>
              </a:rPr>
              <a:t>الکتروشیمیایی از شرکت­های مختلف ایرانی  همانند شرکت دکتر مجللی خریداری شدند و بدون تقطیر و خالص سازی بیشتر استفاده شدند</a:t>
            </a:r>
            <a:r>
              <a:rPr lang="fa-IR" sz="2300" dirty="0" smtClean="0">
                <a:effectLst/>
                <a:cs typeface="B Nazanin" panose="00000400000000000000" pitchFamily="2" charset="-78"/>
              </a:rPr>
              <a:t>.</a:t>
            </a:r>
            <a:r>
              <a:rPr lang="fa-IR" sz="2300" dirty="0">
                <a:effectLst/>
                <a:cs typeface="B Nazanin" panose="00000400000000000000" pitchFamily="2" charset="-78"/>
              </a:rPr>
              <a:t> </a:t>
            </a:r>
            <a:endParaRPr lang="en-US" sz="2300" dirty="0">
              <a:effectLst/>
              <a:cs typeface="B Nazanin" panose="00000400000000000000" pitchFamily="2" charset="-78"/>
            </a:endParaRPr>
          </a:p>
          <a:p>
            <a:pPr algn="just" rtl="1">
              <a:lnSpc>
                <a:spcPct val="160000"/>
              </a:lnSpc>
              <a:buFont typeface="Wingdings" panose="05000000000000000000" pitchFamily="2" charset="2"/>
              <a:buChar char="q"/>
            </a:pPr>
            <a:r>
              <a:rPr lang="fa-IR" sz="2300" dirty="0" smtClean="0">
                <a:effectLst/>
                <a:cs typeface="B Nazanin" panose="00000400000000000000" pitchFamily="2" charset="-78"/>
              </a:rPr>
              <a:t> </a:t>
            </a:r>
            <a:r>
              <a:rPr lang="fa-IR" sz="2300" dirty="0">
                <a:effectLst/>
                <a:cs typeface="B Nazanin" panose="00000400000000000000" pitchFamily="2" charset="-78"/>
              </a:rPr>
              <a:t>برای انجام بررسی­های ولتامتری چرخه­ای از دستگاه </a:t>
            </a:r>
            <a:r>
              <a:rPr lang="fa-IR" sz="2300" dirty="0" smtClean="0">
                <a:effectLst/>
                <a:cs typeface="B Nazanin" panose="00000400000000000000" pitchFamily="2" charset="-78"/>
              </a:rPr>
              <a:t>اتولب </a:t>
            </a:r>
            <a:r>
              <a:rPr lang="fa-IR" sz="2300" dirty="0">
                <a:effectLst/>
                <a:cs typeface="B Nazanin" panose="00000400000000000000" pitchFamily="2" charset="-78"/>
              </a:rPr>
              <a:t>مدل </a:t>
            </a:r>
            <a:r>
              <a:rPr lang="en-US" sz="2300" dirty="0">
                <a:effectLst/>
                <a:cs typeface="B Nazanin" panose="00000400000000000000" pitchFamily="2" charset="-78"/>
              </a:rPr>
              <a:t>PGSTAT 204  </a:t>
            </a:r>
            <a:r>
              <a:rPr lang="fa-IR" sz="2300" dirty="0" smtClean="0">
                <a:effectLst/>
                <a:cs typeface="B Nazanin" panose="00000400000000000000" pitchFamily="2" charset="-78"/>
              </a:rPr>
              <a:t> و </a:t>
            </a:r>
            <a:r>
              <a:rPr lang="fa-IR" sz="2300" dirty="0">
                <a:effectLst/>
                <a:cs typeface="B Nazanin" panose="00000400000000000000" pitchFamily="2" charset="-78"/>
              </a:rPr>
              <a:t>جهت </a:t>
            </a:r>
            <a:r>
              <a:rPr lang="fa-IR" sz="2300" dirty="0" smtClean="0">
                <a:effectLst/>
                <a:cs typeface="B Nazanin" panose="00000400000000000000" pitchFamily="2" charset="-78"/>
              </a:rPr>
              <a:t>انجام </a:t>
            </a:r>
            <a:r>
              <a:rPr lang="fa-IR" sz="2300" dirty="0">
                <a:effectLst/>
                <a:cs typeface="B Nazanin" panose="00000400000000000000" pitchFamily="2" charset="-78"/>
              </a:rPr>
              <a:t>الکترولیز و سنتز از دستگاه </a:t>
            </a:r>
            <a:r>
              <a:rPr lang="fa-IR" sz="2300" dirty="0" smtClean="0">
                <a:effectLst/>
                <a:cs typeface="B Nazanin" panose="00000400000000000000" pitchFamily="2" charset="-78"/>
              </a:rPr>
              <a:t>به­پژوه </a:t>
            </a:r>
            <a:r>
              <a:rPr lang="fa-IR" sz="2300" dirty="0">
                <a:effectLst/>
                <a:cs typeface="B Nazanin" panose="00000400000000000000" pitchFamily="2" charset="-78"/>
              </a:rPr>
              <a:t>مدل </a:t>
            </a:r>
            <a:r>
              <a:rPr lang="en-US" sz="2300" dirty="0">
                <a:effectLst/>
                <a:cs typeface="B Nazanin" panose="00000400000000000000" pitchFamily="2" charset="-78"/>
              </a:rPr>
              <a:t>PGS2051</a:t>
            </a:r>
            <a:r>
              <a:rPr lang="fa-IR" sz="2300" dirty="0">
                <a:effectLst/>
                <a:cs typeface="B Nazanin" panose="00000400000000000000" pitchFamily="2" charset="-78"/>
              </a:rPr>
              <a:t> استفاده شد. همچنین در بررسی­های ولتامتری چرخه­ای از الکترود کربن شیشه­ای (</a:t>
            </a:r>
            <a:r>
              <a:rPr lang="en-US" sz="2300" dirty="0">
                <a:effectLst/>
                <a:cs typeface="B Nazanin" panose="00000400000000000000" pitchFamily="2" charset="-78"/>
              </a:rPr>
              <a:t>GC</a:t>
            </a:r>
            <a:r>
              <a:rPr lang="fa-IR" sz="2300" dirty="0">
                <a:effectLst/>
                <a:cs typeface="B Nazanin" panose="00000400000000000000" pitchFamily="2" charset="-78"/>
              </a:rPr>
              <a:t>) با سطح مقطع </a:t>
            </a:r>
            <a:r>
              <a:rPr lang="en-US" sz="2300" dirty="0">
                <a:effectLst/>
                <a:cs typeface="B Nazanin" panose="00000400000000000000" pitchFamily="2" charset="-78"/>
              </a:rPr>
              <a:t> mm</a:t>
            </a:r>
            <a:r>
              <a:rPr lang="en-US" sz="2300" baseline="30000" dirty="0">
                <a:effectLst/>
                <a:cs typeface="B Nazanin" panose="00000400000000000000" pitchFamily="2" charset="-78"/>
              </a:rPr>
              <a:t>2</a:t>
            </a:r>
            <a:r>
              <a:rPr lang="fa-IR" sz="2300" dirty="0">
                <a:effectLst/>
                <a:cs typeface="B Nazanin" panose="00000400000000000000" pitchFamily="2" charset="-78"/>
              </a:rPr>
              <a:t> 2/3 به عنوان الکترود کار (</a:t>
            </a:r>
            <a:r>
              <a:rPr lang="en-US" sz="2300" dirty="0">
                <a:effectLst/>
                <a:cs typeface="B Nazanin" panose="00000400000000000000" pitchFamily="2" charset="-78"/>
              </a:rPr>
              <a:t>WE</a:t>
            </a:r>
            <a:r>
              <a:rPr lang="fa-IR" sz="2300" dirty="0">
                <a:effectLst/>
                <a:cs typeface="B Nazanin" panose="00000400000000000000" pitchFamily="2" charset="-78"/>
              </a:rPr>
              <a:t>)، از الکترود پلاتین </a:t>
            </a:r>
            <a:r>
              <a:rPr lang="fa-IR" sz="2300">
                <a:effectLst/>
                <a:cs typeface="B Nazanin" panose="00000400000000000000" pitchFamily="2" charset="-78"/>
              </a:rPr>
              <a:t>به </a:t>
            </a:r>
            <a:r>
              <a:rPr lang="fa-IR" sz="2300" smtClean="0">
                <a:effectLst/>
                <a:cs typeface="B Nazanin" panose="00000400000000000000" pitchFamily="2" charset="-78"/>
              </a:rPr>
              <a:t>عنوان الکترود </a:t>
            </a:r>
            <a:r>
              <a:rPr lang="fa-IR" sz="2300" dirty="0">
                <a:effectLst/>
                <a:cs typeface="B Nazanin" panose="00000400000000000000" pitchFamily="2" charset="-78"/>
              </a:rPr>
              <a:t>کمکی (</a:t>
            </a:r>
            <a:r>
              <a:rPr lang="en-US" sz="2300" dirty="0">
                <a:effectLst/>
                <a:cs typeface="B Nazanin" panose="00000400000000000000" pitchFamily="2" charset="-78"/>
              </a:rPr>
              <a:t>CE</a:t>
            </a:r>
            <a:r>
              <a:rPr lang="fa-IR" sz="2300" dirty="0">
                <a:effectLst/>
                <a:cs typeface="B Nazanin" panose="00000400000000000000" pitchFamily="2" charset="-78"/>
              </a:rPr>
              <a:t>) و الکترود </a:t>
            </a:r>
            <a:r>
              <a:rPr lang="en-US" sz="2300" dirty="0">
                <a:effectLst/>
                <a:cs typeface="B Nazanin" panose="00000400000000000000" pitchFamily="2" charset="-78"/>
              </a:rPr>
              <a:t>Ag/</a:t>
            </a:r>
            <a:r>
              <a:rPr lang="en-US" sz="2300" dirty="0" err="1">
                <a:effectLst/>
                <a:cs typeface="B Nazanin" panose="00000400000000000000" pitchFamily="2" charset="-78"/>
              </a:rPr>
              <a:t>AgCl</a:t>
            </a:r>
            <a:r>
              <a:rPr lang="en-US" sz="2300" dirty="0">
                <a:effectLst/>
                <a:cs typeface="B Nazanin" panose="00000400000000000000" pitchFamily="2" charset="-78"/>
              </a:rPr>
              <a:t> </a:t>
            </a:r>
            <a:r>
              <a:rPr lang="fa-IR" sz="2300" dirty="0">
                <a:effectLst/>
                <a:cs typeface="B Nazanin" panose="00000400000000000000" pitchFamily="2" charset="-78"/>
              </a:rPr>
              <a:t> به عنوان الکترود شاهد (</a:t>
            </a:r>
            <a:r>
              <a:rPr lang="en-US" sz="2300" dirty="0">
                <a:effectLst/>
                <a:cs typeface="B Nazanin" panose="00000400000000000000" pitchFamily="2" charset="-78"/>
              </a:rPr>
              <a:t>RE</a:t>
            </a:r>
            <a:r>
              <a:rPr lang="fa-IR" sz="2300" dirty="0">
                <a:effectLst/>
                <a:cs typeface="B Nazanin" panose="00000400000000000000" pitchFamily="2" charset="-78"/>
              </a:rPr>
              <a:t>) ساخت شرکت آذر الکترود استفاده شد. برای خواندن </a:t>
            </a:r>
            <a:r>
              <a:rPr lang="en-US" sz="2300" dirty="0">
                <a:effectLst/>
                <a:cs typeface="B Nazanin" panose="00000400000000000000" pitchFamily="2" charset="-78"/>
              </a:rPr>
              <a:t>pH</a:t>
            </a:r>
            <a:r>
              <a:rPr lang="fa-IR" sz="2300" dirty="0">
                <a:effectLst/>
                <a:cs typeface="B Nazanin" panose="00000400000000000000" pitchFamily="2" charset="-78"/>
              </a:rPr>
              <a:t>­ بافرهای مورد استفاده از دستگاه </a:t>
            </a:r>
            <a:r>
              <a:rPr lang="en-US" sz="2300" dirty="0">
                <a:effectLst/>
                <a:cs typeface="B Nazanin" panose="00000400000000000000" pitchFamily="2" charset="-78"/>
              </a:rPr>
              <a:t>pH</a:t>
            </a:r>
            <a:r>
              <a:rPr lang="fa-IR" sz="2300" dirty="0">
                <a:effectLst/>
                <a:cs typeface="B Nazanin" panose="00000400000000000000" pitchFamily="2" charset="-78"/>
              </a:rPr>
              <a:t> متر با دقت 1/0 استفاده شد. در انجام فرآیند الکترولیز از الکترودهای گرافیت میله­ای به ارتفاع </a:t>
            </a:r>
            <a:r>
              <a:rPr lang="en-US" sz="2300" dirty="0">
                <a:effectLst/>
                <a:cs typeface="B Nazanin" panose="00000400000000000000" pitchFamily="2" charset="-78"/>
              </a:rPr>
              <a:t>cm </a:t>
            </a:r>
            <a:r>
              <a:rPr lang="fa-IR" sz="2300" dirty="0">
                <a:effectLst/>
                <a:cs typeface="B Nazanin" panose="00000400000000000000" pitchFamily="2" charset="-78"/>
              </a:rPr>
              <a:t>6 و </a:t>
            </a:r>
            <a:r>
              <a:rPr lang="fa-IR" sz="2300" dirty="0" smtClean="0">
                <a:effectLst/>
                <a:cs typeface="B Nazanin" panose="00000400000000000000" pitchFamily="2" charset="-78"/>
              </a:rPr>
              <a:t>قطر </a:t>
            </a:r>
            <a:r>
              <a:rPr lang="en-US" sz="2300" dirty="0">
                <a:effectLst/>
                <a:cs typeface="B Nazanin" panose="00000400000000000000" pitchFamily="2" charset="-78"/>
              </a:rPr>
              <a:t>mm</a:t>
            </a:r>
            <a:r>
              <a:rPr lang="fa-IR" sz="2300" dirty="0">
                <a:effectLst/>
                <a:cs typeface="B Nazanin" panose="00000400000000000000" pitchFamily="2" charset="-78"/>
              </a:rPr>
              <a:t>6 به عنوان الکترود کار، از توری استیل به عنوان الکترود مخالف و از الکترود </a:t>
            </a:r>
            <a:r>
              <a:rPr lang="en-US" sz="2300" dirty="0">
                <a:effectLst/>
                <a:cs typeface="B Nazanin" panose="00000400000000000000" pitchFamily="2" charset="-78"/>
              </a:rPr>
              <a:t>Ag/</a:t>
            </a:r>
            <a:r>
              <a:rPr lang="en-US" sz="2300" dirty="0" err="1">
                <a:effectLst/>
                <a:cs typeface="B Nazanin" panose="00000400000000000000" pitchFamily="2" charset="-78"/>
              </a:rPr>
              <a:t>AgCl</a:t>
            </a:r>
            <a:r>
              <a:rPr lang="fa-IR" sz="2300" dirty="0">
                <a:effectLst/>
                <a:cs typeface="B Nazanin" panose="00000400000000000000" pitchFamily="2" charset="-78"/>
              </a:rPr>
              <a:t> به عنوان الکترود شاهد استفاده شد</a:t>
            </a:r>
            <a:r>
              <a:rPr lang="fa-IR" sz="2300" dirty="0" smtClean="0">
                <a:effectLst/>
                <a:cs typeface="B Nazanin" panose="00000400000000000000" pitchFamily="2" charset="-78"/>
              </a:rPr>
              <a:t>.</a:t>
            </a:r>
          </a:p>
          <a:p>
            <a:pPr>
              <a:buFont typeface="Wingdings" panose="05000000000000000000" pitchFamily="2" charset="2"/>
              <a:buChar char="q"/>
            </a:pPr>
            <a:endParaRPr lang="en-US" sz="2300" dirty="0">
              <a:effectLst/>
              <a:cs typeface="B Nazanin" panose="00000400000000000000" pitchFamily="2" charset="-78"/>
            </a:endParaRPr>
          </a:p>
          <a:p>
            <a:pPr algn="r" rtl="1">
              <a:buFont typeface="Wingdings" panose="05000000000000000000" pitchFamily="2" charset="2"/>
              <a:buChar char="q"/>
            </a:pPr>
            <a:r>
              <a:rPr lang="fa-IR" sz="2300" dirty="0" smtClean="0">
                <a:cs typeface="B Nazanin" panose="00000400000000000000" pitchFamily="2" charset="-78"/>
              </a:rPr>
              <a:t>دستگاه­های </a:t>
            </a:r>
            <a:r>
              <a:rPr lang="fa-IR" sz="2300" dirty="0">
                <a:cs typeface="B Nazanin" panose="00000400000000000000" pitchFamily="2" charset="-78"/>
              </a:rPr>
              <a:t>مورد استفاده برای شناسایی محصولات سنتزی دارای مشخصات زیر می­باشد.</a:t>
            </a:r>
            <a:endParaRPr lang="en-US" sz="2300" dirty="0">
              <a:cs typeface="B Nazanin" panose="00000400000000000000" pitchFamily="2" charset="-78"/>
            </a:endParaRPr>
          </a:p>
          <a:p>
            <a:pPr lvl="0">
              <a:buFont typeface="Wingdings" panose="05000000000000000000" pitchFamily="2" charset="2"/>
              <a:buChar char="q"/>
            </a:pPr>
            <a:r>
              <a:rPr lang="en-US" sz="2000" dirty="0"/>
              <a:t>FT-IR: DRX 500 Perkin Elmer Spectrum 65, using </a:t>
            </a:r>
            <a:r>
              <a:rPr lang="en-US" sz="2000" dirty="0" err="1"/>
              <a:t>KBr</a:t>
            </a:r>
            <a:r>
              <a:rPr lang="en-US" sz="2000" dirty="0"/>
              <a:t> plates</a:t>
            </a:r>
          </a:p>
          <a:p>
            <a:pPr lvl="0">
              <a:buFont typeface="Wingdings" panose="05000000000000000000" pitchFamily="2" charset="2"/>
              <a:buChar char="q"/>
            </a:pPr>
            <a:r>
              <a:rPr lang="en-US" sz="2000" dirty="0"/>
              <a:t>Mass spectra: Agilent-5975C inert XL MSD mass spectrometer operating at an ionization potential of 70 eV, Agilent technologies. </a:t>
            </a:r>
          </a:p>
          <a:p>
            <a:pPr lvl="0">
              <a:buFont typeface="Wingdings" panose="05000000000000000000" pitchFamily="2" charset="2"/>
              <a:buChar char="q"/>
            </a:pPr>
            <a:r>
              <a:rPr lang="en-US" sz="2000" dirty="0"/>
              <a:t>NMR spectra: Bruker DRX-500 AVANCE (</a:t>
            </a:r>
            <a:r>
              <a:rPr lang="en-US" sz="2000" dirty="0" err="1"/>
              <a:t>Rheinstetten</a:t>
            </a:r>
            <a:r>
              <a:rPr lang="en-US" sz="2000" dirty="0"/>
              <a:t>, Germany) instrument instruments (500 MHz for 1H and 125MHz for </a:t>
            </a:r>
            <a:r>
              <a:rPr lang="en-US" sz="2000" dirty="0" smtClean="0"/>
              <a:t>3C</a:t>
            </a:r>
            <a:r>
              <a:rPr lang="en-US" sz="20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pic>
        <p:nvPicPr>
          <p:cNvPr id="6"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7641" t="7676" r="3423" b="24981"/>
          <a:stretch/>
        </p:blipFill>
        <p:spPr>
          <a:xfrm rot="16200000">
            <a:off x="1286452" y="959191"/>
            <a:ext cx="3065940" cy="56388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7596" y="2245643"/>
            <a:ext cx="4750144" cy="3065940"/>
          </a:xfrm>
          <a:prstGeom prst="rect">
            <a:avLst/>
          </a:prstGeom>
        </p:spPr>
      </p:pic>
      <p:sp>
        <p:nvSpPr>
          <p:cNvPr id="3" name="Rectangle 2"/>
          <p:cNvSpPr/>
          <p:nvPr/>
        </p:nvSpPr>
        <p:spPr>
          <a:xfrm>
            <a:off x="660400" y="5370362"/>
            <a:ext cx="10067340" cy="923330"/>
          </a:xfrm>
          <a:prstGeom prst="rect">
            <a:avLst/>
          </a:prstGeom>
        </p:spPr>
        <p:txBody>
          <a:bodyPr wrap="square">
            <a:spAutoFit/>
          </a:bodyPr>
          <a:lstStyle/>
          <a:p>
            <a:pPr algn="just" rtl="1"/>
            <a:r>
              <a:rPr lang="fa-IR" b="1" dirty="0">
                <a:cs typeface="B Nazanin" panose="00000400000000000000" pitchFamily="2" charset="-78"/>
              </a:rPr>
              <a:t>شکل 1: </a:t>
            </a:r>
            <a:r>
              <a:rPr lang="fa-IR" dirty="0">
                <a:cs typeface="B Nazanin" panose="00000400000000000000" pitchFamily="2" charset="-78"/>
              </a:rPr>
              <a:t>ولتاموگرام­های چرخه­ای (</a:t>
            </a:r>
            <a:r>
              <a:rPr lang="en-US" dirty="0">
                <a:cs typeface="B Nazanin" panose="00000400000000000000" pitchFamily="2" charset="-78"/>
              </a:rPr>
              <a:t>a</a:t>
            </a:r>
            <a:r>
              <a:rPr lang="fa-IR" dirty="0">
                <a:cs typeface="B Nazanin" panose="00000400000000000000" pitchFamily="2" charset="-78"/>
              </a:rPr>
              <a:t>) محلول 0/1 میلی مولار  کوئرستین  (</a:t>
            </a:r>
            <a:r>
              <a:rPr lang="en-US" dirty="0">
                <a:cs typeface="B Nazanin" panose="00000400000000000000" pitchFamily="2" charset="-78"/>
              </a:rPr>
              <a:t>b</a:t>
            </a:r>
            <a:r>
              <a:rPr lang="fa-IR" dirty="0">
                <a:cs typeface="B Nazanin" panose="00000400000000000000" pitchFamily="2" charset="-78"/>
              </a:rPr>
              <a:t>) 0/1 میلی مولار پاراتولویدین (</a:t>
            </a:r>
            <a:r>
              <a:rPr lang="en-US" dirty="0">
                <a:cs typeface="B Nazanin" panose="00000400000000000000" pitchFamily="2" charset="-78"/>
              </a:rPr>
              <a:t>c</a:t>
            </a:r>
            <a:r>
              <a:rPr lang="fa-IR" dirty="0">
                <a:cs typeface="B Nazanin" panose="00000400000000000000" pitchFamily="2" charset="-78"/>
              </a:rPr>
              <a:t>) ولتاموگرام محلول 0/1 مولار کوئرستین</a:t>
            </a:r>
            <a:r>
              <a:rPr lang="en-US" dirty="0">
                <a:cs typeface="B Nazanin" panose="00000400000000000000" pitchFamily="2" charset="-78"/>
              </a:rPr>
              <a:t> </a:t>
            </a:r>
            <a:r>
              <a:rPr lang="fa-IR" dirty="0">
                <a:cs typeface="B Nazanin" panose="00000400000000000000" pitchFamily="2" charset="-78"/>
              </a:rPr>
              <a:t>در حضور </a:t>
            </a:r>
            <a:r>
              <a:rPr lang="en-US" dirty="0">
                <a:cs typeface="B Nazanin" panose="00000400000000000000" pitchFamily="2" charset="-78"/>
              </a:rPr>
              <a:t> </a:t>
            </a:r>
            <a:r>
              <a:rPr lang="fa-IR" dirty="0">
                <a:cs typeface="B Nazanin" panose="00000400000000000000" pitchFamily="2" charset="-78"/>
              </a:rPr>
              <a:t>پاراتولویدین در سرعت روبش­ (</a:t>
            </a:r>
            <a:r>
              <a:rPr lang="en-US" dirty="0">
                <a:cs typeface="B Nazanin" panose="00000400000000000000" pitchFamily="2" charset="-78"/>
              </a:rPr>
              <a:t>mVs</a:t>
            </a:r>
            <a:r>
              <a:rPr lang="en-US" baseline="30000" dirty="0">
                <a:cs typeface="B Nazanin" panose="00000400000000000000" pitchFamily="2" charset="-78"/>
              </a:rPr>
              <a:t>-1</a:t>
            </a:r>
            <a:r>
              <a:rPr lang="fa-IR" dirty="0">
                <a:cs typeface="B Nazanin" panose="00000400000000000000" pitchFamily="2" charset="-78"/>
              </a:rPr>
              <a:t>50</a:t>
            </a:r>
            <a:r>
              <a:rPr lang="en-US" baseline="30000" dirty="0">
                <a:cs typeface="B Nazanin" panose="00000400000000000000" pitchFamily="2" charset="-78"/>
              </a:rPr>
              <a:t>  </a:t>
            </a:r>
            <a:r>
              <a:rPr lang="fa-IR" dirty="0">
                <a:cs typeface="B Nazanin" panose="00000400000000000000" pitchFamily="2" charset="-78"/>
              </a:rPr>
              <a:t>). در محلول آب/ اتانول (70/30) بافر استات 0/25 مولار.</a:t>
            </a:r>
          </a:p>
          <a:p>
            <a:pPr algn="just" rtl="1"/>
            <a:r>
              <a:rPr lang="fa-IR" b="1" dirty="0">
                <a:cs typeface="B Nazanin" panose="00000400000000000000" pitchFamily="2" charset="-78"/>
              </a:rPr>
              <a:t>شکل 2:</a:t>
            </a:r>
            <a:r>
              <a:rPr lang="fa-IR" dirty="0">
                <a:cs typeface="B Nazanin" panose="00000400000000000000" pitchFamily="2" charset="-78"/>
              </a:rPr>
              <a:t> طیف </a:t>
            </a:r>
            <a:r>
              <a:rPr lang="en-US" dirty="0">
                <a:cs typeface="B Nazanin" panose="00000400000000000000" pitchFamily="2" charset="-78"/>
              </a:rPr>
              <a:t>IR</a:t>
            </a:r>
            <a:r>
              <a:rPr lang="fa-IR" dirty="0">
                <a:cs typeface="B Nazanin" panose="00000400000000000000" pitchFamily="2" charset="-78"/>
              </a:rPr>
              <a:t> مربوط به محصول به دست آمده</a:t>
            </a:r>
            <a:endParaRPr lang="en-US" dirty="0">
              <a:cs typeface="B Nazanin" panose="00000400000000000000" pitchFamily="2" charset="-78"/>
            </a:endParaRPr>
          </a:p>
        </p:txBody>
      </p:sp>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lnSpcReduction="10000"/>
          </a:bodyPr>
          <a:lstStyle/>
          <a:p>
            <a:pPr marL="0" indent="0" algn="just" rtl="1">
              <a:lnSpc>
                <a:spcPct val="150000"/>
              </a:lnSpc>
              <a:buNone/>
            </a:pPr>
            <a:r>
              <a:rPr lang="fa-IR" sz="2000" dirty="0">
                <a:cs typeface="B Nazanin" panose="00000400000000000000" pitchFamily="2" charset="-78"/>
              </a:rPr>
              <a:t>الکترولیز محلول 0/25 میلی مولار از کوئرستن با پاراتولویدین در جریان ثابت 10 میلی آمپر در سل دو جداره و در محلول بافری سدیم استات 0/15 مولار انجام گرفته است. از الکترودهای گرافیت بعنوان آند و کاتد استفاده شده است. با اعمال جریان، کوئرستن در سطح آند با از دست دادن دو الکترون و دو پروتون اکسید شده و به ترکیب دارای حلقه پارابنزوکینون تبدیل می شود. در سطح کاتد، از بین رفتن پیک کاتدی ترکیب حاوی حلقه پارابنزوکینون در حضور کوئرستن نشان دهنده رخ دادن واکنش شیمیایی بین فرم اکسیدی کوئرستن و پاراتولویدین (به عنوان نوکلئوفیل) در سطح الکترود است. در پنجره پتانسیل کوئرستین  هیچ پیک آندی و کاتدی برای پاراتولویدین وجود ندارد. در محلول واکنش، محصول مورد نظر تولید می شود. این سنتز در شرایط کاملا سبز مانند استفاده از حلال سبز (اتانول)، شرایط دما و فشار محیطی، عدم استفاده از کاتالیزورهای سمی و اکسید کننده های شیمیایی انجام شده است. </a:t>
            </a:r>
          </a:p>
          <a:p>
            <a:pPr marL="0" indent="0" algn="just" rtl="1">
              <a:lnSpc>
                <a:spcPct val="150000"/>
              </a:lnSpc>
              <a:buNone/>
            </a:pPr>
            <a:r>
              <a:rPr lang="fa-IR" sz="2000" dirty="0">
                <a:cs typeface="B Nazanin" panose="00000400000000000000" pitchFamily="2" charset="-78"/>
              </a:rPr>
              <a:t>در طیف </a:t>
            </a:r>
            <a:r>
              <a:rPr lang="en-US" sz="2000" dirty="0">
                <a:cs typeface="B Nazanin" panose="00000400000000000000" pitchFamily="2" charset="-78"/>
              </a:rPr>
              <a:t>IR</a:t>
            </a:r>
            <a:r>
              <a:rPr lang="fa-IR" sz="2000" dirty="0">
                <a:cs typeface="B Nazanin" panose="00000400000000000000" pitchFamily="2" charset="-78"/>
              </a:rPr>
              <a:t> این ترکیب پیک های جدید در ناحیه (1400-1700) تشکیل شده و همچنین ناحیه اثر انگشت کاملا متفاوتی مشاهده شده است. این تغییرات موید سنتز ترکیب جدید و سنتز الکتروشیمیایی موفق می باشد. </a:t>
            </a: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2120827"/>
          </a:xfrm>
        </p:spPr>
        <p:txBody>
          <a:bodyPr>
            <a:normAutofit/>
          </a:bodyPr>
          <a:lstStyle/>
          <a:p>
            <a:pPr marL="0" lvl="0" indent="0" algn="just">
              <a:buNone/>
            </a:pPr>
            <a:r>
              <a:rPr lang="en-US" sz="2000" dirty="0" smtClean="0"/>
              <a:t>1</a:t>
            </a:r>
            <a:r>
              <a:rPr lang="en-US" sz="2000" dirty="0" smtClean="0">
                <a:latin typeface="Calibri" panose="020F0502020204030204" pitchFamily="34" charset="0"/>
              </a:rPr>
              <a:t>.</a:t>
            </a:r>
            <a:r>
              <a:rPr lang="en-US" sz="2000" dirty="0">
                <a:effectLst/>
                <a:latin typeface="Calibri" panose="020F0502020204030204" pitchFamily="34" charset="0"/>
              </a:rPr>
              <a:t> </a:t>
            </a:r>
            <a:r>
              <a:rPr lang="en-US" sz="2000" dirty="0" smtClean="0">
                <a:effectLst/>
                <a:latin typeface="Calibri" panose="020F0502020204030204" pitchFamily="34" charset="0"/>
              </a:rPr>
              <a:t> </a:t>
            </a:r>
            <a:r>
              <a:rPr lang="en-US" sz="2000" dirty="0">
                <a:latin typeface="Calibri" panose="020F0502020204030204" pitchFamily="34" charset="0"/>
              </a:rPr>
              <a:t>Lund, H., 2002. A century of organic electrochemistry. Journal of The Electrochemical Society, 149(4), p.S21.</a:t>
            </a:r>
          </a:p>
          <a:p>
            <a:pPr marL="0" indent="0" algn="just">
              <a:buNone/>
            </a:pPr>
            <a:r>
              <a:rPr lang="en-US" sz="2000" dirty="0" smtClean="0">
                <a:latin typeface="Calibri" panose="020F0502020204030204" pitchFamily="34" charset="0"/>
              </a:rPr>
              <a:t>2. Nematollahi</a:t>
            </a:r>
            <a:r>
              <a:rPr lang="en-US" sz="2000" dirty="0">
                <a:latin typeface="Calibri" panose="020F0502020204030204" pitchFamily="34" charset="0"/>
              </a:rPr>
              <a:t>, D. and M. Malakzadeh, </a:t>
            </a:r>
            <a:r>
              <a:rPr lang="en-US" sz="2000" i="1" dirty="0">
                <a:latin typeface="Calibri" panose="020F0502020204030204" pitchFamily="34" charset="0"/>
              </a:rPr>
              <a:t>Electrochemical oxidation of quercetin in the presence of benzenesulfinic acids.</a:t>
            </a:r>
            <a:r>
              <a:rPr lang="en-US" sz="2000" dirty="0">
                <a:latin typeface="Calibri" panose="020F0502020204030204" pitchFamily="34" charset="0"/>
              </a:rPr>
              <a:t> Journal of Electroanalytical Chemistry, 2003. </a:t>
            </a:r>
            <a:r>
              <a:rPr lang="en-US" sz="2000" b="1" dirty="0">
                <a:latin typeface="Calibri" panose="020F0502020204030204" pitchFamily="34" charset="0"/>
              </a:rPr>
              <a:t>547</a:t>
            </a:r>
            <a:r>
              <a:rPr lang="en-US" sz="2000" dirty="0">
                <a:latin typeface="Calibri" panose="020F0502020204030204" pitchFamily="34" charset="0"/>
              </a:rPr>
              <a:t>(2): p. 191-195</a:t>
            </a:r>
            <a:r>
              <a:rPr lang="prs-AF" sz="2000" dirty="0">
                <a:latin typeface="Calibri" panose="020F0502020204030204" pitchFamily="34" charset="0"/>
              </a:rPr>
              <a:t>.</a:t>
            </a:r>
            <a:endParaRPr lang="en-US" sz="2000" dirty="0">
              <a:latin typeface="Calibri" panose="020F0502020204030204" pitchFamily="34" charset="0"/>
            </a:endParaRPr>
          </a:p>
          <a:p>
            <a:pPr marL="0" indent="0" algn="just">
              <a:buNone/>
            </a:pPr>
            <a:r>
              <a:rPr lang="en-US" sz="2000" dirty="0" smtClean="0">
                <a:latin typeface="Calibri" panose="020F0502020204030204" pitchFamily="34" charset="0"/>
              </a:rPr>
              <a:t>3. Maleki</a:t>
            </a:r>
            <a:r>
              <a:rPr lang="en-US" sz="2000" dirty="0">
                <a:latin typeface="Calibri" panose="020F0502020204030204" pitchFamily="34" charset="0"/>
              </a:rPr>
              <a:t>, A. and Nematollahi, D.</a:t>
            </a:r>
            <a:r>
              <a:rPr lang="fa-IR" sz="2000" dirty="0">
                <a:latin typeface="Calibri" panose="020F0502020204030204" pitchFamily="34" charset="0"/>
              </a:rPr>
              <a:t> </a:t>
            </a:r>
            <a:r>
              <a:rPr lang="en-US" sz="2000" i="1" dirty="0">
                <a:latin typeface="Calibri" panose="020F0502020204030204" pitchFamily="34" charset="0"/>
              </a:rPr>
              <a:t>Mechanism diversity in anodic oxidation of N, N-dimethyl-p-</a:t>
            </a:r>
            <a:r>
              <a:rPr lang="en-US" sz="2000" i="1" dirty="0" err="1">
                <a:latin typeface="Calibri" panose="020F0502020204030204" pitchFamily="34" charset="0"/>
              </a:rPr>
              <a:t>phenylenediamine</a:t>
            </a:r>
            <a:r>
              <a:rPr lang="en-US" sz="2000" dirty="0">
                <a:latin typeface="Calibri" panose="020F0502020204030204" pitchFamily="34" charset="0"/>
              </a:rPr>
              <a:t> </a:t>
            </a:r>
            <a:r>
              <a:rPr lang="en-US" sz="2000" i="1" dirty="0">
                <a:latin typeface="Calibri" panose="020F0502020204030204" pitchFamily="34" charset="0"/>
              </a:rPr>
              <a:t>by varying </a:t>
            </a:r>
            <a:r>
              <a:rPr lang="en-US" sz="2000" i="1" dirty="0" err="1">
                <a:latin typeface="Calibri" panose="020F0502020204030204" pitchFamily="34" charset="0"/>
              </a:rPr>
              <a:t>pH.</a:t>
            </a:r>
            <a:r>
              <a:rPr lang="en-US" sz="2000" dirty="0">
                <a:latin typeface="Calibri" panose="020F0502020204030204" pitchFamily="34" charset="0"/>
              </a:rPr>
              <a:t> Journal of Electroanalytical Chemistry, 2013. </a:t>
            </a:r>
            <a:r>
              <a:rPr lang="en-US" sz="2000" b="1" dirty="0">
                <a:latin typeface="Calibri" panose="020F0502020204030204" pitchFamily="34" charset="0"/>
              </a:rPr>
              <a:t>704</a:t>
            </a:r>
            <a:r>
              <a:rPr lang="en-US" sz="2000" dirty="0">
                <a:latin typeface="Calibri" panose="020F0502020204030204" pitchFamily="34" charset="0"/>
              </a:rPr>
              <a:t>: p. 75-79</a:t>
            </a:r>
            <a:r>
              <a:rPr lang="prs-AF" sz="2000" dirty="0" smtClean="0">
                <a:latin typeface="Calibri" panose="020F0502020204030204" pitchFamily="34" charset="0"/>
              </a:rPr>
              <a:t>.</a:t>
            </a:r>
            <a:endParaRPr lang="en-US" sz="2000" dirty="0" smtClean="0">
              <a:latin typeface="Calibri" panose="020F0502020204030204" pitchFamily="34" charset="0"/>
            </a:endParaRPr>
          </a:p>
          <a:p>
            <a:pPr marL="0" indent="0" algn="just">
              <a:buNone/>
            </a:pPr>
            <a:endParaRPr lang="en-GB" sz="2000" dirty="0">
              <a:latin typeface="Calibri" panose="020F0502020204030204" pitchFamily="34" charset="0"/>
              <a:ea typeface="Times New Roman" panose="02020603050405020304" pitchFamily="18" charset="0"/>
              <a:cs typeface="Traditional Arabic" panose="02020603050405020304" pitchFamily="18"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118</TotalTime>
  <Words>1050</Words>
  <Application>Microsoft Office PowerPoint</Application>
  <PresentationFormat>Widescreen</PresentationFormat>
  <Paragraphs>41</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B Titr</vt:lpstr>
      <vt:lpstr>Calibri</vt:lpstr>
      <vt:lpstr>Arial Rounded MT Bold</vt:lpstr>
      <vt:lpstr>Times New Roman</vt:lpstr>
      <vt:lpstr>Traditional Arabic</vt:lpstr>
      <vt:lpstr>Arial</vt:lpstr>
      <vt:lpstr>B Nazanin</vt:lpstr>
      <vt:lpstr>Wingdings</vt:lpstr>
      <vt:lpstr>B Zar</vt:lpstr>
      <vt:lpstr>Btitr</vt:lpstr>
      <vt:lpstr>Trebuchet MS</vt:lpstr>
      <vt:lpstr>Berlin</vt:lpstr>
      <vt:lpstr>مطالعه رفتار الکتروشیمیایی  کوئرستین در حضورآمین ها و کاربرد آن در سنتزترکیبات آلی جدید</vt:lpstr>
      <vt:lpstr>چکیده</vt:lpstr>
      <vt:lpstr>مقدمه</vt:lpstr>
      <vt:lpstr>روش‌ انجام تحقیق</vt:lpstr>
      <vt:lpstr>نتایج</vt:lpstr>
      <vt:lpstr>بحث و نتیجه‌گیری</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khatera wahedi</cp:lastModifiedBy>
  <cp:revision>28</cp:revision>
  <dcterms:created xsi:type="dcterms:W3CDTF">2020-11-15T07:43:14Z</dcterms:created>
  <dcterms:modified xsi:type="dcterms:W3CDTF">2020-12-03T21:17:31Z</dcterms:modified>
</cp:coreProperties>
</file>