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41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4" r:id="rId6"/>
    <p:sldId id="266" r:id="rId7"/>
    <p:sldId id="262" r:id="rId8"/>
    <p:sldId id="265" r:id="rId9"/>
    <p:sldId id="263" r:id="rId10"/>
    <p:sldId id="260" r:id="rId11"/>
    <p:sldId id="261" r:id="rId12"/>
  </p:sldIdLst>
  <p:sldSz cx="12192000" cy="6858000"/>
  <p:notesSz cx="6858000" cy="9144000"/>
  <p:embeddedFontLst>
    <p:embeddedFont>
      <p:font typeface="B Titr" panose="00000700000000000000" pitchFamily="2" charset="-78"/>
      <p:bold r:id="rId14"/>
    </p:embeddedFont>
    <p:embeddedFont>
      <p:font typeface="B Zar" panose="00000400000000000000" pitchFamily="2" charset="-78"/>
      <p:regular r:id="rId15"/>
      <p:bold r:id="rId16"/>
    </p:embeddedFont>
    <p:embeddedFont>
      <p:font typeface="Arial Rounded MT Bold" panose="020F0704030504030204" pitchFamily="34" charset="0"/>
      <p:regular r:id="rId17"/>
    </p:embeddedFont>
    <p:embeddedFont>
      <p:font typeface="B Nazanin" panose="00000400000000000000" pitchFamily="2" charset="-78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rebuchet MS" panose="020B0603020202020204" pitchFamily="3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4EE17-7F80-4A3C-99C4-330F4864B418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DD427-F871-4E49-89D3-6FE69923B5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0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01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4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99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57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57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16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77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20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1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4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6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22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2422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17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2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7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4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396CB90-7519-4060-AACF-E6C7D66C390D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9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22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0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3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6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0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8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30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6CB90-7519-4060-AACF-E6C7D66C390D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CF349-3E2A-4573-841B-8253F6BAC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831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  <p:sldLayoutId id="214748395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580C37-076B-46AE-AD2F-2EA9B508B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5943" y="2176392"/>
            <a:ext cx="9196252" cy="1833906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سنتز و شناسایی لیگاند بزرگ حلقوی باز شیف حاوی حلقه پیرول و</a:t>
            </a:r>
            <a:br>
              <a:rPr lang="fa-IR" sz="2400" dirty="0" smtClean="0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</a:br>
            <a:r>
              <a:rPr lang="fa-IR" sz="2400" dirty="0" smtClean="0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fa-IR" sz="2400" dirty="0" smtClean="0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</a:br>
            <a:r>
              <a:rPr lang="fa-IR" sz="2400" dirty="0" smtClean="0">
                <a:solidFill>
                  <a:schemeClr val="bg2">
                    <a:lumMod val="75000"/>
                  </a:schemeClr>
                </a:solidFill>
                <a:cs typeface="B Titr" panose="00000700000000000000" pitchFamily="2" charset="-78"/>
              </a:rPr>
              <a:t> همو پی پیرازین وکمپلکس روی (</a:t>
            </a:r>
            <a:r>
              <a:rPr lang="el-GR" sz="2400" dirty="0" smtClean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ΙΙ</a:t>
            </a:r>
            <a:r>
              <a:rPr lang="fa-IR" sz="2400" b="1" dirty="0" smtClean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)</a:t>
            </a:r>
            <a:r>
              <a:rPr lang="fa-IR" sz="2400" dirty="0" smtClean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fa-IR" sz="2400" b="1" dirty="0" smtClean="0">
                <a:solidFill>
                  <a:schemeClr val="bg2">
                    <a:lumMod val="75000"/>
                  </a:schemeClr>
                </a:solidFill>
                <a:latin typeface="Times New Roman"/>
                <a:cs typeface="Times New Roman"/>
              </a:rPr>
              <a:t>مربوطه</a:t>
            </a:r>
            <a:endParaRPr lang="en-US" sz="2400" b="1" dirty="0">
              <a:solidFill>
                <a:schemeClr val="bg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274B40-854A-4A80-BBAD-623C1374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693665"/>
            <a:ext cx="9235439" cy="1117687"/>
          </a:xfrm>
        </p:spPr>
        <p:txBody>
          <a:bodyPr>
            <a:normAutofit lnSpcReduction="10000"/>
          </a:bodyPr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نام نویسنده </a:t>
            </a: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اول:هدی پروانه دانشجوی کارشناسی  ارشد شیمی  گرایش معدنی از دانشگاه بوعلی سینا</a:t>
            </a:r>
            <a:endParaRPr lang="fa-IR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نام نویسنده </a:t>
            </a: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دوم:دکتر حسن کی پور استاد تمام دانشگاه بوعلی سیناهمدان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نام نویسنده سوم:حمیدزینلی دانشجوی دکترای رشته شیمی معدنی</a:t>
            </a:r>
            <a:endParaRPr lang="fa-IR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2AD0DFD-457D-4A68-9595-602EA6599C5E}"/>
              </a:ext>
            </a:extLst>
          </p:cNvPr>
          <p:cNvSpPr txBox="1"/>
          <p:nvPr/>
        </p:nvSpPr>
        <p:spPr>
          <a:xfrm>
            <a:off x="8869680" y="2672780"/>
            <a:ext cx="3072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گروه آموزشی </a:t>
            </a: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شیمی معدنی،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/>
            </a:r>
            <a:b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</a:b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دانشکده شیمی،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/>
            </a:r>
            <a:b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</a:b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 دانشگاه بوعلی‌سینا، </a:t>
            </a:r>
            <a:b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</a:b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همدان</a:t>
            </a:r>
            <a:endParaRPr 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2FD5A40-0FFD-473C-AC41-AF223B157677}"/>
              </a:ext>
            </a:extLst>
          </p:cNvPr>
          <p:cNvSpPr txBox="1"/>
          <p:nvPr/>
        </p:nvSpPr>
        <p:spPr>
          <a:xfrm>
            <a:off x="6453051" y="6242994"/>
            <a:ext cx="5489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ایمیل </a:t>
            </a:r>
            <a:r>
              <a:rPr lang="fa-IR" sz="1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نویسنده:</a:t>
            </a:r>
            <a:r>
              <a:rPr lang="en-US" sz="1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hodaparvaneh29@gmail.com</a:t>
            </a:r>
            <a:endParaRPr lang="en-US" sz="1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033B143-BBFB-4D7E-A1DD-E12A3ABA45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5" r="27240"/>
          <a:stretch/>
        </p:blipFill>
        <p:spPr>
          <a:xfrm>
            <a:off x="249834" y="152864"/>
            <a:ext cx="2424531" cy="2356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438" y="256858"/>
            <a:ext cx="1948728" cy="194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03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تقدیر و تشکر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027" y="3155580"/>
            <a:ext cx="9027043" cy="233082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با تشکر از دانشگاه بوعلی سینا و دانشکده شیمی</a:t>
            </a:r>
            <a:r>
              <a:rPr lang="en-US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که جهت انجام این کار تحقیقاتی امکانات لازم را در اختیار ما قرار دادند.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9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منابع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+mj-cs"/>
              </a:rPr>
              <a:t>[1]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Rezaeivala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Keypour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2014, 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203-253.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+mj-cs"/>
              </a:rPr>
              <a:t> [2]  T. Li, J.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+mj-cs"/>
              </a:rPr>
              <a:t>Jenter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+mj-cs"/>
              </a:rPr>
              <a:t>, P. W.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+mj-cs"/>
              </a:rPr>
              <a:t>Roesky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+mj-cs"/>
              </a:rPr>
              <a:t>, Z.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+mj-cs"/>
              </a:rPr>
              <a:t>Anorg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+mj-cs"/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+mj-cs"/>
              </a:rPr>
              <a:t>Allg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+mj-cs"/>
              </a:rPr>
              <a:t>. Chem. 636 (2010) 2148;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[3]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Kumar, T. Paul, O. Jana,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Mani,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Inorg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2016, 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445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70-78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+mj-cs"/>
              </a:rPr>
              <a:t>Freire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+mj-cs"/>
              </a:rPr>
              <a:t>, L.C.J. Pereira, R.T.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+mj-cs"/>
              </a:rPr>
              <a:t>Henriques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+mj-cs"/>
              </a:rPr>
              <a:t>, M.C. Oliveira, J.E. Warren,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+mj-cs"/>
              </a:rPr>
              <a:t>Inorg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+mj-cs"/>
              </a:rPr>
              <a:t>. Chem. 7(2008) 8896;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+mj-cs"/>
              </a:rPr>
              <a:t>[4] G.C.V. Stein, G.V.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+mj-cs"/>
              </a:rPr>
              <a:t>Koten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+mj-cs"/>
              </a:rPr>
              <a:t>, H.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+mj-cs"/>
              </a:rPr>
              <a:t>Passenier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+mj-cs"/>
              </a:rPr>
              <a:t>, O.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+mj-cs"/>
              </a:rPr>
              <a:t>Steinebach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+mj-cs"/>
              </a:rPr>
              <a:t>, K.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+mj-cs"/>
              </a:rPr>
              <a:t>Vrieze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+mj-cs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+mj-cs"/>
              </a:rPr>
              <a:t>Inorg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+mj-cs"/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+mj-cs"/>
              </a:rPr>
              <a:t>Chim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+mj-cs"/>
              </a:rPr>
              <a:t>.</a:t>
            </a:r>
          </a:p>
          <a:p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+mj-cs"/>
              </a:rPr>
              <a:t>Acta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+mj-cs"/>
              </a:rPr>
              <a:t> 89 (1984) 79</a:t>
            </a:r>
          </a:p>
          <a:p>
            <a:pPr algn="just" rtl="1">
              <a:buNone/>
            </a:pPr>
            <a:endParaRPr lang="en-US" sz="2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8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چکیده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954" y="2336873"/>
            <a:ext cx="10946676" cy="4338247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آلدهید متقارن 1و1</a:t>
            </a:r>
            <a:r>
              <a:rPr lang="he-IL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׳</a:t>
            </a:r>
            <a:r>
              <a:rPr lang="fa-IR" sz="2000" dirty="0" smtClean="0">
                <a:solidFill>
                  <a:schemeClr val="bg1"/>
                </a:solidFill>
                <a:latin typeface="Times New Roman"/>
                <a:cs typeface="B Nazanin" pitchFamily="2" charset="-78"/>
              </a:rPr>
              <a:t>((1و4دی آزوپان -1و4- دی ایل)بیس(متیلن))بیس(1</a:t>
            </a:r>
            <a:r>
              <a:rPr lang="en-US" sz="1600" dirty="0" smtClean="0">
                <a:solidFill>
                  <a:schemeClr val="bg1"/>
                </a:solidFill>
                <a:latin typeface="Times New Roman"/>
                <a:cs typeface="B Nazanin" pitchFamily="2" charset="-78"/>
              </a:rPr>
              <a:t>H</a:t>
            </a:r>
            <a:r>
              <a:rPr lang="fa-IR" sz="2000" dirty="0" smtClean="0">
                <a:solidFill>
                  <a:schemeClr val="bg1"/>
                </a:solidFill>
                <a:latin typeface="Times New Roman"/>
                <a:cs typeface="B Nazanin" pitchFamily="2" charset="-78"/>
              </a:rPr>
              <a:t>-پیرول-2-کربالدهید)</a:t>
            </a:r>
            <a:r>
              <a:rPr lang="fa-IR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از واکنش همو پی پیرازین ، فرمالدهید و پیرول -2-کربالدهید سنتز شد. طیف جرمی آلدهید یک پیک درناحیه ی</a:t>
            </a:r>
            <a:r>
              <a:rPr lang="en-US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m/z</a:t>
            </a:r>
            <a:r>
              <a:rPr lang="fa-IR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314/4</a:t>
            </a:r>
            <a:r>
              <a:rPr lang="fa-IR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نشان می دهد و لیگاند ماکروسیکل بازشیف </a:t>
            </a:r>
            <a:r>
              <a:rPr lang="en-US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L</a:t>
            </a:r>
            <a:r>
              <a:rPr lang="fa-IR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با سیستم دهندگی </a:t>
            </a:r>
            <a:r>
              <a:rPr lang="en-US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N5</a:t>
            </a:r>
            <a:r>
              <a:rPr lang="fa-IR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از تراکم این آلدهید با دی اتیلن تری آمین به صورت واکنش مستقیم (بدون حضور فلز) سنتز شد. طیف </a:t>
            </a:r>
            <a:r>
              <a:rPr lang="en-US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IR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لیگاند یک ارتعاش (</a:t>
            </a:r>
            <a:r>
              <a:rPr lang="en-US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C=N</a:t>
            </a:r>
            <a:r>
              <a:rPr lang="fa-IR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) در ناحیه </a:t>
            </a:r>
            <a:r>
              <a:rPr lang="en-US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Cm</a:t>
            </a:r>
            <a:r>
              <a:rPr lang="en-US" sz="1600" baseline="30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-1</a:t>
            </a:r>
            <a:r>
              <a:rPr lang="fa-IR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1637</a:t>
            </a:r>
            <a:r>
              <a:rPr lang="fa-IR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 به نمایش گذاشت و حذف پیک مربوط به گروه های </a:t>
            </a:r>
            <a:r>
              <a:rPr lang="en-US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NH</a:t>
            </a:r>
            <a:r>
              <a:rPr lang="en-US" sz="2000" baseline="-25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, C=O</a:t>
            </a:r>
            <a:r>
              <a:rPr lang="fa-IR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در طیف </a:t>
            </a:r>
            <a:r>
              <a:rPr lang="en-US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IR</a:t>
            </a:r>
            <a:r>
              <a:rPr lang="fa-IR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>
                <a:solidFill>
                  <a:schemeClr val="bg1"/>
                </a:solidFill>
                <a:cs typeface="B Nazanin" panose="00000400000000000000" pitchFamily="2" charset="-78"/>
              </a:rPr>
              <a:t>لیگاند وحضور یک قله در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381/52</a:t>
            </a:r>
            <a:r>
              <a:rPr lang="en-US" sz="1600" dirty="0">
                <a:solidFill>
                  <a:schemeClr val="bg1"/>
                </a:solidFill>
                <a:cs typeface="B Nazanin" panose="00000400000000000000" pitchFamily="2" charset="-78"/>
              </a:rPr>
              <a:t> m/z=</a:t>
            </a:r>
            <a:r>
              <a:rPr lang="en-US" sz="20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در طیف جرمی لیگاند</a:t>
            </a:r>
            <a:r>
              <a:rPr lang="fa-IR" sz="2000" dirty="0">
                <a:solidFill>
                  <a:schemeClr val="bg1"/>
                </a:solidFill>
                <a:cs typeface="B Nazanin" panose="00000400000000000000" pitchFamily="2" charset="-78"/>
              </a:rPr>
              <a:t>،</a:t>
            </a:r>
            <a:r>
              <a:rPr lang="fa-IR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سنتز لیگاند بزرگ حلقوی را تایید می کند. کمپلکس مربوطه از واکنش مستقیم یون روی و لیگاند </a:t>
            </a:r>
            <a:r>
              <a:rPr lang="en-US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L</a:t>
            </a:r>
            <a:r>
              <a:rPr lang="fa-IR" sz="1600" baseline="30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در حلال متانول سنتز شد. طیف</a:t>
            </a:r>
            <a:r>
              <a:rPr lang="en-US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IR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کمپلکس پیک (</a:t>
            </a:r>
            <a:r>
              <a:rPr lang="en-US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(C=N</a:t>
            </a:r>
            <a:r>
              <a:rPr lang="fa-IR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را در</a:t>
            </a:r>
            <a:r>
              <a:rPr lang="en-US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Cm</a:t>
            </a:r>
            <a:r>
              <a:rPr lang="en-US" sz="1600" baseline="30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-1</a:t>
            </a:r>
            <a:r>
              <a:rPr lang="fa-IR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1634</a:t>
            </a:r>
            <a:r>
              <a:rPr lang="fa-IR" sz="20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و همچنین </a:t>
            </a:r>
            <a:r>
              <a:rPr lang="fa-IR" sz="2000" dirty="0">
                <a:solidFill>
                  <a:schemeClr val="bg1"/>
                </a:solidFill>
                <a:cs typeface="B Nazanin" panose="00000400000000000000" pitchFamily="2" charset="-78"/>
              </a:rPr>
              <a:t>وجود پیک در</a:t>
            </a:r>
            <a:r>
              <a:rPr lang="en-US" sz="1600" dirty="0">
                <a:solidFill>
                  <a:schemeClr val="bg1"/>
                </a:solidFill>
                <a:cs typeface="B Nazanin" panose="00000400000000000000" pitchFamily="2" charset="-78"/>
              </a:rPr>
              <a:t>m/z =</a:t>
            </a:r>
            <a:r>
              <a:rPr lang="en-US" sz="2000" dirty="0">
                <a:solidFill>
                  <a:schemeClr val="bg1"/>
                </a:solidFill>
                <a:cs typeface="B Nazanin" panose="00000400000000000000" pitchFamily="2" charset="-78"/>
              </a:rPr>
              <a:t>545/34</a:t>
            </a:r>
            <a:r>
              <a:rPr lang="fa-IR" sz="2000" dirty="0">
                <a:solidFill>
                  <a:schemeClr val="bg1"/>
                </a:solidFill>
                <a:cs typeface="B Nazanin" panose="00000400000000000000" pitchFamily="2" charset="-78"/>
              </a:rPr>
              <a:t> در </a:t>
            </a:r>
            <a:r>
              <a:rPr lang="fa-IR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طیف جرمی کمپلکس سنتز کمپلکس را تایید می کند. بررسی طیف های </a:t>
            </a:r>
            <a:r>
              <a:rPr lang="en-US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en-US" sz="1600" baseline="30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1</a:t>
            </a:r>
            <a:r>
              <a:rPr lang="en-US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H-NMR</a:t>
            </a:r>
            <a:r>
              <a:rPr lang="fa-IR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و</a:t>
            </a:r>
            <a:r>
              <a:rPr lang="en-US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en-US" sz="1600" baseline="30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13</a:t>
            </a:r>
            <a:r>
              <a:rPr lang="en-US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C-NMR </a:t>
            </a:r>
            <a:r>
              <a:rPr lang="fa-IR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سنتز تمام ترکیبات را تایید می کند.</a:t>
            </a:r>
            <a:endParaRPr lang="en-US" sz="2000" baseline="30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87A4854-0A80-4A8B-A01B-5138B997FC58}"/>
              </a:ext>
            </a:extLst>
          </p:cNvPr>
          <p:cNvSpPr txBox="1"/>
          <p:nvPr/>
        </p:nvSpPr>
        <p:spPr>
          <a:xfrm>
            <a:off x="414771" y="6133059"/>
            <a:ext cx="11320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800" dirty="0">
                <a:solidFill>
                  <a:schemeClr val="bg1"/>
                </a:solidFill>
                <a:cs typeface="B Nazanin" panose="00000400000000000000" pitchFamily="2" charset="-78"/>
              </a:rPr>
              <a:t>کلمات کلیدی: </a:t>
            </a:r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واکنش </a:t>
            </a:r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مانیخ، </a:t>
            </a:r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دی </a:t>
            </a:r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>آلدهید ، لیگاند بازشیف یزرگ حلقوی، کمپلکس بزرگ حلقوی </a:t>
            </a:r>
            <a:endParaRPr lang="en-US" sz="18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6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مقدمه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267" y="2364378"/>
            <a:ext cx="11621386" cy="4203202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سیستم های لیگاند مونو (ایمینوپیرول) و بیس (ایمینوپیرول) نقش مهمی در شیمی کوئوردیناسیون دارند و کمپلکسهای فلزی مختلفی از آنها سنتز شده است [1]. لیگاندهای حاوی ایمینوپیرول به کمک واکنشهای تراکمی آلدهید مربوطه با انواع آمینهای اولیه سنتز می شوند و انواع لیگاندهای ایمینوپیررولی با خواص مختلف به دست می آیند[2]. علاوه بر این در </a:t>
            </a:r>
            <a:r>
              <a:rPr lang="fa-IR" sz="2000" dirty="0">
                <a:solidFill>
                  <a:schemeClr val="bg1"/>
                </a:solidFill>
                <a:cs typeface="B Nazanin" pitchFamily="2" charset="-78"/>
              </a:rPr>
              <a:t>سالهای اخیر ، 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گزارش هایی از سنتز لیگاندهایی که حاوی دو بخش ایمینوپیرول و نیز واحدهای آروماتیک یا آلیفاتیک می باشند و همچنین شناسایی انواع مختلف </a:t>
            </a:r>
            <a:r>
              <a:rPr lang="fa-IR" sz="2000" dirty="0">
                <a:solidFill>
                  <a:schemeClr val="bg1"/>
                </a:solidFill>
                <a:cs typeface="B Nazanin" pitchFamily="2" charset="-78"/>
              </a:rPr>
              <a:t>بیس (ایمینو) دی پیرومتان 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ها، ارائه شده است[3و 4]. ویژگی های منحصر به فرد این لیگاندها</a:t>
            </a:r>
            <a:r>
              <a:rPr lang="fa-IR" sz="2000" dirty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موجب گردید که به طراحی لیگاندهای مختلف ایمینوپیرول و مطالعه کمپلکس های فلزی مربوطه اقدام نماییم. در این گزارش سنتز دی</a:t>
            </a:r>
            <a:r>
              <a:rPr lang="en-US" sz="2000" dirty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آلدهید جدید حاصل از واکنش مانیخ پیرول-2-کربالدهید و هموپی </a:t>
            </a:r>
            <a:r>
              <a:rPr lang="fa-IR" sz="2000" dirty="0">
                <a:solidFill>
                  <a:schemeClr val="bg1"/>
                </a:solidFill>
                <a:cs typeface="B Nazanin" pitchFamily="2" charset="-78"/>
              </a:rPr>
              <a:t>پیرازین 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و نیز از واکنش این دی آلدهید و دی اتیلن تری آمین لیگاند یزرگ حلقوی </a:t>
            </a:r>
            <a:r>
              <a:rPr lang="en-US" sz="2000" dirty="0" smtClean="0">
                <a:solidFill>
                  <a:schemeClr val="bg1"/>
                </a:solidFill>
                <a:cs typeface="B Nazanin" pitchFamily="2" charset="-78"/>
              </a:rPr>
              <a:t>L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sz="2000" dirty="0">
                <a:solidFill>
                  <a:schemeClr val="bg1"/>
                </a:solidFill>
                <a:cs typeface="B Nazanin" pitchFamily="2" charset="-78"/>
              </a:rPr>
              <a:t>ارائه می 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گردد و در 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ادامه </a:t>
            </a:r>
            <a:r>
              <a:rPr lang="fa-IR" sz="2000" dirty="0">
                <a:solidFill>
                  <a:schemeClr val="bg1"/>
                </a:solidFill>
                <a:cs typeface="B Nazanin" pitchFamily="2" charset="-78"/>
              </a:rPr>
              <a:t>کمپلکس 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بزرگ </a:t>
            </a:r>
            <a:r>
              <a:rPr lang="fa-IR" sz="2000" dirty="0">
                <a:solidFill>
                  <a:schemeClr val="bg1"/>
                </a:solidFill>
                <a:cs typeface="B Nazanin" pitchFamily="2" charset="-78"/>
              </a:rPr>
              <a:t>حلقوی یون 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روی مربوطه سنتز و شناسایی گردید.</a:t>
            </a:r>
            <a:endParaRPr lang="en-US" sz="2000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endParaRPr lang="en-US" sz="2000" dirty="0">
              <a:solidFill>
                <a:schemeClr val="bg1"/>
              </a:solidFill>
              <a:cs typeface="B Nazanin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روش‌ انجام تحقیق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3831"/>
            <a:ext cx="11997128" cy="4675820"/>
          </a:xfrm>
        </p:spPr>
        <p:txBody>
          <a:bodyPr>
            <a:noAutofit/>
          </a:bodyPr>
          <a:lstStyle/>
          <a:p>
            <a:pPr algn="just" rtl="1">
              <a:buNone/>
            </a:pPr>
            <a:endParaRPr lang="fa-IR" sz="2000" b="1" dirty="0" smtClean="0">
              <a:solidFill>
                <a:srgbClr val="FFFF00"/>
              </a:solidFill>
              <a:cs typeface="B Nazanin" pitchFamily="2" charset="-78"/>
            </a:endParaRPr>
          </a:p>
          <a:p>
            <a:pPr algn="just" rtl="1">
              <a:buNone/>
            </a:pPr>
            <a:r>
              <a:rPr lang="fa-IR" sz="2000" b="1" dirty="0" smtClean="0">
                <a:solidFill>
                  <a:srgbClr val="FFFF00"/>
                </a:solidFill>
                <a:cs typeface="B Nazanin" pitchFamily="2" charset="-78"/>
              </a:rPr>
              <a:t> مراحل سنتز آلدهید:</a:t>
            </a:r>
          </a:p>
          <a:p>
            <a:pPr algn="just" rtl="1">
              <a:lnSpc>
                <a:spcPct val="150000"/>
              </a:lnSpc>
            </a:pP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 5میلی مول (5/.گرم) همو پی پیرازین و10 میلی مول فرمآلدهید( 03/.گرم) در20میلی لیتر اتانول حل کرده و سپس10میلی مول(1/26گرم) پیرول 2- کربالدهید در 10 میلی لیتر متانول حل شده و به محلول اضافه گردید و محتویات واکنش برای 15 ساعت در دمای اتاق در ظرف واکنش به هم زده شد محلول واکنش  بعد از سرد شدن صاف و در خلا خشک شد رسوب حاصل به وسیله کلرو فرم استخراج گردید وبا هگزان نرمال شست شو داده شد.</a:t>
            </a:r>
          </a:p>
          <a:p>
            <a:pPr algn="just" rtl="1">
              <a:buNone/>
            </a:pPr>
            <a:endParaRPr lang="fa-IR" sz="20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just" rtl="1"/>
            <a:endParaRPr lang="fa-IR" sz="2000" b="1" dirty="0" smtClean="0">
              <a:cs typeface="B Nazanin" pitchFamily="2" charset="-78"/>
            </a:endParaRPr>
          </a:p>
          <a:p>
            <a:pPr algn="just" rtl="1"/>
            <a:endParaRPr lang="fa-IR" sz="2000" b="1" dirty="0" smtClean="0">
              <a:cs typeface="B Nazanin" pitchFamily="2" charset="-78"/>
            </a:endParaRPr>
          </a:p>
          <a:p>
            <a:pPr algn="just" rtl="1"/>
            <a:endParaRPr lang="fa-IR" sz="2000" b="1" dirty="0" smtClean="0">
              <a:cs typeface="B Nazanin" pitchFamily="2" charset="-78"/>
            </a:endParaRPr>
          </a:p>
          <a:p>
            <a:pPr algn="just" rtl="1">
              <a:buNone/>
            </a:pPr>
            <a:endParaRPr lang="en-US" sz="20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just" rtl="1"/>
            <a:endParaRPr lang="en-US" sz="2000" b="1" dirty="0" smtClean="0">
              <a:cs typeface="B Nazanin" pitchFamily="2" charset="-78"/>
            </a:endParaRPr>
          </a:p>
          <a:p>
            <a:pPr algn="just" rtl="1">
              <a:buNone/>
            </a:pPr>
            <a:r>
              <a:rPr lang="en-US" sz="2000" b="1" dirty="0" smtClean="0">
                <a:cs typeface="B Nazanin" pitchFamily="2" charset="-78"/>
              </a:rPr>
              <a:t> </a:t>
            </a:r>
            <a:endParaRPr lang="en-US" sz="2000" dirty="0" smtClean="0">
              <a:cs typeface="B Nazanin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069436" y="5912334"/>
            <a:ext cx="3858255" cy="5473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chemeClr val="bg1"/>
                </a:solidFill>
              </a:rPr>
              <a:t>طرح 1 : مسیر سنتز آلدهید 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203" y="4231542"/>
            <a:ext cx="8464732" cy="168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57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روش‌ انجام تحقیق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796902"/>
            <a:ext cx="11969930" cy="4892108"/>
          </a:xfrm>
        </p:spPr>
        <p:txBody>
          <a:bodyPr>
            <a:noAutofit/>
          </a:bodyPr>
          <a:lstStyle/>
          <a:p>
            <a:pPr algn="just" rtl="1">
              <a:buNone/>
            </a:pPr>
            <a:endParaRPr lang="fa-IR" sz="2000" b="1" dirty="0" smtClean="0">
              <a:solidFill>
                <a:srgbClr val="FFFF00"/>
              </a:solidFill>
              <a:cs typeface="B Nazanin" pitchFamily="2" charset="-78"/>
            </a:endParaRPr>
          </a:p>
          <a:p>
            <a:pPr algn="just" rtl="1">
              <a:buNone/>
            </a:pPr>
            <a:r>
              <a:rPr lang="fa-IR" sz="2000" b="1" dirty="0" smtClean="0">
                <a:solidFill>
                  <a:srgbClr val="FFFF00"/>
                </a:solidFill>
                <a:cs typeface="B Nazanin" pitchFamily="2" charset="-78"/>
              </a:rPr>
              <a:t>    سنتز لیگاند بزرگ حلقوی: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   مقدار 1/. میلی مول(314/ 0 گرم) از دی آلدهید در 20 میلی لیتر متانول حل شد و به مدت 5 ساعت در دمای 25 درجه سانتی گراد رفلاکس گردید و مقدار 1/. میلی مول (0092/گرم) از دی اتیلن تری آمین در 10 میلی لیتر متانول حل شده و قطره قطره به محلول اضافه گردید. سپس محلول 24 ساعت رفلاکس شد و زیر هود خشک شده و توسط دی اتیل اتر شست شو داده شد.</a:t>
            </a:r>
          </a:p>
          <a:p>
            <a:pPr algn="just" rtl="1">
              <a:buNone/>
            </a:pPr>
            <a:endParaRPr lang="fa-IR" sz="2000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just" rtl="1">
              <a:buNone/>
            </a:pPr>
            <a:r>
              <a:rPr lang="fa-IR" sz="2000" dirty="0" smtClean="0">
                <a:solidFill>
                  <a:srgbClr val="FFFF00"/>
                </a:solidFill>
                <a:cs typeface="B Nazanin" pitchFamily="2" charset="-78"/>
              </a:rPr>
              <a:t>   </a:t>
            </a:r>
            <a:endParaRPr lang="fa-IR" sz="2000" b="1" dirty="0" smtClean="0">
              <a:cs typeface="B Nazanin" pitchFamily="2" charset="-78"/>
            </a:endParaRPr>
          </a:p>
          <a:p>
            <a:pPr algn="just" rtl="1">
              <a:buNone/>
            </a:pPr>
            <a:endParaRPr lang="en-US" sz="20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just" rtl="1"/>
            <a:endParaRPr lang="en-US" sz="2000" b="1" dirty="0" smtClean="0">
              <a:cs typeface="B Nazanin" pitchFamily="2" charset="-78"/>
            </a:endParaRPr>
          </a:p>
          <a:p>
            <a:pPr algn="just" rtl="1">
              <a:buNone/>
            </a:pPr>
            <a:r>
              <a:rPr lang="en-US" sz="2000" b="1" dirty="0" smtClean="0">
                <a:cs typeface="B Nazanin" pitchFamily="2" charset="-78"/>
              </a:rPr>
              <a:t> </a:t>
            </a:r>
            <a:endParaRPr lang="en-US" sz="2000" dirty="0" smtClean="0">
              <a:cs typeface="B Nazanin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970000" y="6072989"/>
            <a:ext cx="3315751" cy="3555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chemeClr val="bg1"/>
                </a:solidFill>
              </a:rPr>
              <a:t>طرح 2: مسیر سنتز لیگاند بزرگ حلقوی</a:t>
            </a:r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668316"/>
              </p:ext>
            </p:extLst>
          </p:nvPr>
        </p:nvGraphicFramePr>
        <p:xfrm>
          <a:off x="1373800" y="4284621"/>
          <a:ext cx="9703503" cy="185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5" name="CS ChemDraw Drawing" r:id="rId5" imgW="9173995" imgH="1849646" progId="ChemDraw.Document.6.0">
                  <p:embed/>
                </p:oleObj>
              </mc:Choice>
              <mc:Fallback>
                <p:oleObj name="CS ChemDraw Drawing" r:id="rId5" imgW="9173995" imgH="184964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3800" y="4284621"/>
                        <a:ext cx="9703503" cy="185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457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روش‌ انجام تحقیق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0861" y="2556863"/>
            <a:ext cx="10100723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buNone/>
            </a:pPr>
            <a:r>
              <a:rPr lang="fa-IR" b="1" dirty="0">
                <a:solidFill>
                  <a:srgbClr val="FFFF00"/>
                </a:solidFill>
                <a:cs typeface="B Nazanin" pitchFamily="2" charset="-78"/>
              </a:rPr>
              <a:t>سنتزکمپلکس</a:t>
            </a:r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:</a:t>
            </a:r>
          </a:p>
          <a:p>
            <a:pPr algn="just" rtl="1">
              <a:buNone/>
            </a:pPr>
            <a:endParaRPr lang="fa-IR" dirty="0">
              <a:solidFill>
                <a:srgbClr val="FFFF00"/>
              </a:solidFill>
              <a:cs typeface="B Nazanin" pitchFamily="2" charset="-78"/>
            </a:endParaRPr>
          </a:p>
          <a:p>
            <a:pPr algn="just" rtl="1">
              <a:lnSpc>
                <a:spcPct val="150000"/>
              </a:lnSpc>
              <a:buNone/>
            </a:pP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    مقدار1/ میلی مول از لیگاند (0545/گرم) در  10 میلی لیتر متانول حل شده و 1/ میلی مول (0372/گرم) از محلول نمک پرکلرات روی شش آبه در 15 میلی لیتر متانول به صورت قطره قطره به محلول اضافه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و</a:t>
            </a:r>
            <a:r>
              <a:rPr lang="en-US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24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ساعت تحت رفلاکس قرار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گرفت. سپس در خلا خشک و با دی اتیل اتر شسته شد.</a:t>
            </a:r>
            <a:endParaRPr lang="fa-IR" b="1" dirty="0">
              <a:solidFill>
                <a:srgbClr val="FFFF00"/>
              </a:solidFill>
              <a:cs typeface="B Nazanin" pitchFamily="2" charset="-78"/>
            </a:endParaRPr>
          </a:p>
          <a:p>
            <a:pPr algn="just" rtl="1">
              <a:buNone/>
            </a:pPr>
            <a:endParaRPr lang="fa-IR" b="1" dirty="0">
              <a:solidFill>
                <a:schemeClr val="bg1"/>
              </a:solidFill>
              <a:cs typeface="B Nazanin" pitchFamily="2" charset="-78"/>
            </a:endParaRPr>
          </a:p>
          <a:p>
            <a:pPr algn="just" rtl="1"/>
            <a:endParaRPr lang="fa-IR" b="1" dirty="0">
              <a:cs typeface="B Nazanin" pitchFamily="2" charset="-78"/>
            </a:endParaRPr>
          </a:p>
          <a:p>
            <a:pPr algn="just" rtl="1"/>
            <a:endParaRPr lang="fa-IR" b="1" dirty="0">
              <a:cs typeface="B Nazanin" pitchFamily="2" charset="-78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888478"/>
              </p:ext>
            </p:extLst>
          </p:nvPr>
        </p:nvGraphicFramePr>
        <p:xfrm>
          <a:off x="1400861" y="4287909"/>
          <a:ext cx="9771016" cy="1985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CS ChemDraw Drawing" r:id="rId4" imgW="9288599" imgH="2019071" progId="ChemDraw.Document.6.0">
                  <p:embed/>
                </p:oleObj>
              </mc:Choice>
              <mc:Fallback>
                <p:oleObj name="CS ChemDraw Drawing" r:id="rId4" imgW="9288599" imgH="2019071" progId="ChemDraw.Document.6.0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0861" y="4287909"/>
                        <a:ext cx="9771016" cy="1985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4201275" y="6273463"/>
            <a:ext cx="3840480" cy="3792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>
                <a:solidFill>
                  <a:schemeClr val="bg1"/>
                </a:solidFill>
              </a:rPr>
              <a:t>طرح </a:t>
            </a:r>
            <a:r>
              <a:rPr lang="fa-IR" sz="1600" dirty="0" smtClean="0">
                <a:solidFill>
                  <a:schemeClr val="bg1"/>
                </a:solidFill>
              </a:rPr>
              <a:t>3: مسیر سنتز کممپلکس یزرگ حلقوی روی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598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just" rtl="1"/>
            <a:r>
              <a:rPr lang="fa-IR" b="1" dirty="0" smtClean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نتایج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4" y="2181498"/>
            <a:ext cx="11913326" cy="5055326"/>
          </a:xfrm>
        </p:spPr>
        <p:txBody>
          <a:bodyPr>
            <a:no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آلدهید متقارن 1و1</a:t>
            </a:r>
            <a:r>
              <a:rPr lang="he-IL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׳</a:t>
            </a:r>
            <a:r>
              <a:rPr lang="fa-IR" sz="2000" dirty="0" smtClean="0">
                <a:solidFill>
                  <a:schemeClr val="bg1"/>
                </a:solidFill>
                <a:latin typeface="Times New Roman"/>
                <a:cs typeface="B Nazanin" pitchFamily="2" charset="-78"/>
              </a:rPr>
              <a:t>((1و4دی آزو پان -1و4- دیل)بیس(متیلن ))بیس(1</a:t>
            </a:r>
            <a:r>
              <a:rPr lang="en-US" sz="1600" dirty="0" smtClean="0">
                <a:solidFill>
                  <a:schemeClr val="bg1"/>
                </a:solidFill>
                <a:latin typeface="Times New Roman"/>
                <a:cs typeface="B Nazanin" pitchFamily="2" charset="-78"/>
              </a:rPr>
              <a:t>H</a:t>
            </a:r>
            <a:r>
              <a:rPr lang="fa-IR" sz="2000" dirty="0" smtClean="0">
                <a:solidFill>
                  <a:schemeClr val="bg1"/>
                </a:solidFill>
                <a:latin typeface="Times New Roman"/>
                <a:cs typeface="B Nazanin" pitchFamily="2" charset="-78"/>
              </a:rPr>
              <a:t>-پیرول-2-کربالدهید) 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به روش مانیخ با استفاده از همو پیپیرزازین، فرمآلدهید و پیرول -2-کربالدهید سنتز و به وسیله آنالیز عنصری طیف جرمی ، </a:t>
            </a:r>
            <a:r>
              <a:rPr lang="en-US" sz="1800" dirty="0" smtClean="0">
                <a:solidFill>
                  <a:schemeClr val="bg1"/>
                </a:solidFill>
                <a:cs typeface="B Nazanin" pitchFamily="2" charset="-78"/>
              </a:rPr>
              <a:t>I</a:t>
            </a:r>
            <a:r>
              <a:rPr lang="en-US" sz="1600" dirty="0" smtClean="0">
                <a:solidFill>
                  <a:schemeClr val="bg1"/>
                </a:solidFill>
                <a:cs typeface="B Nazanin" pitchFamily="2" charset="-78"/>
              </a:rPr>
              <a:t>R</a:t>
            </a:r>
            <a:r>
              <a:rPr lang="fa-IR" sz="1600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sz="1800" dirty="0" smtClean="0">
                <a:solidFill>
                  <a:schemeClr val="bg1"/>
                </a:solidFill>
                <a:cs typeface="B Nazanin" pitchFamily="2" charset="-78"/>
              </a:rPr>
              <a:t>و </a:t>
            </a:r>
            <a:r>
              <a:rPr lang="en-US" sz="1600" dirty="0" smtClean="0">
                <a:solidFill>
                  <a:schemeClr val="bg1"/>
                </a:solidFill>
                <a:cs typeface="B Nazanin" pitchFamily="2" charset="-78"/>
              </a:rPr>
              <a:t>NMR</a:t>
            </a:r>
            <a:r>
              <a:rPr lang="fa-IR" sz="1600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شناسایی شد. در </a:t>
            </a:r>
            <a:r>
              <a:rPr lang="fa-IR" sz="2000" dirty="0">
                <a:solidFill>
                  <a:schemeClr val="bg1"/>
                </a:solidFill>
                <a:cs typeface="B Nazanin" panose="00000400000000000000" pitchFamily="2" charset="-78"/>
              </a:rPr>
              <a:t>طیف </a:t>
            </a:r>
            <a:r>
              <a:rPr lang="en-US" sz="1600" dirty="0">
                <a:solidFill>
                  <a:schemeClr val="bg1"/>
                </a:solidFill>
                <a:cs typeface="B Nazanin" panose="00000400000000000000" pitchFamily="2" charset="-78"/>
              </a:rPr>
              <a:t>IR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آلدهید نوار جذبی </a:t>
            </a:r>
            <a:r>
              <a:rPr lang="fa-IR" sz="2000" dirty="0">
                <a:solidFill>
                  <a:schemeClr val="bg1"/>
                </a:solidFill>
                <a:cs typeface="B Nazanin" panose="00000400000000000000" pitchFamily="2" charset="-78"/>
              </a:rPr>
              <a:t>ارتعاش (</a:t>
            </a:r>
            <a:r>
              <a:rPr lang="en-US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C=O</a:t>
            </a:r>
            <a:r>
              <a:rPr lang="fa-IR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) </a:t>
            </a:r>
            <a:r>
              <a:rPr lang="fa-IR" sz="2000" dirty="0">
                <a:solidFill>
                  <a:schemeClr val="bg1"/>
                </a:solidFill>
                <a:cs typeface="B Nazanin" panose="00000400000000000000" pitchFamily="2" charset="-78"/>
              </a:rPr>
              <a:t>در ناحیه </a:t>
            </a:r>
            <a:r>
              <a:rPr lang="en-US" sz="20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B Nazanin" panose="00000400000000000000" pitchFamily="2" charset="-78"/>
              </a:rPr>
              <a:t>Cm</a:t>
            </a:r>
            <a:r>
              <a:rPr lang="en-US" sz="1600" baseline="30000" dirty="0">
                <a:solidFill>
                  <a:schemeClr val="bg1"/>
                </a:solidFill>
                <a:cs typeface="B Nazanin" panose="00000400000000000000" pitchFamily="2" charset="-78"/>
              </a:rPr>
              <a:t>-1</a:t>
            </a:r>
            <a:r>
              <a:rPr lang="fa-IR" sz="20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1660 ةاهر شده است. </a:t>
            </a:r>
            <a:r>
              <a:rPr lang="fa-IR" sz="2000" dirty="0">
                <a:solidFill>
                  <a:schemeClr val="bg1"/>
                </a:solidFill>
                <a:cs typeface="B Nazanin" pitchFamily="2" charset="-78"/>
              </a:rPr>
              <a:t>در بررسی نتایج آنالیز عنصری 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آلدهید </a:t>
            </a:r>
            <a:r>
              <a:rPr lang="fa-IR" sz="2000" dirty="0">
                <a:solidFill>
                  <a:schemeClr val="bg1"/>
                </a:solidFill>
                <a:cs typeface="B Nazanin" pitchFamily="2" charset="-78"/>
              </a:rPr>
              <a:t>مطابقت خوبی بین نتایج تئوری و تجربی وجود دارد. 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طیف جرمی آلدهید پیک در ناحیه</a:t>
            </a:r>
            <a:r>
              <a:rPr lang="en-US" sz="2000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cs typeface="B Nazanin" pitchFamily="2" charset="-78"/>
              </a:rPr>
              <a:t>m/z</a:t>
            </a:r>
            <a:r>
              <a:rPr lang="en-US" sz="2000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314/4را نشان می دهد</a:t>
            </a:r>
            <a:r>
              <a:rPr lang="en-US" sz="2000" dirty="0" smtClean="0">
                <a:solidFill>
                  <a:schemeClr val="bg1"/>
                </a:solidFill>
                <a:cs typeface="B Nazanin" pitchFamily="2" charset="-78"/>
              </a:rPr>
              <a:t>.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 در طیف </a:t>
            </a:r>
            <a:r>
              <a:rPr lang="en-US" sz="2000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cs typeface="B Nazanin" pitchFamily="2" charset="-78"/>
              </a:rPr>
              <a:t>HNMR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پیک هیدروژن آلدهید در ناحیه</a:t>
            </a:r>
            <a:r>
              <a:rPr lang="en-US" sz="2000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cs typeface="B Nazanin" pitchFamily="2" charset="-78"/>
              </a:rPr>
              <a:t>PPM</a:t>
            </a:r>
            <a:r>
              <a:rPr lang="en-US" sz="2000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9/75 و در </a:t>
            </a:r>
            <a:r>
              <a:rPr lang="en-US" sz="1600" dirty="0" smtClean="0">
                <a:solidFill>
                  <a:schemeClr val="bg1"/>
                </a:solidFill>
                <a:cs typeface="B Nazanin" pitchFamily="2" charset="-78"/>
              </a:rPr>
              <a:t> CNMR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پیک کربن کربونیل در</a:t>
            </a:r>
            <a:r>
              <a:rPr lang="en-US" sz="2000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cs typeface="B Nazanin" pitchFamily="2" charset="-78"/>
              </a:rPr>
              <a:t>PPM 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178/9</a:t>
            </a:r>
            <a:r>
              <a:rPr lang="fa-IR" sz="1600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ظاهر می شود. در طیف</a:t>
            </a:r>
            <a:r>
              <a:rPr lang="en-US" sz="1600" dirty="0" smtClean="0">
                <a:solidFill>
                  <a:schemeClr val="bg1"/>
                </a:solidFill>
                <a:cs typeface="B Nazanin" pitchFamily="2" charset="-78"/>
              </a:rPr>
              <a:t>CNMR</a:t>
            </a:r>
            <a:r>
              <a:rPr lang="fa-IR" sz="1600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آلدهید مطابق انتظار 17 نوع پیک ظاهر می شوند، که موئید سنتز آلدهید می باشد.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 لیگاند </a:t>
            </a:r>
            <a:r>
              <a:rPr lang="en-US" sz="1600" dirty="0" smtClean="0">
                <a:solidFill>
                  <a:schemeClr val="bg1"/>
                </a:solidFill>
                <a:cs typeface="B Nazanin" pitchFamily="2" charset="-78"/>
              </a:rPr>
              <a:t>L</a:t>
            </a:r>
            <a:r>
              <a:rPr lang="en-US" sz="2000" baseline="30000" dirty="0" smtClean="0">
                <a:solidFill>
                  <a:schemeClr val="bg1"/>
                </a:solidFill>
                <a:cs typeface="B Nazanin" pitchFamily="2" charset="-78"/>
              </a:rPr>
              <a:t>1</a:t>
            </a:r>
            <a:r>
              <a:rPr lang="fa-IR" sz="2000" baseline="30000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از واکنش آلدهید متقارن 1و1</a:t>
            </a:r>
            <a:r>
              <a:rPr lang="he-IL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׳</a:t>
            </a:r>
            <a:r>
              <a:rPr lang="fa-IR" sz="2000" dirty="0" smtClean="0">
                <a:solidFill>
                  <a:schemeClr val="bg1"/>
                </a:solidFill>
                <a:latin typeface="Times New Roman"/>
                <a:cs typeface="B Nazanin" pitchFamily="2" charset="-78"/>
              </a:rPr>
              <a:t>((1و4دی آزو پان -1و4- دیل)بیس(متیلن))بیس(1</a:t>
            </a:r>
            <a:r>
              <a:rPr lang="en-US" sz="1600" dirty="0" smtClean="0">
                <a:solidFill>
                  <a:schemeClr val="bg1"/>
                </a:solidFill>
                <a:latin typeface="Times New Roman"/>
                <a:cs typeface="B Nazanin" pitchFamily="2" charset="-78"/>
              </a:rPr>
              <a:t>H</a:t>
            </a:r>
            <a:r>
              <a:rPr lang="fa-IR" sz="2000" dirty="0" smtClean="0">
                <a:solidFill>
                  <a:schemeClr val="bg1"/>
                </a:solidFill>
                <a:latin typeface="Times New Roman"/>
                <a:cs typeface="B Nazanin" pitchFamily="2" charset="-78"/>
              </a:rPr>
              <a:t>-پیرول-2-کربالدهید)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 و دی اتیلن تری آمین به دست می </a:t>
            </a:r>
            <a:r>
              <a:rPr lang="fa-IR" sz="2000" dirty="0">
                <a:solidFill>
                  <a:schemeClr val="bg1"/>
                </a:solidFill>
                <a:cs typeface="B Nazanin" pitchFamily="2" charset="-78"/>
              </a:rPr>
              <a:t>آید و حذف پیک مربوط به گروه های </a:t>
            </a:r>
            <a:r>
              <a:rPr lang="en-US" sz="2000" dirty="0">
                <a:solidFill>
                  <a:schemeClr val="bg1"/>
                </a:solidFill>
                <a:cs typeface="B Nazanin" panose="00000400000000000000" pitchFamily="2" charset="-78"/>
              </a:rPr>
              <a:t>NH</a:t>
            </a:r>
            <a:r>
              <a:rPr lang="en-US" sz="2000" baseline="-25000" dirty="0">
                <a:solidFill>
                  <a:schemeClr val="bg1"/>
                </a:solidFill>
                <a:cs typeface="B Nazanin" panose="00000400000000000000" pitchFamily="2" charset="-78"/>
              </a:rPr>
              <a:t>2</a:t>
            </a:r>
            <a:r>
              <a:rPr lang="en-US" sz="2000" dirty="0">
                <a:solidFill>
                  <a:schemeClr val="bg1"/>
                </a:solidFill>
                <a:cs typeface="B Nazanin" panose="00000400000000000000" pitchFamily="2" charset="-78"/>
              </a:rPr>
              <a:t> , C=O</a:t>
            </a:r>
            <a:r>
              <a:rPr lang="fa-IR" sz="2000" dirty="0">
                <a:solidFill>
                  <a:schemeClr val="bg1"/>
                </a:solidFill>
                <a:cs typeface="B Nazanin" panose="00000400000000000000" pitchFamily="2" charset="-78"/>
              </a:rPr>
              <a:t> در طیف </a:t>
            </a:r>
            <a:r>
              <a:rPr lang="en-US" sz="2000" dirty="0">
                <a:solidFill>
                  <a:schemeClr val="bg1"/>
                </a:solidFill>
                <a:cs typeface="B Nazanin" panose="00000400000000000000" pitchFamily="2" charset="-78"/>
              </a:rPr>
              <a:t>IR</a:t>
            </a:r>
            <a:r>
              <a:rPr lang="fa-IR" sz="2000" dirty="0">
                <a:solidFill>
                  <a:schemeClr val="bg1"/>
                </a:solidFill>
                <a:cs typeface="B Nazanin" panose="00000400000000000000" pitchFamily="2" charset="-78"/>
              </a:rPr>
              <a:t> لیگاند ودر طیف جرمی </a:t>
            </a:r>
            <a:r>
              <a:rPr lang="fa-IR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آن حضور پیک </a:t>
            </a:r>
            <a:r>
              <a:rPr lang="fa-IR" sz="2000" dirty="0">
                <a:solidFill>
                  <a:schemeClr val="bg1"/>
                </a:solidFill>
                <a:cs typeface="B Nazanin" panose="00000400000000000000" pitchFamily="2" charset="-78"/>
              </a:rPr>
              <a:t>در </a:t>
            </a: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381/52</a:t>
            </a:r>
            <a:r>
              <a:rPr lang="en-US" sz="1600" dirty="0">
                <a:solidFill>
                  <a:schemeClr val="bg1"/>
                </a:solidFill>
                <a:cs typeface="B Nazanin" panose="00000400000000000000" pitchFamily="2" charset="-78"/>
              </a:rPr>
              <a:t> m/z</a:t>
            </a:r>
            <a:r>
              <a:rPr lang="en-US" sz="1600" dirty="0" smtClean="0">
                <a:solidFill>
                  <a:schemeClr val="bg1"/>
                </a:solidFill>
                <a:cs typeface="B Nazanin" panose="00000400000000000000" pitchFamily="2" charset="-78"/>
              </a:rPr>
              <a:t>=</a:t>
            </a:r>
            <a:r>
              <a:rPr lang="fa-IR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، </a:t>
            </a:r>
            <a:r>
              <a:rPr lang="fa-IR" sz="2000" dirty="0">
                <a:solidFill>
                  <a:schemeClr val="bg1"/>
                </a:solidFill>
                <a:cs typeface="B Nazanin" panose="00000400000000000000" pitchFamily="2" charset="-78"/>
              </a:rPr>
              <a:t>سنتز لیگاند بزرگ حلقوی را تایید می کند. در 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طیف </a:t>
            </a:r>
            <a:r>
              <a:rPr lang="en-US" sz="2000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cs typeface="B Nazanin" pitchFamily="2" charset="-78"/>
              </a:rPr>
              <a:t>HNMR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 لیگاند سیگنال پروتون ایمینی در</a:t>
            </a:r>
            <a:r>
              <a:rPr lang="en-US" sz="2000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cs typeface="B Nazanin" pitchFamily="2" charset="-78"/>
              </a:rPr>
              <a:t>PPM</a:t>
            </a:r>
            <a:r>
              <a:rPr lang="en-US" sz="2000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7/50 و در </a:t>
            </a:r>
            <a:r>
              <a:rPr lang="fa-IR" sz="2000" dirty="0">
                <a:solidFill>
                  <a:schemeClr val="bg1"/>
                </a:solidFill>
                <a:cs typeface="B Nazanin" pitchFamily="2" charset="-78"/>
              </a:rPr>
              <a:t>طیف </a:t>
            </a:r>
            <a:r>
              <a:rPr lang="en-US" sz="1600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B Nazanin" pitchFamily="2" charset="-78"/>
              </a:rPr>
              <a:t>CNMR</a:t>
            </a:r>
            <a:r>
              <a:rPr lang="fa-IR" sz="2000" dirty="0">
                <a:solidFill>
                  <a:schemeClr val="bg1"/>
                </a:solidFill>
                <a:cs typeface="B Nazanin" pitchFamily="2" charset="-78"/>
              </a:rPr>
              <a:t>پیک 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کربن ایمینی </a:t>
            </a:r>
            <a:r>
              <a:rPr lang="fa-IR" sz="2000" dirty="0">
                <a:solidFill>
                  <a:schemeClr val="bg1"/>
                </a:solidFill>
                <a:cs typeface="B Nazanin" pitchFamily="2" charset="-78"/>
              </a:rPr>
              <a:t>در</a:t>
            </a:r>
            <a:r>
              <a:rPr lang="en-US" sz="2000" dirty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B Nazanin" pitchFamily="2" charset="-78"/>
              </a:rPr>
              <a:t>PPM </a:t>
            </a:r>
            <a:r>
              <a:rPr lang="en-US" sz="1600" dirty="0" smtClean="0">
                <a:solidFill>
                  <a:schemeClr val="bg1"/>
                </a:solidFill>
                <a:cs typeface="B Nazanin" pitchFamily="2" charset="-78"/>
              </a:rPr>
              <a:t>163/7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 ظاهر شده است</a:t>
            </a:r>
            <a:r>
              <a:rPr lang="fa-IR" sz="2000" dirty="0">
                <a:solidFill>
                  <a:schemeClr val="bg1"/>
                </a:solidFill>
                <a:cs typeface="B Nazanin" pitchFamily="2" charset="-78"/>
              </a:rPr>
              <a:t>. در بررسی نتایج آنالیز 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عنصری لیگاند مطابقت </a:t>
            </a:r>
            <a:r>
              <a:rPr lang="fa-IR" sz="2000" dirty="0">
                <a:solidFill>
                  <a:schemeClr val="bg1"/>
                </a:solidFill>
                <a:cs typeface="B Nazanin" pitchFamily="2" charset="-78"/>
              </a:rPr>
              <a:t>خوبی بین نتایج تئوری و تجربی وجود دارد. </a:t>
            </a:r>
            <a:endParaRPr lang="fa-IR" sz="2000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endParaRPr lang="en-US" sz="2000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endParaRPr lang="en-US" sz="2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0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rtl="1">
              <a:lnSpc>
                <a:spcPct val="150000"/>
              </a:lnSpc>
            </a:pP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از واکنش مستقیم لیگاند با نمک فلزی روی پر کلرات شش آبه در حلال متانول کمپلکس بازشیف مربوطه تهیه شد. وجود پیک در </a:t>
            </a:r>
            <a:r>
              <a:rPr lang="en-US" dirty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cs typeface="B Nazanin" pitchFamily="2" charset="-78"/>
              </a:rPr>
              <a:t>m/z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658.42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در طیف جرمی، سنتزکمپلکس را تأیید می کند. در بررسی نتایج آنالیز عنصری کمپلکس مطابقت خوبی بین نتایج تئوری و تجربی وجود دارد. در طیف </a:t>
            </a:r>
            <a:r>
              <a:rPr lang="en-US" dirty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en-US" sz="1800" dirty="0">
                <a:solidFill>
                  <a:schemeClr val="bg1"/>
                </a:solidFill>
                <a:cs typeface="B Nazanin" pitchFamily="2" charset="-78"/>
              </a:rPr>
              <a:t>HNMR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 کمپلکس سیگنال پروتون ایمینی در</a:t>
            </a:r>
            <a:r>
              <a:rPr lang="en-US" dirty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en-US" sz="1800" dirty="0">
                <a:solidFill>
                  <a:schemeClr val="bg1"/>
                </a:solidFill>
                <a:cs typeface="B Nazanin" pitchFamily="2" charset="-78"/>
              </a:rPr>
              <a:t>PPM</a:t>
            </a:r>
            <a:r>
              <a:rPr lang="en-US" dirty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7/54 و در طیف </a:t>
            </a:r>
            <a:r>
              <a:rPr lang="en-US" sz="1800" dirty="0">
                <a:solidFill>
                  <a:schemeClr val="bg1"/>
                </a:solidFill>
                <a:cs typeface="B Nazanin" pitchFamily="2" charset="-78"/>
              </a:rPr>
              <a:t> CNMR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پیک کربن ایمینی در</a:t>
            </a:r>
            <a:r>
              <a:rPr lang="en-US" dirty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en-US" sz="1800" dirty="0">
                <a:solidFill>
                  <a:schemeClr val="bg1"/>
                </a:solidFill>
                <a:cs typeface="B Nazanin" pitchFamily="2" charset="-78"/>
              </a:rPr>
              <a:t>PPM 163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 ظاهر شده است. درطیف </a:t>
            </a:r>
            <a:r>
              <a:rPr lang="en-US" sz="1800" dirty="0">
                <a:solidFill>
                  <a:schemeClr val="bg1"/>
                </a:solidFill>
                <a:cs typeface="B Nazanin" pitchFamily="2" charset="-78"/>
              </a:rPr>
              <a:t>IR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کمپلکس روی سیگنال پیوند ایمینی در</a:t>
            </a:r>
            <a:r>
              <a:rPr lang="en-US" sz="1800" dirty="0">
                <a:solidFill>
                  <a:schemeClr val="bg1"/>
                </a:solidFill>
                <a:cs typeface="B Nazanin" panose="00000400000000000000" pitchFamily="2" charset="-78"/>
              </a:rPr>
              <a:t>Cm</a:t>
            </a:r>
            <a:r>
              <a:rPr lang="en-US" sz="1800" baseline="30000" dirty="0">
                <a:solidFill>
                  <a:schemeClr val="bg1"/>
                </a:solidFill>
                <a:cs typeface="B Nazanin" panose="00000400000000000000" pitchFamily="2" charset="-78"/>
              </a:rPr>
              <a:t>-1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 1634ظاهر می شود و جابه جایی حدود</a:t>
            </a:r>
            <a:r>
              <a:rPr lang="en-US" dirty="0">
                <a:solidFill>
                  <a:schemeClr val="bg1"/>
                </a:solidFill>
                <a:cs typeface="B Nazanin" pitchFamily="2" charset="-78"/>
              </a:rPr>
              <a:t>3cm</a:t>
            </a:r>
            <a:r>
              <a:rPr lang="en-US" baseline="30000" dirty="0">
                <a:solidFill>
                  <a:schemeClr val="bg1"/>
                </a:solidFill>
                <a:cs typeface="B Nazanin" pitchFamily="2" charset="-78"/>
              </a:rPr>
              <a:t>-1</a:t>
            </a:r>
            <a:r>
              <a:rPr lang="fa-IR" baseline="30000" dirty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نسبت به لیگاند آزاد  نشان دهنده کوئوردینه شدن نیتروژن گروه ایمینی به فلز می باشد.</a:t>
            </a:r>
            <a:endParaRPr lang="en-US" dirty="0">
              <a:solidFill>
                <a:schemeClr val="bg1"/>
              </a:solidFill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C3992361-B0FB-4630-84F8-FB9889B2F01B}"/>
              </a:ext>
            </a:extLst>
          </p:cNvPr>
          <p:cNvSpPr txBox="1">
            <a:spLocks/>
          </p:cNvSpPr>
          <p:nvPr/>
        </p:nvSpPr>
        <p:spPr>
          <a:xfrm>
            <a:off x="528030" y="776584"/>
            <a:ext cx="9613905" cy="102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rtl="1"/>
            <a:r>
              <a:rPr lang="fa-IR" b="1" smtClean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نتایج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40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بحث و </a:t>
            </a:r>
            <a:r>
              <a:rPr lang="fa-IR" b="1" dirty="0" err="1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نتیجه‌گیری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6" y="2323810"/>
            <a:ext cx="10633165" cy="4191518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در این مقاله آلدهید متقارن 1و1</a:t>
            </a:r>
            <a:r>
              <a:rPr lang="he-IL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׳</a:t>
            </a:r>
            <a:r>
              <a:rPr lang="fa-IR" sz="2000" dirty="0" smtClean="0">
                <a:solidFill>
                  <a:schemeClr val="bg1"/>
                </a:solidFill>
                <a:latin typeface="Times New Roman"/>
                <a:cs typeface="B Nazanin" pitchFamily="2" charset="-78"/>
              </a:rPr>
              <a:t>((1و4دی آزو پان -1و4- دیل)بیس(متیلن ))بیس(1</a:t>
            </a:r>
            <a:r>
              <a:rPr lang="en-US" sz="1600" dirty="0" smtClean="0">
                <a:solidFill>
                  <a:schemeClr val="bg1"/>
                </a:solidFill>
                <a:latin typeface="Times New Roman"/>
                <a:cs typeface="B Nazanin" pitchFamily="2" charset="-78"/>
              </a:rPr>
              <a:t>H</a:t>
            </a:r>
            <a:r>
              <a:rPr lang="fa-IR" sz="2000" dirty="0" smtClean="0">
                <a:solidFill>
                  <a:schemeClr val="bg1"/>
                </a:solidFill>
                <a:latin typeface="Times New Roman"/>
                <a:cs typeface="B Nazanin" pitchFamily="2" charset="-78"/>
              </a:rPr>
              <a:t>-پیرول-2-کربالدهید)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(حاوی حلقه پیرول و هموپیپرازین) به روش مانیخ سنتز شد. لیگاند ماکروسیکلیک بازشیف </a:t>
            </a:r>
            <a:r>
              <a:rPr lang="en-US" sz="1600" dirty="0" smtClean="0">
                <a:solidFill>
                  <a:schemeClr val="bg1"/>
                </a:solidFill>
                <a:cs typeface="B Nazanin" pitchFamily="2" charset="-78"/>
              </a:rPr>
              <a:t>L</a:t>
            </a:r>
            <a:r>
              <a:rPr lang="fa-IR" sz="1600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با سیستم دهندگی </a:t>
            </a:r>
            <a:r>
              <a:rPr lang="en-US" sz="1600" dirty="0" smtClean="0">
                <a:solidFill>
                  <a:schemeClr val="bg1"/>
                </a:solidFill>
                <a:cs typeface="B Nazanin" pitchFamily="2" charset="-78"/>
              </a:rPr>
              <a:t>N5</a:t>
            </a:r>
            <a:r>
              <a:rPr lang="fa-IR" sz="1600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از تراکم آلدهید و دی اتیلن تری آمین به صورت مستقیم (بدون حضور فلز) سنتز شد.کمپلکس مربوطه از واکنش مستقیم یون فلزی روی و لیگاند </a:t>
            </a:r>
            <a:r>
              <a:rPr lang="en-US" sz="1600" dirty="0" smtClean="0">
                <a:solidFill>
                  <a:schemeClr val="bg1"/>
                </a:solidFill>
                <a:cs typeface="B Nazanin" pitchFamily="2" charset="-78"/>
              </a:rPr>
              <a:t>L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 در حلال متانول سنتز شد. نتایج آنالیز عنصری، </a:t>
            </a:r>
            <a:r>
              <a:rPr lang="en-US" sz="2000" dirty="0" smtClean="0">
                <a:solidFill>
                  <a:schemeClr val="bg1"/>
                </a:solidFill>
                <a:cs typeface="B Nazanin" pitchFamily="2" charset="-78"/>
              </a:rPr>
              <a:t>IR</a:t>
            </a:r>
            <a:r>
              <a:rPr lang="en-US" sz="2800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sz="2800" dirty="0" smtClean="0">
                <a:solidFill>
                  <a:schemeClr val="bg1"/>
                </a:solidFill>
                <a:cs typeface="B Nazanin" pitchFamily="2" charset="-78"/>
              </a:rPr>
              <a:t> ، 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طیف سنجی جرمی، طیف سنجی رزونانس مغناطیسی هسته </a:t>
            </a:r>
            <a:r>
              <a:rPr lang="en-US" sz="1600" dirty="0" smtClean="0">
                <a:solidFill>
                  <a:schemeClr val="bg1"/>
                </a:solidFill>
                <a:cs typeface="B Nazanin" pitchFamily="2" charset="-78"/>
              </a:rPr>
              <a:t>1HNMR</a:t>
            </a:r>
            <a:r>
              <a:rPr lang="en-US" sz="2000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و </a:t>
            </a:r>
            <a:r>
              <a:rPr lang="en-US" sz="1600" dirty="0" smtClean="0">
                <a:solidFill>
                  <a:schemeClr val="bg1"/>
                </a:solidFill>
                <a:cs typeface="B Nazanin" pitchFamily="2" charset="-78"/>
              </a:rPr>
              <a:t>C NMR 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13 سنتز محصولات را تأیید می کند. با توجه به این نتایج ، ساختار پیشنهادی کمپلکس[</a:t>
            </a:r>
            <a:r>
              <a:rPr lang="fa-IR" sz="1600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cs typeface="B Nazanin" pitchFamily="2" charset="-78"/>
              </a:rPr>
              <a:t> [Zn(ClO</a:t>
            </a:r>
            <a:r>
              <a:rPr lang="en-US" sz="1600" baseline="-25000" dirty="0" smtClean="0">
                <a:solidFill>
                  <a:schemeClr val="bg1"/>
                </a:solidFill>
                <a:cs typeface="B Nazanin" pitchFamily="2" charset="-78"/>
              </a:rPr>
              <a:t>4</a:t>
            </a:r>
            <a:r>
              <a:rPr lang="en-US" sz="1600" dirty="0" smtClean="0">
                <a:solidFill>
                  <a:schemeClr val="bg1"/>
                </a:solidFill>
                <a:cs typeface="B Nazanin" pitchFamily="2" charset="-78"/>
              </a:rPr>
              <a:t>)</a:t>
            </a:r>
            <a:r>
              <a:rPr lang="en-US" sz="1400" baseline="-25000" dirty="0" smtClean="0">
                <a:solidFill>
                  <a:schemeClr val="bg1"/>
                </a:solidFill>
                <a:cs typeface="B Nazanin" pitchFamily="2" charset="-78"/>
              </a:rPr>
              <a:t>2</a:t>
            </a:r>
            <a:r>
              <a:rPr lang="fa-IR" sz="2000" dirty="0" smtClean="0">
                <a:solidFill>
                  <a:schemeClr val="bg1"/>
                </a:solidFill>
                <a:cs typeface="B Nazanin" pitchFamily="2" charset="-78"/>
              </a:rPr>
              <a:t>در طرح 3 نشان داده شده است.</a:t>
            </a:r>
            <a:endParaRPr lang="en-US" sz="2000" dirty="0">
              <a:solidFill>
                <a:schemeClr val="bg1"/>
              </a:solidFill>
              <a:cs typeface="B Nazanin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7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F23E60E0-405C-453B-9F11-104812038162"/>
  <p:tag name="ISPRING_CMI5_LAUNCH_METHOD" val="any window"/>
  <p:tag name="ISPRING_SCORM_RATE_SLIDES" val="1"/>
  <p:tag name="ISPRINGCLOUDFOLDERID" val="1"/>
  <p:tag name="ISPRINGONLINEFOLDERID" val="1"/>
  <p:tag name="ISPRING_OUTPUT_FOLDER" val="[[&quot;\uFFFD\uFFFD\uFFFD\uFFFD{BA9A2F1D-06B8-4553-BFCA-D8521787851E}&quot;,&quot;C:\\Users\\sanat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PASSING_SCORE" val="100.000000"/>
  <p:tag name="ISPRING_CURRENT_PLAYER_ID" val="universal-no-video"/>
  <p:tag name="ISPRING_FIRST_PUBLISH" val="1"/>
  <p:tag name="ISPRING_ULTRA_SCORM_COURCE_TITLE" val="templat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  <p:tag name="ISPRING_PRESENTATION_TITLE" val="template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1051</TotalTime>
  <Words>1293</Words>
  <Application>Microsoft Office PowerPoint</Application>
  <PresentationFormat>Widescreen</PresentationFormat>
  <Paragraphs>65</Paragraphs>
  <Slides>11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Times New Roman</vt:lpstr>
      <vt:lpstr>B Titr</vt:lpstr>
      <vt:lpstr>B Zar</vt:lpstr>
      <vt:lpstr>Arial</vt:lpstr>
      <vt:lpstr>Arial Rounded MT Bold</vt:lpstr>
      <vt:lpstr>B Nazanin</vt:lpstr>
      <vt:lpstr>Calibri</vt:lpstr>
      <vt:lpstr>Trebuchet MS</vt:lpstr>
      <vt:lpstr>Berlin</vt:lpstr>
      <vt:lpstr>CS ChemDraw Drawing</vt:lpstr>
      <vt:lpstr>سنتز و شناسایی لیگاند بزرگ حلقوی باز شیف حاوی حلقه پیرول و   همو پی پیرازین وکمپلکس روی (ΙΙ) مربوطه</vt:lpstr>
      <vt:lpstr>چکیده</vt:lpstr>
      <vt:lpstr>مقدمه</vt:lpstr>
      <vt:lpstr>روش‌ انجام تحقیق</vt:lpstr>
      <vt:lpstr>روش‌ انجام تحقیق</vt:lpstr>
      <vt:lpstr>روش‌ انجام تحقیق</vt:lpstr>
      <vt:lpstr>نتایج</vt:lpstr>
      <vt:lpstr>PowerPoint Presentation</vt:lpstr>
      <vt:lpstr>بحث و نتیجه‌گیری</vt:lpstr>
      <vt:lpstr>تقدیر و تشکر</vt:lpstr>
      <vt:lpstr>منابع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yaser lahuti</dc:creator>
  <cp:lastModifiedBy>sony</cp:lastModifiedBy>
  <cp:revision>216</cp:revision>
  <dcterms:created xsi:type="dcterms:W3CDTF">2020-11-15T07:43:14Z</dcterms:created>
  <dcterms:modified xsi:type="dcterms:W3CDTF">2020-12-04T14:25:35Z</dcterms:modified>
</cp:coreProperties>
</file>