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3" r:id="rId1"/>
  </p:sldMasterIdLst>
  <p:notesMasterIdLst>
    <p:notesMasterId r:id="rId18"/>
  </p:notesMasterIdLst>
  <p:sldIdLst>
    <p:sldId id="256" r:id="rId2"/>
    <p:sldId id="258" r:id="rId3"/>
    <p:sldId id="257" r:id="rId4"/>
    <p:sldId id="264" r:id="rId5"/>
    <p:sldId id="259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63" r:id="rId14"/>
    <p:sldId id="260" r:id="rId15"/>
    <p:sldId id="261" r:id="rId16"/>
    <p:sldId id="271" r:id="rId17"/>
  </p:sldIdLst>
  <p:sldSz cx="12192000" cy="6858000"/>
  <p:notesSz cx="6858000" cy="9144000"/>
  <p:embeddedFontLst>
    <p:embeddedFont>
      <p:font typeface="B Titr" panose="00000700000000000000" pitchFamily="2" charset="-78"/>
      <p:bold r:id="rId19"/>
    </p:embeddedFont>
    <p:embeddedFont>
      <p:font typeface="B Nazanin" panose="00000400000000000000" pitchFamily="2" charset="-78"/>
      <p:regular r:id="rId20"/>
      <p:bold r:id="rId21"/>
    </p:embeddedFont>
    <p:embeddedFont>
      <p:font typeface="B Zar" panose="00000400000000000000" pitchFamily="2" charset="-78"/>
      <p:regular r:id="rId22"/>
      <p:bold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Arial Rounded MT Bold" panose="020F0704030504030204" pitchFamily="34" charset="0"/>
      <p:regular r:id="rId32"/>
    </p:embeddedFont>
  </p:embeddedFontLst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4EE17-7F80-4A3C-99C4-330F4864B41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DD427-F871-4E49-89D3-6FE69923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0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01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61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46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23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77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20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16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4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9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37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7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16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2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10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1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26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55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91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77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6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69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396CB90-7519-4060-AACF-E6C7D66C390D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6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7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5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3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0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0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5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CB90-7519-4060-AACF-E6C7D66C390D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88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isadatnabi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nemat@basu.ac.i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80C37-076B-46AE-AD2F-2EA9B508B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34" y="2450709"/>
            <a:ext cx="8574622" cy="1388534"/>
          </a:xfrm>
        </p:spPr>
        <p:txBody>
          <a:bodyPr>
            <a:noAutofit/>
          </a:bodyPr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دیمریزاسیون </a:t>
            </a:r>
            <a:r>
              <a:rPr lang="fa-IR" sz="2400" dirty="0">
                <a:cs typeface="B Titr" panose="00000700000000000000" pitchFamily="2" charset="-78"/>
              </a:rPr>
              <a:t>الکتروشیمیایی </a:t>
            </a:r>
            <a:r>
              <a:rPr lang="fa-IR" sz="2400" dirty="0" smtClean="0">
                <a:cs typeface="B Titr" panose="00000700000000000000" pitchFamily="2" charset="-78"/>
              </a:rPr>
              <a:t> </a:t>
            </a:r>
            <a:r>
              <a:rPr lang="fa-IR" sz="2400" dirty="0">
                <a:cs typeface="B Titr" panose="00000700000000000000" pitchFamily="2" charset="-78"/>
              </a:rPr>
              <a:t>مشتقات هالونیتروآرن </a:t>
            </a:r>
            <a:r>
              <a:rPr lang="fa-IR" sz="2400" dirty="0" smtClean="0">
                <a:cs typeface="B Titr" panose="00000700000000000000" pitchFamily="2" charset="-78"/>
              </a:rPr>
              <a:t>و یک </a:t>
            </a:r>
            <a:r>
              <a:rPr lang="fa-IR" sz="2400" dirty="0">
                <a:cs typeface="B Titr" panose="00000700000000000000" pitchFamily="2" charset="-78"/>
              </a:rPr>
              <a:t>استراتژی سبز برای سنتز مشتقات آزوکسی و </a:t>
            </a:r>
            <a:r>
              <a:rPr lang="fa-IR" sz="2400" dirty="0" smtClean="0">
                <a:cs typeface="B Titr" panose="00000700000000000000" pitchFamily="2" charset="-78"/>
              </a:rPr>
              <a:t>آزوبنزن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74B40-854A-4A80-BBAD-623C1374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767" y="4693665"/>
            <a:ext cx="7920689" cy="1117687"/>
          </a:xfrm>
        </p:spPr>
        <p:txBody>
          <a:bodyPr>
            <a:normAutofit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 smtClean="0">
                <a:cs typeface="B Nazanin" panose="00000400000000000000" pitchFamily="2" charset="-78"/>
              </a:rPr>
              <a:t>سیدعلی سادات نبی (دانشجوی کارشناسی ارشد)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 smtClean="0">
                <a:cs typeface="B Nazanin" panose="00000400000000000000" pitchFamily="2" charset="-78"/>
              </a:rPr>
              <a:t>پروفسور داوود نعمت الهی (استاد راهنما)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AD0DFD-457D-4A68-9595-602EA6599C5E}"/>
              </a:ext>
            </a:extLst>
          </p:cNvPr>
          <p:cNvSpPr txBox="1"/>
          <p:nvPr/>
        </p:nvSpPr>
        <p:spPr>
          <a:xfrm>
            <a:off x="9422250" y="2672780"/>
            <a:ext cx="2519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cs typeface="B Nazanin" panose="00000400000000000000" pitchFamily="2" charset="-78"/>
              </a:rPr>
              <a:t>گروه آموزشی </a:t>
            </a:r>
            <a:r>
              <a:rPr lang="fa-IR" sz="2400" dirty="0" smtClean="0">
                <a:cs typeface="B Nazanin" panose="00000400000000000000" pitchFamily="2" charset="-78"/>
              </a:rPr>
              <a:t>تجزیه</a:t>
            </a:r>
            <a:r>
              <a:rPr lang="fa-IR" sz="2400" dirty="0">
                <a:cs typeface="B Nazanin" panose="00000400000000000000" pitchFamily="2" charset="-78"/>
              </a:rPr>
              <a:t/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دانشکده شیمی</a:t>
            </a:r>
            <a:r>
              <a:rPr lang="fa-IR" sz="2400" dirty="0">
                <a:cs typeface="B Nazanin" panose="00000400000000000000" pitchFamily="2" charset="-78"/>
              </a:rPr>
              <a:t/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 دانشگاه </a:t>
            </a:r>
            <a:r>
              <a:rPr lang="fa-IR" sz="2400" dirty="0" smtClean="0">
                <a:cs typeface="B Nazanin" panose="00000400000000000000" pitchFamily="2" charset="-78"/>
              </a:rPr>
              <a:t>بوعلی‌سینا </a:t>
            </a:r>
            <a:r>
              <a:rPr lang="fa-IR" sz="2400" dirty="0">
                <a:cs typeface="B Nazanin" panose="00000400000000000000" pitchFamily="2" charset="-78"/>
              </a:rPr>
              <a:t/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همدان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FD5A40-0FFD-473C-AC41-AF223B157677}"/>
              </a:ext>
            </a:extLst>
          </p:cNvPr>
          <p:cNvSpPr txBox="1"/>
          <p:nvPr/>
        </p:nvSpPr>
        <p:spPr>
          <a:xfrm>
            <a:off x="9056492" y="6027003"/>
            <a:ext cx="2977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dirty="0" smtClean="0">
                <a:latin typeface="Arial Rounded MT Bold" panose="020F0704030504030204" pitchFamily="34" charset="0"/>
                <a:hlinkClick r:id="rId3"/>
              </a:rPr>
              <a:t>alisadatnabi@gmail.com</a:t>
            </a:r>
            <a:endParaRPr lang="en-US" sz="1600" dirty="0" smtClean="0">
              <a:latin typeface="Arial Rounded MT Bold" panose="020F0704030504030204" pitchFamily="34" charset="0"/>
            </a:endParaRPr>
          </a:p>
          <a:p>
            <a:pPr algn="ctr" rtl="1"/>
            <a:r>
              <a:rPr lang="en-US" sz="1600" dirty="0" smtClean="0">
                <a:latin typeface="Arial Rounded MT Bold" panose="020F0704030504030204" pitchFamily="34" charset="0"/>
                <a:hlinkClick r:id="rId4"/>
              </a:rPr>
              <a:t>nemat@basu.ac.ir</a:t>
            </a:r>
            <a:endParaRPr lang="en-US" sz="1600" dirty="0" smtClean="0">
              <a:latin typeface="Arial Rounded MT Bold" panose="020F0704030504030204" pitchFamily="34" charset="0"/>
            </a:endParaRPr>
          </a:p>
          <a:p>
            <a:pPr algn="ctr" rtl="1"/>
            <a:endParaRPr lang="en-US" sz="1600" dirty="0">
              <a:latin typeface="Arial Rounded MT Bold" panose="020F07040305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33B143-BBFB-4D7E-A1DD-E12A3ABA45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5" r="27240"/>
          <a:stretch/>
        </p:blipFill>
        <p:spPr>
          <a:xfrm>
            <a:off x="249834" y="152864"/>
            <a:ext cx="2424531" cy="2356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38" y="256858"/>
            <a:ext cx="1948728" cy="194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نتایج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062550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س</a:t>
            </a:r>
            <a:r>
              <a:rPr lang="fa-IR" sz="2000" dirty="0" smtClean="0">
                <a:cs typeface="B Nazanin" panose="00000400000000000000" pitchFamily="2" charset="-78"/>
              </a:rPr>
              <a:t>نتز </a:t>
            </a:r>
            <a:r>
              <a:rPr lang="fa-IR" sz="2000" dirty="0">
                <a:cs typeface="B Nazanin" panose="00000400000000000000" pitchFamily="2" charset="-78"/>
              </a:rPr>
              <a:t>محصولات مورد نظر توسط الکترولیز جریان ثابت </a:t>
            </a:r>
            <a:r>
              <a:rPr lang="en-US" sz="2000" dirty="0" smtClean="0">
                <a:cs typeface="B Nazanin" panose="00000400000000000000" pitchFamily="2" charset="-78"/>
              </a:rPr>
              <a:t>PBNB،PCNB ،PINB </a:t>
            </a:r>
            <a:r>
              <a:rPr lang="en-US" sz="2000" dirty="0">
                <a:cs typeface="B Nazanin" panose="00000400000000000000" pitchFamily="2" charset="-78"/>
              </a:rPr>
              <a:t>، </a:t>
            </a:r>
            <a:r>
              <a:rPr lang="en-US" sz="2000" dirty="0" smtClean="0">
                <a:cs typeface="B Nazanin" panose="00000400000000000000" pitchFamily="2" charset="-78"/>
              </a:rPr>
              <a:t>OBNB</a:t>
            </a:r>
            <a:r>
              <a:rPr lang="fa-IR" sz="2000" dirty="0" smtClean="0">
                <a:cs typeface="B Nazanin" panose="00000400000000000000" pitchFamily="2" charset="-78"/>
              </a:rPr>
              <a:t>و </a:t>
            </a:r>
            <a:r>
              <a:rPr lang="en-US" sz="2000" dirty="0" smtClean="0">
                <a:cs typeface="B Nazanin" panose="00000400000000000000" pitchFamily="2" charset="-78"/>
              </a:rPr>
              <a:t>OINB</a:t>
            </a:r>
            <a:r>
              <a:rPr lang="fa-IR" sz="2000" dirty="0" smtClean="0">
                <a:cs typeface="B Nazanin" panose="00000400000000000000" pitchFamily="2" charset="-78"/>
              </a:rPr>
              <a:t> انجام </a:t>
            </a:r>
            <a:r>
              <a:rPr lang="fa-IR" sz="2000" dirty="0">
                <a:cs typeface="B Nazanin" panose="00000400000000000000" pitchFamily="2" charset="-78"/>
              </a:rPr>
              <a:t>شد. مکانیسم پیشنهادی برای </a:t>
            </a:r>
            <a:r>
              <a:rPr lang="fa-IR" sz="2000" dirty="0" smtClean="0">
                <a:cs typeface="B Nazanin" panose="00000400000000000000" pitchFamily="2" charset="-78"/>
              </a:rPr>
              <a:t>سنتز</a:t>
            </a: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cs typeface="B Nazanin" panose="00000400000000000000" pitchFamily="2" charset="-78"/>
              </a:rPr>
              <a:t>  (Z</a:t>
            </a:r>
            <a:r>
              <a:rPr lang="en-US" sz="2000" dirty="0">
                <a:cs typeface="B Nazanin" panose="00000400000000000000" pitchFamily="2" charset="-78"/>
              </a:rPr>
              <a:t>)-</a:t>
            </a:r>
            <a:r>
              <a:rPr lang="en-US" sz="2000" dirty="0" smtClean="0">
                <a:cs typeface="B Nazanin" panose="00000400000000000000" pitchFamily="2" charset="-78"/>
              </a:rPr>
              <a:t>1,2-bis(4-halophenyl)</a:t>
            </a:r>
            <a:r>
              <a:rPr lang="en-US" sz="2000" dirty="0" err="1" smtClean="0">
                <a:cs typeface="B Nazanin" panose="00000400000000000000" pitchFamily="2" charset="-78"/>
              </a:rPr>
              <a:t>diazeneoxide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و</a:t>
            </a:r>
            <a:r>
              <a:rPr lang="en-US" sz="2000" dirty="0">
                <a:cs typeface="B Nazanin" panose="00000400000000000000" pitchFamily="2" charset="-78"/>
              </a:rPr>
              <a:t>(E)-1,2-bis(2-halophenyl)</a:t>
            </a:r>
            <a:r>
              <a:rPr lang="en-US" sz="2000" dirty="0" err="1">
                <a:cs typeface="B Nazanin" panose="00000400000000000000" pitchFamily="2" charset="-78"/>
              </a:rPr>
              <a:t>diazene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در طرح 2 </a:t>
            </a:r>
            <a:r>
              <a:rPr lang="fa-IR" sz="2000" dirty="0">
                <a:cs typeface="B Nazanin" panose="00000400000000000000" pitchFamily="2" charset="-78"/>
              </a:rPr>
              <a:t>نشان داده شده است. همانطور که مشاهده می </a:t>
            </a:r>
            <a:r>
              <a:rPr lang="fa-IR" sz="2000" dirty="0" smtClean="0">
                <a:cs typeface="B Nazanin" panose="00000400000000000000" pitchFamily="2" charset="-78"/>
              </a:rPr>
              <a:t>شود، هالوفنیل </a:t>
            </a:r>
            <a:r>
              <a:rPr lang="fa-IR" sz="2000" dirty="0">
                <a:cs typeface="B Nazanin" panose="00000400000000000000" pitchFamily="2" charset="-78"/>
              </a:rPr>
              <a:t>هیدروکسیل آمین </a:t>
            </a:r>
            <a:r>
              <a:rPr lang="fa-IR" sz="2000" dirty="0" smtClean="0">
                <a:cs typeface="B Nazanin" panose="00000400000000000000" pitchFamily="2" charset="-78"/>
              </a:rPr>
              <a:t>به </a:t>
            </a:r>
            <a:r>
              <a:rPr lang="fa-IR" sz="2000" dirty="0">
                <a:cs typeface="B Nazanin" panose="00000400000000000000" pitchFamily="2" charset="-78"/>
              </a:rPr>
              <a:t>صورت کاتدی تولید می </a:t>
            </a:r>
            <a:r>
              <a:rPr lang="fa-IR" sz="2000" dirty="0" smtClean="0">
                <a:cs typeface="B Nazanin" panose="00000400000000000000" pitchFamily="2" charset="-78"/>
              </a:rPr>
              <a:t>شود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و در </a:t>
            </a:r>
            <a:r>
              <a:rPr lang="fa-IR" sz="2000" dirty="0">
                <a:cs typeface="B Nazanin" panose="00000400000000000000" pitchFamily="2" charset="-78"/>
              </a:rPr>
              <a:t>آند اکسید می شود (اکسیداسیون مستقیم) و باعث ایجاد رادیکال </a:t>
            </a:r>
            <a:r>
              <a:rPr lang="fa-IR" sz="2000" dirty="0" smtClean="0">
                <a:cs typeface="B Nazanin" panose="00000400000000000000" pitchFamily="2" charset="-78"/>
              </a:rPr>
              <a:t>هالوفنیل </a:t>
            </a:r>
            <a:r>
              <a:rPr lang="fa-IR" sz="2000" dirty="0">
                <a:cs typeface="B Nazanin" panose="00000400000000000000" pitchFamily="2" charset="-78"/>
              </a:rPr>
              <a:t>هیدروکسیل آمین می </a:t>
            </a:r>
            <a:r>
              <a:rPr lang="fa-IR" sz="2000" dirty="0" smtClean="0">
                <a:cs typeface="B Nazanin" panose="00000400000000000000" pitchFamily="2" charset="-78"/>
              </a:rPr>
              <a:t>شود، </a:t>
            </a:r>
            <a:r>
              <a:rPr lang="fa-IR" sz="2000" dirty="0">
                <a:cs typeface="B Nazanin" panose="00000400000000000000" pitchFamily="2" charset="-78"/>
              </a:rPr>
              <a:t>واکنش </a:t>
            </a:r>
            <a:r>
              <a:rPr lang="fa-IR" sz="2000" dirty="0" smtClean="0">
                <a:cs typeface="B Nazanin" panose="00000400000000000000" pitchFamily="2" charset="-78"/>
              </a:rPr>
              <a:t>اتصال</a:t>
            </a:r>
            <a:r>
              <a:rPr lang="fa-IR" sz="2000" dirty="0">
                <a:cs typeface="B Nazanin" panose="00000400000000000000" pitchFamily="2" charset="-78"/>
              </a:rPr>
              <a:t> بین</a:t>
            </a:r>
            <a:r>
              <a:rPr lang="fa-IR" sz="2000" dirty="0" smtClean="0">
                <a:cs typeface="B Nazanin" panose="00000400000000000000" pitchFamily="2" charset="-78"/>
              </a:rPr>
              <a:t> رادیکالها </a:t>
            </a:r>
            <a:r>
              <a:rPr lang="en-US" sz="2000" dirty="0" smtClean="0">
                <a:cs typeface="B Nazanin" panose="00000400000000000000" pitchFamily="2" charset="-78"/>
              </a:rPr>
              <a:t>(</a:t>
            </a:r>
            <a:r>
              <a:rPr lang="en-US" sz="2000" dirty="0">
                <a:cs typeface="B Nazanin" panose="00000400000000000000" pitchFamily="2" charset="-78"/>
              </a:rPr>
              <a:t>PHA</a:t>
            </a:r>
            <a:r>
              <a:rPr lang="en-US" sz="2000" baseline="-25000" dirty="0">
                <a:cs typeface="B Nazanin" panose="00000400000000000000" pitchFamily="2" charset="-78"/>
              </a:rPr>
              <a:t>R</a:t>
            </a:r>
            <a:r>
              <a:rPr lang="en-US" sz="2000" dirty="0" smtClean="0">
                <a:cs typeface="B Nazanin" panose="00000400000000000000" pitchFamily="2" charset="-78"/>
              </a:rPr>
              <a:t>)</a:t>
            </a:r>
            <a:r>
              <a:rPr lang="fa-IR" sz="2000" dirty="0" smtClean="0">
                <a:cs typeface="B Nazanin" panose="00000400000000000000" pitchFamily="2" charset="-78"/>
              </a:rPr>
              <a:t> موجب تولید مشتقات</a:t>
            </a:r>
            <a:r>
              <a:rPr lang="fa-IR" sz="2000" dirty="0">
                <a:cs typeface="B Nazanin" panose="00000400000000000000" pitchFamily="2" charset="-78"/>
              </a:rPr>
              <a:t> دیازن</a:t>
            </a:r>
            <a:r>
              <a:rPr lang="fa-IR" sz="2000" dirty="0" smtClean="0">
                <a:cs typeface="B Nazanin" panose="00000400000000000000" pitchFamily="2" charset="-78"/>
              </a:rPr>
              <a:t> اکسید و دیازن مربوطه      می شود.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92" y="3448595"/>
            <a:ext cx="6779623" cy="337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نتایج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062550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محصولات </a:t>
            </a:r>
            <a:r>
              <a:rPr lang="fa-IR" sz="2000" dirty="0">
                <a:cs typeface="B Nazanin" panose="00000400000000000000" pitchFamily="2" charset="-78"/>
              </a:rPr>
              <a:t>و بازده آنها در جدول 1 خلاصه شده است. با داشتن شرایط بهینه </a:t>
            </a:r>
            <a:r>
              <a:rPr lang="fa-IR" sz="2000" dirty="0" smtClean="0">
                <a:cs typeface="B Nazanin" panose="00000400000000000000" pitchFamily="2" charset="-78"/>
              </a:rPr>
              <a:t>شده، </a:t>
            </a:r>
            <a:r>
              <a:rPr lang="fa-IR" sz="2000" dirty="0">
                <a:cs typeface="B Nazanin" panose="00000400000000000000" pitchFamily="2" charset="-78"/>
              </a:rPr>
              <a:t>ما با استفاده از طیف وسیعی از هالونیتروآرن </a:t>
            </a:r>
            <a:r>
              <a:rPr lang="fa-IR" sz="2000" dirty="0" smtClean="0">
                <a:cs typeface="B Nazanin" panose="00000400000000000000" pitchFamily="2" charset="-78"/>
              </a:rPr>
              <a:t>ها، </a:t>
            </a:r>
            <a:r>
              <a:rPr lang="fa-IR" sz="2000" dirty="0">
                <a:cs typeface="B Nazanin" panose="00000400000000000000" pitchFamily="2" charset="-78"/>
              </a:rPr>
              <a:t>دامنه </a:t>
            </a:r>
            <a:r>
              <a:rPr lang="fa-IR" sz="2000" dirty="0" smtClean="0">
                <a:cs typeface="B Nazanin" panose="00000400000000000000" pitchFamily="2" charset="-78"/>
              </a:rPr>
              <a:t>واکنشها </a:t>
            </a:r>
            <a:r>
              <a:rPr lang="fa-IR" sz="2000" dirty="0">
                <a:cs typeface="B Nazanin" panose="00000400000000000000" pitchFamily="2" charset="-78"/>
              </a:rPr>
              <a:t>را بررسی کردیم (جدول 1). داده های ارائه شده در جدول 1 نشان می دهد که ما قادر به ایجاد یک روش کارآمد برای سنتز مشتقات آزوکسی و آزو </a:t>
            </a:r>
            <a:r>
              <a:rPr lang="fa-IR" sz="2000" dirty="0" smtClean="0">
                <a:cs typeface="B Nazanin" panose="00000400000000000000" pitchFamily="2" charset="-78"/>
              </a:rPr>
              <a:t>طی </a:t>
            </a:r>
            <a:r>
              <a:rPr lang="fa-IR" sz="2000" dirty="0">
                <a:cs typeface="B Nazanin" panose="00000400000000000000" pitchFamily="2" charset="-78"/>
              </a:rPr>
              <a:t>یک واکنش </a:t>
            </a:r>
            <a:r>
              <a:rPr lang="fa-IR" sz="2000" dirty="0" smtClean="0">
                <a:cs typeface="B Nazanin" panose="00000400000000000000" pitchFamily="2" charset="-78"/>
              </a:rPr>
              <a:t>با سل تک خانه و با </a:t>
            </a:r>
            <a:r>
              <a:rPr lang="fa-IR" sz="2000" dirty="0">
                <a:cs typeface="B Nazanin" panose="00000400000000000000" pitchFamily="2" charset="-78"/>
              </a:rPr>
              <a:t>عملکرد کلی </a:t>
            </a:r>
            <a:r>
              <a:rPr lang="fa-IR" sz="2000" dirty="0" smtClean="0">
                <a:cs typeface="B Nazanin" panose="00000400000000000000" pitchFamily="2" charset="-78"/>
              </a:rPr>
              <a:t>50-81 درصد هستیم.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00" y="3314661"/>
            <a:ext cx="7485950" cy="314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نتایج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0" y="653850"/>
            <a:ext cx="6538976" cy="60865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3029" y="3807003"/>
            <a:ext cx="3357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Table 1.</a:t>
            </a:r>
            <a:r>
              <a:rPr lang="en-US" dirty="0"/>
              <a:t> Scope of the </a:t>
            </a:r>
            <a:r>
              <a:rPr lang="en-US" dirty="0" err="1"/>
              <a:t>haloazoxy</a:t>
            </a:r>
            <a:r>
              <a:rPr lang="en-US" dirty="0"/>
              <a:t> and </a:t>
            </a:r>
            <a:r>
              <a:rPr lang="en-US" dirty="0" err="1"/>
              <a:t>haloazo</a:t>
            </a:r>
            <a:r>
              <a:rPr lang="en-US" dirty="0"/>
              <a:t> derivatives synthesis.</a:t>
            </a:r>
          </a:p>
        </p:txBody>
      </p:sp>
    </p:spTree>
    <p:extLst>
      <p:ext uri="{BB962C8B-B14F-4D97-AF65-F5344CB8AC3E}">
        <p14:creationId xmlns:p14="http://schemas.microsoft.com/office/powerpoint/2010/main" val="317525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بحث و </a:t>
            </a:r>
            <a:r>
              <a:rPr lang="fa-IR" b="1" dirty="0" err="1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نتیجه‌گیری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در این استراتژی </a:t>
            </a:r>
            <a:r>
              <a:rPr lang="fa-IR" dirty="0" smtClean="0">
                <a:cs typeface="B Nazanin" panose="00000400000000000000" pitchFamily="2" charset="-78"/>
              </a:rPr>
              <a:t>جدید، </a:t>
            </a:r>
            <a:r>
              <a:rPr lang="fa-IR" dirty="0">
                <a:cs typeface="B Nazanin" panose="00000400000000000000" pitchFamily="2" charset="-78"/>
              </a:rPr>
              <a:t>ما از اصول اولیه الکتروشیمیایی برای سنتز ترکیبات </a:t>
            </a:r>
            <a:r>
              <a:rPr lang="fa-IR" dirty="0" smtClean="0">
                <a:cs typeface="B Nazanin" panose="00000400000000000000" pitchFamily="2" charset="-78"/>
              </a:rPr>
              <a:t>مختلف </a:t>
            </a:r>
            <a:r>
              <a:rPr lang="fa-IR" dirty="0">
                <a:cs typeface="B Nazanin" panose="00000400000000000000" pitchFamily="2" charset="-78"/>
              </a:rPr>
              <a:t>مهم استفاده کردیم. و ما اولین نمونه از تولید درجا و واکنش دیمریزاسیون واسطه های </a:t>
            </a:r>
            <a:r>
              <a:rPr lang="fa-IR" dirty="0" smtClean="0">
                <a:cs typeface="B Nazanin" panose="00000400000000000000" pitchFamily="2" charset="-78"/>
              </a:rPr>
              <a:t>رادیکال</a:t>
            </a:r>
            <a:r>
              <a:rPr lang="fa-IR" dirty="0">
                <a:cs typeface="B Nazanin" panose="00000400000000000000" pitchFamily="2" charset="-78"/>
              </a:rPr>
              <a:t>ی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ناپایدار </a:t>
            </a:r>
            <a:r>
              <a:rPr lang="en-US" dirty="0" smtClean="0">
                <a:cs typeface="B Nazanin" panose="00000400000000000000" pitchFamily="2" charset="-78"/>
              </a:rPr>
              <a:t>)-N</a:t>
            </a:r>
            <a:r>
              <a:rPr lang="fa-IR" dirty="0" smtClean="0">
                <a:cs typeface="B Nazanin" panose="00000400000000000000" pitchFamily="2" charset="-78"/>
              </a:rPr>
              <a:t>هالوفنیل</a:t>
            </a:r>
            <a:r>
              <a:rPr lang="en-US" dirty="0" smtClean="0">
                <a:cs typeface="B Nazanin" panose="00000400000000000000" pitchFamily="2" charset="-78"/>
              </a:rPr>
              <a:t>(</a:t>
            </a:r>
            <a:r>
              <a:rPr lang="fa-IR" dirty="0" smtClean="0">
                <a:cs typeface="B Nazanin" panose="00000400000000000000" pitchFamily="2" charset="-78"/>
              </a:rPr>
              <a:t>هیدروکسیل </a:t>
            </a:r>
            <a:r>
              <a:rPr lang="fa-IR" dirty="0">
                <a:cs typeface="B Nazanin" panose="00000400000000000000" pitchFamily="2" charset="-78"/>
              </a:rPr>
              <a:t>آمین </a:t>
            </a:r>
            <a:r>
              <a:rPr lang="fa-IR" dirty="0" smtClean="0">
                <a:cs typeface="B Nazanin" panose="00000400000000000000" pitchFamily="2" charset="-78"/>
              </a:rPr>
              <a:t>را </a:t>
            </a:r>
            <a:r>
              <a:rPr lang="fa-IR" dirty="0">
                <a:cs typeface="B Nazanin" panose="00000400000000000000" pitchFamily="2" charset="-78"/>
              </a:rPr>
              <a:t>برای سنتز ترکیبات </a:t>
            </a:r>
            <a:r>
              <a:rPr lang="fa-IR" dirty="0" smtClean="0">
                <a:cs typeface="B Nazanin" panose="00000400000000000000" pitchFamily="2" charset="-78"/>
              </a:rPr>
              <a:t>عنوان شده گزارش </a:t>
            </a:r>
            <a:r>
              <a:rPr lang="fa-IR" dirty="0">
                <a:cs typeface="B Nazanin" panose="00000400000000000000" pitchFamily="2" charset="-78"/>
              </a:rPr>
              <a:t>دادیم. </a:t>
            </a:r>
            <a:endParaRPr lang="fa-IR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مکانیسم </a:t>
            </a:r>
            <a:r>
              <a:rPr lang="fa-IR" dirty="0">
                <a:cs typeface="B Nazanin" panose="00000400000000000000" pitchFamily="2" charset="-78"/>
              </a:rPr>
              <a:t>واکنش گزارش شده برای سنتز این ترکیبات (</a:t>
            </a:r>
            <a:r>
              <a:rPr lang="fa-IR" dirty="0" smtClean="0">
                <a:cs typeface="B Nazanin" panose="00000400000000000000" pitchFamily="2" charset="-78"/>
              </a:rPr>
              <a:t>طرح 2)، </a:t>
            </a:r>
            <a:r>
              <a:rPr lang="fa-IR" dirty="0">
                <a:cs typeface="B Nazanin" panose="00000400000000000000" pitchFamily="2" charset="-78"/>
              </a:rPr>
              <a:t>از </a:t>
            </a:r>
            <a:r>
              <a:rPr lang="fa-IR" dirty="0" smtClean="0">
                <a:cs typeface="B Nazanin" panose="00000400000000000000" pitchFamily="2" charset="-78"/>
              </a:rPr>
              <a:t>جمله احیای کاتدی، </a:t>
            </a:r>
            <a:r>
              <a:rPr lang="fa-IR" dirty="0">
                <a:cs typeface="B Nazanin" panose="00000400000000000000" pitchFamily="2" charset="-78"/>
              </a:rPr>
              <a:t>واکنش اکسیداسیون </a:t>
            </a:r>
            <a:r>
              <a:rPr lang="fa-IR" dirty="0" smtClean="0">
                <a:cs typeface="B Nazanin" panose="00000400000000000000" pitchFamily="2" charset="-78"/>
              </a:rPr>
              <a:t>آندی </a:t>
            </a:r>
            <a:r>
              <a:rPr lang="fa-IR" dirty="0">
                <a:cs typeface="B Nazanin" panose="00000400000000000000" pitchFamily="2" charset="-78"/>
              </a:rPr>
              <a:t>و دیمریزاسیون منحصر به فرد است و در جاهای دیگر گزارش نشده است. </a:t>
            </a:r>
            <a:endParaRPr lang="fa-IR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در این پژوهش یک </a:t>
            </a:r>
            <a:r>
              <a:rPr lang="fa-IR" dirty="0">
                <a:cs typeface="B Nazanin" panose="00000400000000000000" pitchFamily="2" charset="-78"/>
              </a:rPr>
              <a:t>روش الکتروشیمیایی </a:t>
            </a:r>
            <a:r>
              <a:rPr lang="fa-IR" dirty="0" smtClean="0">
                <a:cs typeface="B Nazanin" panose="00000400000000000000" pitchFamily="2" charset="-78"/>
              </a:rPr>
              <a:t>سبز </a:t>
            </a:r>
            <a:r>
              <a:rPr lang="fa-IR" dirty="0">
                <a:cs typeface="B Nazanin" panose="00000400000000000000" pitchFamily="2" charset="-78"/>
              </a:rPr>
              <a:t>و آسان برای سنتز ترکیبات </a:t>
            </a:r>
            <a:r>
              <a:rPr lang="fa-IR" dirty="0" smtClean="0">
                <a:cs typeface="B Nazanin" panose="00000400000000000000" pitchFamily="2" charset="-78"/>
              </a:rPr>
              <a:t>عنوان شده </a:t>
            </a:r>
            <a:r>
              <a:rPr lang="fa-IR" dirty="0">
                <a:cs typeface="B Nazanin" panose="00000400000000000000" pitchFamily="2" charset="-78"/>
              </a:rPr>
              <a:t>گزارش شده است.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تقدیر و تشکر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027" y="3155580"/>
            <a:ext cx="9027043" cy="233082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200" dirty="0" smtClean="0">
                <a:cs typeface="B Zar" panose="00000400000000000000" pitchFamily="2" charset="-78"/>
              </a:rPr>
              <a:t>با تشکر و قدردانی فراوان از استاد راهنمای محترم</a:t>
            </a:r>
          </a:p>
          <a:p>
            <a:pPr marL="0" indent="0" algn="ctr" rtl="1">
              <a:buNone/>
            </a:pPr>
            <a:r>
              <a:rPr lang="fa-IR" sz="3200" dirty="0" smtClean="0">
                <a:cs typeface="B Zar" panose="00000400000000000000" pitchFamily="2" charset="-78"/>
              </a:rPr>
              <a:t>آقای دکتر نعمت الهی</a:t>
            </a:r>
            <a:endParaRPr lang="en-US" sz="3200" dirty="0">
              <a:cs typeface="B Zar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منابع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233148"/>
            <a:ext cx="11621386" cy="49383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[1] D. </a:t>
            </a:r>
            <a:r>
              <a:rPr lang="en-US" dirty="0" err="1"/>
              <a:t>Formenti</a:t>
            </a:r>
            <a:r>
              <a:rPr lang="en-US" dirty="0"/>
              <a:t>, F. Ferretti, F.K. </a:t>
            </a:r>
            <a:r>
              <a:rPr lang="en-US" dirty="0" err="1"/>
              <a:t>Scharnagl</a:t>
            </a:r>
            <a:r>
              <a:rPr lang="en-US" dirty="0"/>
              <a:t>, M. </a:t>
            </a:r>
            <a:r>
              <a:rPr lang="en-US" dirty="0" err="1"/>
              <a:t>Beller</a:t>
            </a:r>
            <a:r>
              <a:rPr lang="en-US" dirty="0"/>
              <a:t>, Reduction of nitro compounds using 3d-non-noble metal catalysts, Chemical reviews, 119 (2018) 2611-2680.</a:t>
            </a:r>
          </a:p>
          <a:p>
            <a:r>
              <a:rPr lang="en-US" dirty="0"/>
              <a:t>[2] M.E. </a:t>
            </a:r>
            <a:r>
              <a:rPr lang="en-US" dirty="0" err="1"/>
              <a:t>Belowich</a:t>
            </a:r>
            <a:r>
              <a:rPr lang="en-US" dirty="0"/>
              <a:t>, J.F. </a:t>
            </a:r>
            <a:r>
              <a:rPr lang="en-US" dirty="0" err="1"/>
              <a:t>Stoddart</a:t>
            </a:r>
            <a:r>
              <a:rPr lang="en-US" dirty="0"/>
              <a:t>, Dynamic imine chemistry, Chemical Society Reviews, 41 (2012) 2003-2024.</a:t>
            </a:r>
          </a:p>
          <a:p>
            <a:r>
              <a:rPr lang="en-US" dirty="0"/>
              <a:t>[3] H. </a:t>
            </a:r>
            <a:r>
              <a:rPr lang="en-US" dirty="0" err="1"/>
              <a:t>Kagechika</a:t>
            </a:r>
            <a:r>
              <a:rPr lang="en-US" dirty="0"/>
              <a:t>, T. </a:t>
            </a:r>
            <a:r>
              <a:rPr lang="en-US" dirty="0" err="1"/>
              <a:t>Himi</a:t>
            </a:r>
            <a:r>
              <a:rPr lang="en-US" dirty="0"/>
              <a:t>, K. </a:t>
            </a:r>
            <a:r>
              <a:rPr lang="en-US" dirty="0" err="1"/>
              <a:t>Namikawa</a:t>
            </a:r>
            <a:r>
              <a:rPr lang="en-US" dirty="0"/>
              <a:t>, E. </a:t>
            </a:r>
            <a:r>
              <a:rPr lang="en-US" dirty="0" err="1"/>
              <a:t>Kawachi</a:t>
            </a:r>
            <a:r>
              <a:rPr lang="en-US" dirty="0"/>
              <a:t>, Y. Hashimoto, K. </a:t>
            </a:r>
            <a:r>
              <a:rPr lang="en-US" dirty="0" err="1"/>
              <a:t>Shudo</a:t>
            </a:r>
            <a:r>
              <a:rPr lang="en-US" dirty="0"/>
              <a:t>, </a:t>
            </a:r>
            <a:r>
              <a:rPr lang="en-US" dirty="0" err="1"/>
              <a:t>Retinobenzoic</a:t>
            </a:r>
            <a:r>
              <a:rPr lang="en-US" dirty="0"/>
              <a:t> acids. 3. Structure-activity relationships of </a:t>
            </a:r>
            <a:r>
              <a:rPr lang="en-US" dirty="0" err="1"/>
              <a:t>retinoidal</a:t>
            </a:r>
            <a:r>
              <a:rPr lang="en-US" dirty="0"/>
              <a:t> azobenzene-4-carboxylic acids and stilbene-4-carboxylic acids, Journal of medicinal chemistry, 32 (1989) 1098-1108.</a:t>
            </a:r>
          </a:p>
          <a:p>
            <a:r>
              <a:rPr lang="en-US" dirty="0"/>
              <a:t>[4] H. Takahashi, T. </a:t>
            </a:r>
            <a:r>
              <a:rPr lang="en-US" dirty="0" err="1"/>
              <a:t>Ishioka</a:t>
            </a:r>
            <a:r>
              <a:rPr lang="en-US" dirty="0"/>
              <a:t>, Y. </a:t>
            </a:r>
            <a:r>
              <a:rPr lang="en-US" dirty="0" err="1"/>
              <a:t>Koiso</a:t>
            </a:r>
            <a:r>
              <a:rPr lang="en-US" dirty="0"/>
              <a:t>, M. SODEOKA, Y. HASHIMOTO, Anti-androgenic activity of substituted azo-and </a:t>
            </a:r>
            <a:r>
              <a:rPr lang="en-US" dirty="0" err="1"/>
              <a:t>azoxy</a:t>
            </a:r>
            <a:r>
              <a:rPr lang="en-US" dirty="0"/>
              <a:t>-benzene derivatives, Biological and Pharmaceutical Bulletin, 23 (2000) 1387-1390.</a:t>
            </a:r>
          </a:p>
          <a:p>
            <a:r>
              <a:rPr lang="en-US" dirty="0"/>
              <a:t>[5] R.V. </a:t>
            </a:r>
            <a:r>
              <a:rPr lang="en-US" dirty="0" err="1"/>
              <a:t>Jagadeesh</a:t>
            </a:r>
            <a:r>
              <a:rPr lang="en-US" dirty="0"/>
              <a:t>, K. </a:t>
            </a:r>
            <a:r>
              <a:rPr lang="en-US" dirty="0" err="1"/>
              <a:t>Murugesan</a:t>
            </a:r>
            <a:r>
              <a:rPr lang="en-US" dirty="0"/>
              <a:t>, A.S. </a:t>
            </a:r>
            <a:r>
              <a:rPr lang="en-US" dirty="0" err="1"/>
              <a:t>Alshammari</a:t>
            </a:r>
            <a:r>
              <a:rPr lang="en-US" dirty="0"/>
              <a:t>, H. Neumann, M.-M. Pohl, J. </a:t>
            </a:r>
            <a:r>
              <a:rPr lang="en-US" dirty="0" err="1"/>
              <a:t>Radnik</a:t>
            </a:r>
            <a:r>
              <a:rPr lang="en-US" dirty="0"/>
              <a:t>, M. </a:t>
            </a:r>
            <a:r>
              <a:rPr lang="en-US" dirty="0" err="1"/>
              <a:t>Beller</a:t>
            </a:r>
            <a:r>
              <a:rPr lang="en-US" dirty="0"/>
              <a:t>, MOF-derived cobalt nanoparticles catalyze a general synthesis of amines, Science, 358 (2017) 326-332.</a:t>
            </a:r>
          </a:p>
          <a:p>
            <a:r>
              <a:rPr lang="en-US" dirty="0"/>
              <a:t>[6] J. Li, S. Song, Y. Long, L. Wu, X. Wang, Y. Xing, R. </a:t>
            </a:r>
            <a:r>
              <a:rPr lang="en-US" dirty="0" err="1"/>
              <a:t>Jin</a:t>
            </a:r>
            <a:r>
              <a:rPr lang="en-US" dirty="0"/>
              <a:t>, X. Liu, H. Zhang, Investigating the hybrid‐structure‐effect of CeO2‐encapsulated Au nanostructures on the transfer coupling of nitrobenzene, Advanced Materials, 30 (2018) 1704416.</a:t>
            </a:r>
          </a:p>
          <a:p>
            <a:r>
              <a:rPr lang="en-US" dirty="0"/>
              <a:t>[7] A. </a:t>
            </a:r>
            <a:r>
              <a:rPr lang="en-US" dirty="0" err="1"/>
              <a:t>Grirrane</a:t>
            </a:r>
            <a:r>
              <a:rPr lang="en-US" dirty="0"/>
              <a:t>, A. </a:t>
            </a:r>
            <a:r>
              <a:rPr lang="en-US" dirty="0" err="1"/>
              <a:t>Corma</a:t>
            </a:r>
            <a:r>
              <a:rPr lang="en-US" dirty="0"/>
              <a:t>, H. </a:t>
            </a:r>
            <a:r>
              <a:rPr lang="en-US" dirty="0" err="1"/>
              <a:t>García</a:t>
            </a:r>
            <a:r>
              <a:rPr lang="en-US" dirty="0"/>
              <a:t>, Gold-catalyzed synthesis of aromatic azo compounds from anilines and </a:t>
            </a:r>
            <a:r>
              <a:rPr lang="en-US" dirty="0" err="1"/>
              <a:t>nitroaromatics</a:t>
            </a:r>
            <a:r>
              <a:rPr lang="en-US" dirty="0"/>
              <a:t>, Science, 322 (2008) 1661-1664.</a:t>
            </a:r>
          </a:p>
          <a:p>
            <a:r>
              <a:rPr lang="en-US" dirty="0"/>
              <a:t>[8] S.C. Jensen, S. </a:t>
            </a:r>
            <a:r>
              <a:rPr lang="en-US" dirty="0" err="1"/>
              <a:t>Bettis</a:t>
            </a:r>
            <a:r>
              <a:rPr lang="en-US" dirty="0"/>
              <a:t> Homan, E.A. Weiss, Photocatalytic conversion of nitrobenzene to aniline through sequential proton-coupled one-electron transfers from a cadmium sulfide quantum dot, Journal of the American Chemical Society, 138 (2016) 1591-1600.</a:t>
            </a:r>
          </a:p>
          <a:p>
            <a:pPr marL="0" indent="0" algn="just">
              <a:buNone/>
            </a:pP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منابع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032036"/>
            <a:ext cx="11621386" cy="558361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[9] P. Serna, A. </a:t>
            </a:r>
            <a:r>
              <a:rPr lang="en-US" dirty="0" err="1"/>
              <a:t>Corma</a:t>
            </a:r>
            <a:r>
              <a:rPr lang="en-US" dirty="0"/>
              <a:t>, Transforming </a:t>
            </a:r>
            <a:r>
              <a:rPr lang="en-US" dirty="0" err="1"/>
              <a:t>nano</a:t>
            </a:r>
            <a:r>
              <a:rPr lang="en-US" dirty="0"/>
              <a:t> metal nonselective particulates into </a:t>
            </a:r>
            <a:r>
              <a:rPr lang="en-US" dirty="0" err="1"/>
              <a:t>chemoselective</a:t>
            </a:r>
            <a:r>
              <a:rPr lang="en-US" dirty="0"/>
              <a:t> catalysts for hydrogenation of substituted </a:t>
            </a:r>
            <a:r>
              <a:rPr lang="en-US" dirty="0" err="1"/>
              <a:t>nitrobenzenes</a:t>
            </a:r>
            <a:r>
              <a:rPr lang="en-US" dirty="0"/>
              <a:t>, </a:t>
            </a:r>
            <a:r>
              <a:rPr lang="en-US" dirty="0" err="1"/>
              <a:t>Acs</a:t>
            </a:r>
            <a:r>
              <a:rPr lang="en-US" dirty="0"/>
              <a:t> Catalysis, 5 (2015) 7114-7121.</a:t>
            </a:r>
          </a:p>
          <a:p>
            <a:r>
              <a:rPr lang="en-US" dirty="0"/>
              <a:t>[10] J. Song, Z.-F. Huang, L. Pan, K. Li, X. Zhang, L. Wang, J.-J. Zou, Review on selective hydrogenation of </a:t>
            </a:r>
            <a:r>
              <a:rPr lang="en-US" dirty="0" err="1"/>
              <a:t>nitroarene</a:t>
            </a:r>
            <a:r>
              <a:rPr lang="en-US" dirty="0"/>
              <a:t> by catalytic, photocatalytic and </a:t>
            </a:r>
            <a:r>
              <a:rPr lang="en-US" dirty="0" err="1"/>
              <a:t>electrocatalytic</a:t>
            </a:r>
            <a:r>
              <a:rPr lang="en-US" dirty="0"/>
              <a:t> reactions, Applied Catalysis B: Environmental, 227 (2018) 386-408.</a:t>
            </a:r>
          </a:p>
          <a:p>
            <a:r>
              <a:rPr lang="en-US" dirty="0"/>
              <a:t>[11] B. </a:t>
            </a:r>
            <a:r>
              <a:rPr lang="en-US" dirty="0" err="1"/>
              <a:t>Mokhtari</a:t>
            </a:r>
            <a:r>
              <a:rPr lang="en-US" dirty="0"/>
              <a:t>, D. </a:t>
            </a:r>
            <a:r>
              <a:rPr lang="en-US" dirty="0" err="1"/>
              <a:t>Nematollahi</a:t>
            </a:r>
            <a:r>
              <a:rPr lang="en-US" dirty="0"/>
              <a:t>, H. </a:t>
            </a:r>
            <a:r>
              <a:rPr lang="en-US" dirty="0" err="1"/>
              <a:t>Salehzadeh</a:t>
            </a:r>
            <a:r>
              <a:rPr lang="en-US" dirty="0"/>
              <a:t>, Paired electrochemical conversion of </a:t>
            </a:r>
            <a:r>
              <a:rPr lang="en-US" dirty="0" err="1"/>
              <a:t>nitroarenes</a:t>
            </a:r>
            <a:r>
              <a:rPr lang="en-US" dirty="0"/>
              <a:t> to sulfonamides, </a:t>
            </a:r>
            <a:r>
              <a:rPr lang="en-US" dirty="0" err="1"/>
              <a:t>diarylsulfones</a:t>
            </a:r>
            <a:r>
              <a:rPr lang="en-US" dirty="0"/>
              <a:t> and </a:t>
            </a:r>
            <a:r>
              <a:rPr lang="en-US" dirty="0" err="1"/>
              <a:t>bis</a:t>
            </a:r>
            <a:r>
              <a:rPr lang="en-US" dirty="0"/>
              <a:t> (</a:t>
            </a:r>
            <a:r>
              <a:rPr lang="en-US" dirty="0" err="1"/>
              <a:t>arylsulfonyl</a:t>
            </a:r>
            <a:r>
              <a:rPr lang="en-US" dirty="0"/>
              <a:t>) </a:t>
            </a:r>
            <a:r>
              <a:rPr lang="en-US" dirty="0" err="1"/>
              <a:t>aminophenols</a:t>
            </a:r>
            <a:r>
              <a:rPr lang="en-US" dirty="0"/>
              <a:t>, Green Chemistry, 20 (2018) 1499-1505.</a:t>
            </a:r>
          </a:p>
          <a:p>
            <a:r>
              <a:rPr lang="en-US" dirty="0"/>
              <a:t>[12] Z. Chen, Y. </a:t>
            </a:r>
            <a:r>
              <a:rPr lang="en-US" dirty="0" err="1"/>
              <a:t>Qiu</a:t>
            </a:r>
            <a:r>
              <a:rPr lang="en-US" dirty="0"/>
              <a:t>, X. Wu, Y. Ni, L. Shen, J. Wu, S. Jiang, Highly selective reduction of </a:t>
            </a:r>
            <a:r>
              <a:rPr lang="en-US" dirty="0" err="1"/>
              <a:t>nitrobenzenes</a:t>
            </a:r>
            <a:r>
              <a:rPr lang="en-US" dirty="0"/>
              <a:t> to </a:t>
            </a:r>
            <a:r>
              <a:rPr lang="en-US" dirty="0" err="1"/>
              <a:t>azoxybenzenes</a:t>
            </a:r>
            <a:r>
              <a:rPr lang="en-US" dirty="0"/>
              <a:t> with a copper catalyst, Tetrahedron Letters, 59 (2018) 1382-1384.</a:t>
            </a:r>
          </a:p>
          <a:p>
            <a:r>
              <a:rPr lang="en-US" dirty="0"/>
              <a:t>[13] Z.-P. Zhang, X.-Y. Wang, K. Yuan, W. Zhu, T. Zhang, Y.-H. Wang, J. </a:t>
            </a:r>
            <a:r>
              <a:rPr lang="en-US" dirty="0" err="1"/>
              <a:t>Ke</a:t>
            </a:r>
            <a:r>
              <a:rPr lang="en-US" dirty="0"/>
              <a:t>, X.-Y. Zheng, C.-H. Yan, Y.-W. Zhang, Free-standing iridium and rhodium-based hierarchically-coiled ultrathin </a:t>
            </a:r>
            <a:r>
              <a:rPr lang="en-US" dirty="0" err="1"/>
              <a:t>nanosheets</a:t>
            </a:r>
            <a:r>
              <a:rPr lang="en-US" dirty="0"/>
              <a:t> for highly selective reduction of nitrobenzene to </a:t>
            </a:r>
            <a:r>
              <a:rPr lang="en-US" dirty="0" err="1"/>
              <a:t>azoxybenzene</a:t>
            </a:r>
            <a:r>
              <a:rPr lang="en-US" dirty="0"/>
              <a:t> under ambient conditions, Nanoscale, 8 (2016) 15744-15752.</a:t>
            </a:r>
          </a:p>
          <a:p>
            <a:r>
              <a:rPr lang="en-US" dirty="0"/>
              <a:t>[14] M.N. </a:t>
            </a:r>
            <a:r>
              <a:rPr lang="en-US" dirty="0" err="1"/>
              <a:t>Pahalagedara</a:t>
            </a:r>
            <a:r>
              <a:rPr lang="en-US" dirty="0"/>
              <a:t>, L.R. </a:t>
            </a:r>
            <a:r>
              <a:rPr lang="en-US" dirty="0" err="1"/>
              <a:t>Pahalagedara</a:t>
            </a:r>
            <a:r>
              <a:rPr lang="en-US" dirty="0"/>
              <a:t>, J. He, R. Miao, B. Gottlieb, D. </a:t>
            </a:r>
            <a:r>
              <a:rPr lang="en-US" dirty="0" err="1"/>
              <a:t>Rathnayake</a:t>
            </a:r>
            <a:r>
              <a:rPr lang="en-US" dirty="0"/>
              <a:t>, S.L. </a:t>
            </a:r>
            <a:r>
              <a:rPr lang="en-US" dirty="0" err="1"/>
              <a:t>Suib</a:t>
            </a:r>
            <a:r>
              <a:rPr lang="en-US" dirty="0"/>
              <a:t>, Room temperature selective reduction of nitrobenzene to </a:t>
            </a:r>
            <a:r>
              <a:rPr lang="en-US" dirty="0" err="1"/>
              <a:t>azoxybenzene</a:t>
            </a:r>
            <a:r>
              <a:rPr lang="en-US" dirty="0"/>
              <a:t> over magnetically separable urchin-like Ni/Graphene nanocomposites, Journal of Catalysis, 336 (2016) 41-48.</a:t>
            </a:r>
          </a:p>
          <a:p>
            <a:r>
              <a:rPr lang="en-US" dirty="0"/>
              <a:t>[15] L. Liu, P. Concepción, A. </a:t>
            </a:r>
            <a:r>
              <a:rPr lang="en-US" dirty="0" err="1"/>
              <a:t>Corma</a:t>
            </a:r>
            <a:r>
              <a:rPr lang="en-US" dirty="0"/>
              <a:t>, Modulating the catalytic behavior of non-noble metal nanoparticles by inter-particle interaction for </a:t>
            </a:r>
            <a:r>
              <a:rPr lang="en-US" dirty="0" err="1"/>
              <a:t>chemoselective</a:t>
            </a:r>
            <a:r>
              <a:rPr lang="en-US" dirty="0"/>
              <a:t> hydrogenation of </a:t>
            </a:r>
            <a:r>
              <a:rPr lang="en-US" dirty="0" err="1"/>
              <a:t>nitroarenes</a:t>
            </a:r>
            <a:r>
              <a:rPr lang="en-US" dirty="0"/>
              <a:t> into corresponding </a:t>
            </a:r>
            <a:r>
              <a:rPr lang="en-US" dirty="0" err="1"/>
              <a:t>azoxy</a:t>
            </a:r>
            <a:r>
              <a:rPr lang="en-US" dirty="0"/>
              <a:t> or azo compounds, Journal of Catalysis, 369 (2019) 312-323.</a:t>
            </a:r>
          </a:p>
          <a:p>
            <a:r>
              <a:rPr lang="en-US" dirty="0"/>
              <a:t>[16] F. </a:t>
            </a:r>
            <a:r>
              <a:rPr lang="en-US" dirty="0" err="1"/>
              <a:t>Ferlin</a:t>
            </a:r>
            <a:r>
              <a:rPr lang="en-US" dirty="0"/>
              <a:t>, M. </a:t>
            </a:r>
            <a:r>
              <a:rPr lang="en-US" dirty="0" err="1"/>
              <a:t>Cappelletti</a:t>
            </a:r>
            <a:r>
              <a:rPr lang="en-US" dirty="0"/>
              <a:t>, R. </a:t>
            </a:r>
            <a:r>
              <a:rPr lang="en-US" dirty="0" err="1"/>
              <a:t>Vivani</a:t>
            </a:r>
            <a:r>
              <a:rPr lang="en-US" dirty="0"/>
              <a:t>, M. Pica, O. </a:t>
            </a:r>
            <a:r>
              <a:rPr lang="en-US" dirty="0" err="1"/>
              <a:t>Piermatti</a:t>
            </a:r>
            <a:r>
              <a:rPr lang="en-US" dirty="0"/>
              <a:t>, L. Vaccaro, Au@ zirconium-phosphonate nanoparticles as an effective catalytic system for the </a:t>
            </a:r>
            <a:r>
              <a:rPr lang="en-US" dirty="0" err="1"/>
              <a:t>chemoselective</a:t>
            </a:r>
            <a:r>
              <a:rPr lang="en-US" dirty="0"/>
              <a:t> and switchable reduction of </a:t>
            </a:r>
            <a:r>
              <a:rPr lang="en-US" dirty="0" err="1"/>
              <a:t>nitroarenes</a:t>
            </a:r>
            <a:r>
              <a:rPr lang="en-US" dirty="0"/>
              <a:t>, Green Chemistry, 21 (2019) 614-626.</a:t>
            </a:r>
          </a:p>
          <a:p>
            <a:pPr marL="0" indent="0" algn="just">
              <a:buNone/>
            </a:pP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4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چکیده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3744543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در این پژوهش یک </a:t>
            </a:r>
            <a:r>
              <a:rPr lang="fa-IR" dirty="0">
                <a:cs typeface="B Nazanin" panose="00000400000000000000" pitchFamily="2" charset="-78"/>
              </a:rPr>
              <a:t>روش دیمریزاسیون </a:t>
            </a:r>
            <a:r>
              <a:rPr lang="fa-IR" dirty="0" smtClean="0">
                <a:cs typeface="B Nazanin" panose="00000400000000000000" pitchFamily="2" charset="-78"/>
              </a:rPr>
              <a:t>الکتروشیمیایی </a:t>
            </a:r>
            <a:r>
              <a:rPr lang="fa-IR" dirty="0">
                <a:cs typeface="B Nazanin" panose="00000400000000000000" pitchFamily="2" charset="-78"/>
              </a:rPr>
              <a:t>با استفاده از مشتقات هالونیتروبنزن به عنوان مواد اولیه برای سنتز </a:t>
            </a:r>
            <a:r>
              <a:rPr lang="fa-IR" dirty="0" smtClean="0">
                <a:cs typeface="B Nazanin" panose="00000400000000000000" pitchFamily="2" charset="-78"/>
              </a:rPr>
              <a:t>برخی ترکیبات </a:t>
            </a:r>
            <a:r>
              <a:rPr lang="en-US" dirty="0" smtClean="0">
                <a:cs typeface="B Nazanin" panose="00000400000000000000" pitchFamily="2" charset="-78"/>
              </a:rPr>
              <a:t>diazeneoxide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و </a:t>
            </a:r>
            <a:r>
              <a:rPr lang="en-US" dirty="0" err="1" smtClean="0">
                <a:cs typeface="B Nazanin" panose="00000400000000000000" pitchFamily="2" charset="-78"/>
              </a:rPr>
              <a:t>diazene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معرفی شده </a:t>
            </a:r>
            <a:r>
              <a:rPr lang="fa-IR" dirty="0" smtClean="0">
                <a:cs typeface="B Nazanin" panose="00000400000000000000" pitchFamily="2" charset="-78"/>
              </a:rPr>
              <a:t>است. </a:t>
            </a:r>
            <a:r>
              <a:rPr lang="fa-IR" dirty="0">
                <a:cs typeface="B Nazanin" panose="00000400000000000000" pitchFamily="2" charset="-78"/>
              </a:rPr>
              <a:t>در این مطالعه اکسیداسیون </a:t>
            </a:r>
            <a:r>
              <a:rPr lang="fa-IR" dirty="0" smtClean="0">
                <a:cs typeface="B Nazanin" panose="00000400000000000000" pitchFamily="2" charset="-78"/>
              </a:rPr>
              <a:t>الکتروشیمیایی</a:t>
            </a:r>
            <a:r>
              <a:rPr lang="en-US" dirty="0" smtClean="0">
                <a:cs typeface="B Nazanin" panose="00000400000000000000" pitchFamily="2" charset="-78"/>
              </a:rPr>
              <a:t>–N </a:t>
            </a:r>
            <a:r>
              <a:rPr lang="fa-IR" dirty="0" smtClean="0">
                <a:cs typeface="B Nazanin" panose="00000400000000000000" pitchFamily="2" charset="-78"/>
              </a:rPr>
              <a:t>(هالوفنیل)هیدروکسیل </a:t>
            </a:r>
            <a:r>
              <a:rPr lang="fa-IR" dirty="0">
                <a:cs typeface="B Nazanin" panose="00000400000000000000" pitchFamily="2" charset="-78"/>
              </a:rPr>
              <a:t>آمین ها به اشکال </a:t>
            </a:r>
            <a:r>
              <a:rPr lang="fa-IR" dirty="0" smtClean="0">
                <a:cs typeface="B Nazanin" panose="00000400000000000000" pitchFamily="2" charset="-78"/>
              </a:rPr>
              <a:t>رادیکالی </a:t>
            </a:r>
            <a:r>
              <a:rPr lang="fa-IR" dirty="0">
                <a:cs typeface="B Nazanin" panose="00000400000000000000" pitchFamily="2" charset="-78"/>
              </a:rPr>
              <a:t>آنها بررسی و برای سنتز مشتقات جدید دیازن اکسید و دیازن استفاده 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می شود</a:t>
            </a:r>
            <a:r>
              <a:rPr lang="fa-IR" dirty="0" smtClean="0">
                <a:cs typeface="B Nazanin" panose="00000400000000000000" pitchFamily="2" charset="-78"/>
              </a:rPr>
              <a:t>. </a:t>
            </a:r>
            <a:r>
              <a:rPr lang="fa-IR" dirty="0">
                <a:cs typeface="B Nazanin" panose="00000400000000000000" pitchFamily="2" charset="-78"/>
              </a:rPr>
              <a:t>مکانیسم دیمریزاسیون در مخلوط آب / استونیتریل با استفاده از ولتامتری چرخه ای و </a:t>
            </a:r>
            <a:r>
              <a:rPr lang="fa-IR" dirty="0" smtClean="0">
                <a:cs typeface="B Nazanin" panose="00000400000000000000" pitchFamily="2" charset="-78"/>
              </a:rPr>
              <a:t>کولومتری </a:t>
            </a:r>
            <a:r>
              <a:rPr lang="fa-IR" dirty="0" smtClean="0">
                <a:cs typeface="B Nazanin" panose="00000400000000000000" pitchFamily="2" charset="-78"/>
              </a:rPr>
              <a:t>در پتانسیل </a:t>
            </a:r>
            <a:r>
              <a:rPr lang="fa-IR" dirty="0">
                <a:cs typeface="B Nazanin" panose="00000400000000000000" pitchFamily="2" charset="-78"/>
              </a:rPr>
              <a:t>کنترل شده بررسی شده است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  <a:endParaRPr lang="en-US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استراتژی مورد استفاده نیازی به استفاده از کاتالیزورها و مراحل چالش برانگیز ندارد. نوع واکنش یک واکنش زوجی </a:t>
            </a:r>
            <a:r>
              <a:rPr lang="fa-IR" dirty="0" smtClean="0">
                <a:cs typeface="B Nazanin" panose="00000400000000000000" pitchFamily="2" charset="-78"/>
              </a:rPr>
              <a:t>است، که در آن </a:t>
            </a:r>
            <a:r>
              <a:rPr lang="fa-IR" dirty="0">
                <a:cs typeface="B Nazanin" panose="00000400000000000000" pitchFamily="2" charset="-78"/>
              </a:rPr>
              <a:t>ابتدا هالونیتروآرن ها در سطح کاتد به هیدروکسیل آمین های مربوطه کاهش می </a:t>
            </a:r>
            <a:r>
              <a:rPr lang="fa-IR" dirty="0" smtClean="0">
                <a:cs typeface="B Nazanin" panose="00000400000000000000" pitchFamily="2" charset="-78"/>
              </a:rPr>
              <a:t>یابند </a:t>
            </a:r>
            <a:r>
              <a:rPr lang="fa-IR" dirty="0">
                <a:cs typeface="B Nazanin" panose="00000400000000000000" pitchFamily="2" charset="-78"/>
              </a:rPr>
              <a:t>و متعاقباً هیدروکسیل آمین های تولید شده به روش کاتدی به شکل </a:t>
            </a:r>
            <a:r>
              <a:rPr lang="fa-IR" dirty="0" smtClean="0">
                <a:cs typeface="B Nazanin" panose="00000400000000000000" pitchFamily="2" charset="-78"/>
              </a:rPr>
              <a:t>رادیکالی </a:t>
            </a:r>
            <a:r>
              <a:rPr lang="fa-IR" dirty="0">
                <a:cs typeface="B Nazanin" panose="00000400000000000000" pitchFamily="2" charset="-78"/>
              </a:rPr>
              <a:t>در سطح آند اکسید می شوند.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7A4854-0A80-4A8B-A01B-5138B997FC58}"/>
              </a:ext>
            </a:extLst>
          </p:cNvPr>
          <p:cNvSpPr txBox="1"/>
          <p:nvPr/>
        </p:nvSpPr>
        <p:spPr>
          <a:xfrm>
            <a:off x="318977" y="6198373"/>
            <a:ext cx="1167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800" dirty="0">
                <a:cs typeface="B Nazanin" panose="00000400000000000000" pitchFamily="2" charset="-78"/>
              </a:rPr>
              <a:t>کلمات کلیدی: </a:t>
            </a:r>
            <a:r>
              <a:rPr lang="fa-IR" dirty="0" smtClean="0">
                <a:cs typeface="B Nazanin" panose="00000400000000000000" pitchFamily="2" charset="-78"/>
              </a:rPr>
              <a:t>دیمریزاسیون، </a:t>
            </a:r>
            <a:r>
              <a:rPr lang="fa-IR" dirty="0">
                <a:cs typeface="B Nazanin" panose="00000400000000000000" pitchFamily="2" charset="-78"/>
              </a:rPr>
              <a:t>دیازن </a:t>
            </a:r>
            <a:r>
              <a:rPr lang="fa-IR" dirty="0" smtClean="0">
                <a:cs typeface="B Nazanin" panose="00000400000000000000" pitchFamily="2" charset="-78"/>
              </a:rPr>
              <a:t>اکسید، </a:t>
            </a:r>
            <a:r>
              <a:rPr lang="fa-IR" dirty="0" smtClean="0">
                <a:cs typeface="B Nazanin" panose="00000400000000000000" pitchFamily="2" charset="-78"/>
              </a:rPr>
              <a:t>دیازن، رادیکال </a:t>
            </a:r>
            <a:endParaRPr lang="en-US" sz="18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از بین </a:t>
            </a:r>
            <a:r>
              <a:rPr lang="fa-IR" sz="2000" dirty="0">
                <a:cs typeface="B Nazanin" panose="00000400000000000000" pitchFamily="2" charset="-78"/>
              </a:rPr>
              <a:t>مولکولهای آلی </a:t>
            </a:r>
            <a:r>
              <a:rPr lang="fa-IR" sz="2000" dirty="0" smtClean="0">
                <a:cs typeface="B Nazanin" panose="00000400000000000000" pitchFamily="2" charset="-78"/>
              </a:rPr>
              <a:t>مهم، </a:t>
            </a:r>
            <a:r>
              <a:rPr lang="fa-IR" sz="2000" dirty="0">
                <a:cs typeface="B Nazanin" panose="00000400000000000000" pitchFamily="2" charset="-78"/>
              </a:rPr>
              <a:t>ترکیبات آزوکسی و </a:t>
            </a:r>
            <a:r>
              <a:rPr lang="fa-IR" sz="2000" dirty="0" smtClean="0">
                <a:cs typeface="B Nazanin" panose="00000400000000000000" pitchFamily="2" charset="-78"/>
              </a:rPr>
              <a:t>آزوبنزن </a:t>
            </a:r>
            <a:r>
              <a:rPr lang="fa-IR" sz="2000" dirty="0">
                <a:cs typeface="B Nazanin" panose="00000400000000000000" pitchFamily="2" charset="-78"/>
              </a:rPr>
              <a:t>به دلیل </a:t>
            </a:r>
            <a:r>
              <a:rPr lang="fa-IR" sz="2000" dirty="0" smtClean="0">
                <a:cs typeface="B Nazanin" panose="00000400000000000000" pitchFamily="2" charset="-78"/>
              </a:rPr>
              <a:t>ویژگیهای </a:t>
            </a:r>
            <a:r>
              <a:rPr lang="fa-IR" sz="2000" dirty="0">
                <a:cs typeface="B Nazanin" panose="00000400000000000000" pitchFamily="2" charset="-78"/>
              </a:rPr>
              <a:t>متمایز و جدیدی که از </a:t>
            </a:r>
            <a:r>
              <a:rPr lang="fa-IR" sz="2000" dirty="0" smtClean="0">
                <a:cs typeface="B Nazanin" panose="00000400000000000000" pitchFamily="2" charset="-78"/>
              </a:rPr>
              <a:t>گروه های عاملی </a:t>
            </a:r>
            <a:r>
              <a:rPr lang="en-US" sz="2000" dirty="0" smtClean="0">
                <a:cs typeface="B Nazanin" panose="00000400000000000000" pitchFamily="2" charset="-78"/>
              </a:rPr>
              <a:t>N−N−O</a:t>
            </a:r>
            <a:r>
              <a:rPr lang="fa-IR" sz="2000" dirty="0" smtClean="0">
                <a:cs typeface="B Nazanin" panose="00000400000000000000" pitchFamily="2" charset="-78"/>
              </a:rPr>
              <a:t> و </a:t>
            </a:r>
            <a:r>
              <a:rPr lang="en-US" sz="2000" dirty="0" smtClean="0">
                <a:cs typeface="B Nazanin" panose="00000400000000000000" pitchFamily="2" charset="-78"/>
              </a:rPr>
              <a:t>N=N</a:t>
            </a:r>
            <a:r>
              <a:rPr lang="fa-IR" sz="2000" dirty="0" smtClean="0">
                <a:cs typeface="B Nazanin" panose="00000400000000000000" pitchFamily="2" charset="-78"/>
              </a:rPr>
              <a:t> ناشی </a:t>
            </a:r>
            <a:r>
              <a:rPr lang="fa-IR" sz="2000" dirty="0">
                <a:cs typeface="B Nazanin" panose="00000400000000000000" pitchFamily="2" charset="-78"/>
              </a:rPr>
              <a:t>می شود </a:t>
            </a:r>
            <a:r>
              <a:rPr lang="fa-IR" sz="2000" dirty="0" smtClean="0">
                <a:cs typeface="B Nazanin" panose="00000400000000000000" pitchFamily="2" charset="-78"/>
              </a:rPr>
              <a:t>در </a:t>
            </a:r>
            <a:r>
              <a:rPr lang="fa-IR" sz="2000" dirty="0">
                <a:cs typeface="B Nazanin" panose="00000400000000000000" pitchFamily="2" charset="-78"/>
              </a:rPr>
              <a:t>جامعه شیمی مورد توجه قرار گرفته اند. از </a:t>
            </a:r>
            <a:r>
              <a:rPr lang="fa-IR" sz="2000" dirty="0" smtClean="0">
                <a:cs typeface="B Nazanin" panose="00000400000000000000" pitchFamily="2" charset="-78"/>
              </a:rPr>
              <a:t>این مواد آروماتیک </a:t>
            </a:r>
            <a:r>
              <a:rPr lang="fa-IR" sz="2000" dirty="0">
                <a:cs typeface="B Nazanin" panose="00000400000000000000" pitchFamily="2" charset="-78"/>
              </a:rPr>
              <a:t>به طور </a:t>
            </a:r>
            <a:r>
              <a:rPr lang="fa-IR" sz="2000" dirty="0" smtClean="0">
                <a:cs typeface="B Nazanin" panose="00000400000000000000" pitchFamily="2" charset="-78"/>
              </a:rPr>
              <a:t>گسترده </a:t>
            </a:r>
            <a:r>
              <a:rPr lang="fa-IR" sz="2000" dirty="0">
                <a:cs typeface="B Nazanin" panose="00000400000000000000" pitchFamily="2" charset="-78"/>
              </a:rPr>
              <a:t>در داروسازی و </a:t>
            </a:r>
            <a:r>
              <a:rPr lang="fa-IR" sz="2000" dirty="0" smtClean="0">
                <a:cs typeface="B Nazanin" panose="00000400000000000000" pitchFamily="2" charset="-78"/>
              </a:rPr>
              <a:t>سنتز شیمیایی </a:t>
            </a:r>
            <a:r>
              <a:rPr lang="fa-IR" sz="2000" dirty="0">
                <a:cs typeface="B Nazanin" panose="00000400000000000000" pitchFamily="2" charset="-78"/>
              </a:rPr>
              <a:t>استفاده می </a:t>
            </a:r>
            <a:r>
              <a:rPr lang="fa-IR" sz="2000" dirty="0" smtClean="0">
                <a:cs typeface="B Nazanin" panose="00000400000000000000" pitchFamily="2" charset="-78"/>
              </a:rPr>
              <a:t>شود.  </a:t>
            </a:r>
            <a:r>
              <a:rPr lang="fa-IR" sz="2000" dirty="0" smtClean="0">
                <a:cs typeface="B Nazanin" panose="00000400000000000000" pitchFamily="2" charset="-78"/>
              </a:rPr>
              <a:t>                       </a:t>
            </a:r>
            <a:r>
              <a:rPr lang="fa-IR" sz="2000" dirty="0" smtClean="0">
                <a:cs typeface="B Nazanin" panose="00000400000000000000" pitchFamily="2" charset="-78"/>
              </a:rPr>
              <a:t>ذکر </a:t>
            </a:r>
            <a:r>
              <a:rPr lang="fa-IR" sz="2000" dirty="0">
                <a:cs typeface="B Nazanin" panose="00000400000000000000" pitchFamily="2" charset="-78"/>
              </a:rPr>
              <a:t>این نکته اجتناب ناپذیر است که ترکیبات آزوکسی و </a:t>
            </a:r>
            <a:r>
              <a:rPr lang="fa-IR" sz="2000" dirty="0" smtClean="0">
                <a:cs typeface="B Nazanin" panose="00000400000000000000" pitchFamily="2" charset="-78"/>
              </a:rPr>
              <a:t>آزو </a:t>
            </a:r>
            <a:r>
              <a:rPr lang="fa-IR" sz="2000" dirty="0">
                <a:cs typeface="B Nazanin" panose="00000400000000000000" pitchFamily="2" charset="-78"/>
              </a:rPr>
              <a:t>تعداد قابل توجهی کاربرد در تولید مواد رنگی بدست آورده </a:t>
            </a:r>
            <a:r>
              <a:rPr lang="fa-IR" sz="2000" dirty="0" smtClean="0">
                <a:cs typeface="B Nazanin" panose="00000400000000000000" pitchFamily="2" charset="-78"/>
              </a:rPr>
              <a:t>اند.</a:t>
            </a:r>
          </a:p>
          <a:p>
            <a:pPr marL="0" indent="0" algn="just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استراتژی های </a:t>
            </a:r>
            <a:r>
              <a:rPr lang="fa-IR" sz="2000" dirty="0">
                <a:cs typeface="B Nazanin" panose="00000400000000000000" pitchFamily="2" charset="-78"/>
              </a:rPr>
              <a:t>مختلفی برای سنتز ترکیبات آزوکسی و آزو وجود </a:t>
            </a:r>
            <a:r>
              <a:rPr lang="fa-IR" sz="2000" dirty="0" smtClean="0">
                <a:cs typeface="B Nazanin" panose="00000400000000000000" pitchFamily="2" charset="-78"/>
              </a:rPr>
              <a:t>دارد، </a:t>
            </a:r>
            <a:r>
              <a:rPr lang="fa-IR" sz="2000" dirty="0">
                <a:cs typeface="B Nazanin" panose="00000400000000000000" pitchFamily="2" charset="-78"/>
              </a:rPr>
              <a:t>گفته شده است که کاهش انتخابی مواد خوراکی نیترو می تواند سودآور باشد و از سایر </a:t>
            </a:r>
            <a:r>
              <a:rPr lang="fa-IR" sz="2000" dirty="0" smtClean="0">
                <a:cs typeface="B Nazanin" panose="00000400000000000000" pitchFamily="2" charset="-78"/>
              </a:rPr>
              <a:t>استراتژی ها </a:t>
            </a:r>
            <a:r>
              <a:rPr lang="fa-IR" sz="2000" dirty="0">
                <a:cs typeface="B Nazanin" panose="00000400000000000000" pitchFamily="2" charset="-78"/>
              </a:rPr>
              <a:t>پیشی </a:t>
            </a:r>
            <a:r>
              <a:rPr lang="fa-IR" sz="2000" dirty="0" smtClean="0">
                <a:cs typeface="B Nazanin" panose="00000400000000000000" pitchFamily="2" charset="-78"/>
              </a:rPr>
              <a:t>بگیرد. </a:t>
            </a:r>
            <a:r>
              <a:rPr lang="fa-IR" sz="2000" dirty="0">
                <a:cs typeface="B Nazanin" panose="00000400000000000000" pitchFamily="2" charset="-78"/>
              </a:rPr>
              <a:t>با این </a:t>
            </a:r>
            <a:r>
              <a:rPr lang="fa-IR" sz="2000" dirty="0" smtClean="0">
                <a:cs typeface="B Nazanin" panose="00000400000000000000" pitchFamily="2" charset="-78"/>
              </a:rPr>
              <a:t>وجود، </a:t>
            </a:r>
            <a:r>
              <a:rPr lang="fa-IR" sz="2000" dirty="0">
                <a:cs typeface="B Nazanin" panose="00000400000000000000" pitchFamily="2" charset="-78"/>
              </a:rPr>
              <a:t>کاهش نیترو تحت چندین مرحله </a:t>
            </a:r>
            <a:r>
              <a:rPr lang="fa-IR" sz="2000" dirty="0" smtClean="0">
                <a:cs typeface="B Nazanin" panose="00000400000000000000" pitchFamily="2" charset="-78"/>
              </a:rPr>
              <a:t>به همراه الکترون-پروتون انجام می شود و </a:t>
            </a:r>
            <a:r>
              <a:rPr lang="fa-IR" sz="2000" dirty="0">
                <a:cs typeface="B Nazanin" panose="00000400000000000000" pitchFamily="2" charset="-78"/>
              </a:rPr>
              <a:t>سنتز ترکیبات آزوکسی و آزو همچنان یک چالش </a:t>
            </a:r>
            <a:r>
              <a:rPr lang="fa-IR" sz="2000" dirty="0" smtClean="0">
                <a:cs typeface="B Nazanin" panose="00000400000000000000" pitchFamily="2" charset="-78"/>
              </a:rPr>
              <a:t>مهم است.</a:t>
            </a:r>
          </a:p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در چند سال </a:t>
            </a:r>
            <a:r>
              <a:rPr lang="fa-IR" sz="2000" dirty="0" smtClean="0">
                <a:cs typeface="B Nazanin" panose="00000400000000000000" pitchFamily="2" charset="-78"/>
              </a:rPr>
              <a:t>گذشته، </a:t>
            </a:r>
            <a:r>
              <a:rPr lang="fa-IR" sz="2000" dirty="0" smtClean="0">
                <a:cs typeface="B Nazanin" panose="00000400000000000000" pitchFamily="2" charset="-78"/>
              </a:rPr>
              <a:t>چندین روش </a:t>
            </a:r>
            <a:r>
              <a:rPr lang="fa-IR" sz="2000" dirty="0">
                <a:cs typeface="B Nazanin" panose="00000400000000000000" pitchFamily="2" charset="-78"/>
              </a:rPr>
              <a:t>برای تهیه آزوکسی بنزن ها وجود داشته </a:t>
            </a:r>
            <a:r>
              <a:rPr lang="fa-IR" sz="2000" dirty="0" smtClean="0">
                <a:cs typeface="B Nazanin" panose="00000400000000000000" pitchFamily="2" charset="-78"/>
              </a:rPr>
              <a:t>است، </a:t>
            </a:r>
            <a:r>
              <a:rPr lang="fa-IR" sz="2000" dirty="0">
                <a:cs typeface="B Nazanin" panose="00000400000000000000" pitchFamily="2" charset="-78"/>
              </a:rPr>
              <a:t>مانند استفاده از نیتروبنزن ها از طریق دیمریزاسیون </a:t>
            </a:r>
            <a:r>
              <a:rPr lang="fa-IR" sz="2000" dirty="0" smtClean="0">
                <a:cs typeface="B Nazanin" panose="00000400000000000000" pitchFamily="2" charset="-78"/>
              </a:rPr>
              <a:t>احیایی </a:t>
            </a:r>
            <a:r>
              <a:rPr lang="fa-IR" sz="2000" dirty="0">
                <a:cs typeface="B Nazanin" panose="00000400000000000000" pitchFamily="2" charset="-78"/>
              </a:rPr>
              <a:t>با استفاده از نانوذرات </a:t>
            </a:r>
            <a:r>
              <a:rPr lang="fa-IR" sz="2000" dirty="0" smtClean="0">
                <a:cs typeface="B Nazanin" panose="00000400000000000000" pitchFamily="2" charset="-78"/>
              </a:rPr>
              <a:t>مس، نیکل/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en-US" sz="2000" dirty="0">
                <a:cs typeface="B Nazanin" panose="00000400000000000000" pitchFamily="2" charset="-78"/>
              </a:rPr>
              <a:t>CeO</a:t>
            </a:r>
            <a:r>
              <a:rPr lang="en-US" sz="2000" baseline="-25000" dirty="0">
                <a:cs typeface="B Nazanin" panose="00000400000000000000" pitchFamily="2" charset="-78"/>
              </a:rPr>
              <a:t>2</a:t>
            </a:r>
            <a:r>
              <a:rPr lang="en-US" sz="2000" dirty="0" smtClean="0">
                <a:cs typeface="B Nazanin" panose="00000400000000000000" pitchFamily="2" charset="-78"/>
              </a:rPr>
              <a:t>، </a:t>
            </a:r>
            <a:r>
              <a:rPr lang="fa-IR" sz="2000" dirty="0">
                <a:cs typeface="B Nazanin" panose="00000400000000000000" pitchFamily="2" charset="-78"/>
              </a:rPr>
              <a:t>نانوکامپوزیت های </a:t>
            </a:r>
            <a:r>
              <a:rPr lang="fa-IR" sz="2000" dirty="0" smtClean="0">
                <a:cs typeface="B Nazanin" panose="00000400000000000000" pitchFamily="2" charset="-78"/>
              </a:rPr>
              <a:t>نیکل/گرافن </a:t>
            </a:r>
            <a:r>
              <a:rPr lang="fa-IR" sz="2000" dirty="0">
                <a:cs typeface="B Nazanin" panose="00000400000000000000" pitchFamily="2" charset="-78"/>
              </a:rPr>
              <a:t>و ورق های نانو </a:t>
            </a:r>
            <a:r>
              <a:rPr lang="fa-IR" sz="2000" dirty="0" smtClean="0">
                <a:cs typeface="B Nazanin" panose="00000400000000000000" pitchFamily="2" charset="-78"/>
              </a:rPr>
              <a:t>ایریدیم/رودیم و </a:t>
            </a:r>
            <a:r>
              <a:rPr lang="fa-IR" sz="2000" dirty="0">
                <a:cs typeface="B Nazanin" panose="00000400000000000000" pitchFamily="2" charset="-78"/>
              </a:rPr>
              <a:t>همچنین تراکم </a:t>
            </a:r>
            <a:r>
              <a:rPr lang="fa-IR" sz="2000" dirty="0" smtClean="0">
                <a:cs typeface="B Nazanin" panose="00000400000000000000" pitchFamily="2" charset="-78"/>
              </a:rPr>
              <a:t>آریل نیتروسو </a:t>
            </a:r>
            <a:r>
              <a:rPr lang="fa-IR" sz="2000" dirty="0">
                <a:cs typeface="B Nazanin" panose="00000400000000000000" pitchFamily="2" charset="-78"/>
              </a:rPr>
              <a:t>با آریل هیدروکسیل </a:t>
            </a:r>
            <a:r>
              <a:rPr lang="fa-IR" sz="2000" dirty="0" smtClean="0">
                <a:cs typeface="B Nazanin" panose="00000400000000000000" pitchFamily="2" charset="-78"/>
              </a:rPr>
              <a:t>آمین. </a:t>
            </a:r>
            <a:r>
              <a:rPr lang="fa-IR" sz="2000" dirty="0">
                <a:cs typeface="B Nazanin" panose="00000400000000000000" pitchFamily="2" charset="-78"/>
              </a:rPr>
              <a:t>در </a:t>
            </a:r>
            <a:r>
              <a:rPr lang="fa-IR" sz="2000" dirty="0" smtClean="0">
                <a:cs typeface="B Nazanin" panose="00000400000000000000" pitchFamily="2" charset="-78"/>
              </a:rPr>
              <a:t>نتیجه </a:t>
            </a:r>
            <a:r>
              <a:rPr lang="fa-IR" sz="2000" dirty="0">
                <a:cs typeface="B Nazanin" panose="00000400000000000000" pitchFamily="2" charset="-78"/>
              </a:rPr>
              <a:t>این واکنشها به فلزات سنگین یا کاتالیزور نیاز دارند از این رو هزینه و آلودگی محیط زیست را افزایش می دهند</a:t>
            </a:r>
            <a:r>
              <a:rPr lang="fa-IR" sz="2000" dirty="0" smtClean="0">
                <a:cs typeface="B Nazanin" panose="00000400000000000000" pitchFamily="2" charset="-78"/>
              </a:rPr>
              <a:t>.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اخیراً 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سنتز </a:t>
            </a:r>
            <a:r>
              <a:rPr lang="fa-IR" sz="2000" dirty="0">
                <a:cs typeface="B Nazanin" panose="00000400000000000000" pitchFamily="2" charset="-78"/>
              </a:rPr>
              <a:t>الکتروشیمیایی به دلیل </a:t>
            </a:r>
            <a:r>
              <a:rPr lang="fa-IR" sz="2000" dirty="0" smtClean="0">
                <a:cs typeface="B Nazanin" panose="00000400000000000000" pitchFamily="2" charset="-78"/>
              </a:rPr>
              <a:t>توانایی در کنترل </a:t>
            </a:r>
            <a:r>
              <a:rPr lang="fa-IR" sz="2000" dirty="0">
                <a:cs typeface="B Nazanin" panose="00000400000000000000" pitchFamily="2" charset="-78"/>
              </a:rPr>
              <a:t>دقیق </a:t>
            </a:r>
            <a:r>
              <a:rPr lang="fa-IR" sz="2000" dirty="0" smtClean="0">
                <a:cs typeface="B Nazanin" panose="00000400000000000000" pitchFamily="2" charset="-78"/>
              </a:rPr>
              <a:t>پتانسیل </a:t>
            </a:r>
            <a:r>
              <a:rPr lang="fa-IR" sz="2000" dirty="0">
                <a:cs typeface="B Nazanin" panose="00000400000000000000" pitchFamily="2" charset="-78"/>
              </a:rPr>
              <a:t>و </a:t>
            </a:r>
            <a:r>
              <a:rPr lang="fa-IR" sz="2000" dirty="0" smtClean="0">
                <a:cs typeface="B Nazanin" panose="00000400000000000000" pitchFamily="2" charset="-78"/>
              </a:rPr>
              <a:t>جریان </a:t>
            </a:r>
            <a:r>
              <a:rPr lang="fa-IR" sz="2000" dirty="0">
                <a:cs typeface="B Nazanin" panose="00000400000000000000" pitchFamily="2" charset="-78"/>
              </a:rPr>
              <a:t>به عنوان گزینه ای در </a:t>
            </a:r>
            <a:r>
              <a:rPr lang="fa-IR" sz="2000" dirty="0" smtClean="0">
                <a:cs typeface="B Nazanin" panose="00000400000000000000" pitchFamily="2" charset="-78"/>
              </a:rPr>
              <a:t>شیمی سنتزی </a:t>
            </a:r>
            <a:r>
              <a:rPr lang="fa-IR" sz="2000" dirty="0">
                <a:cs typeface="B Nazanin" panose="00000400000000000000" pitchFamily="2" charset="-78"/>
              </a:rPr>
              <a:t>پیشنهاد شده است. الکترونها که </a:t>
            </a:r>
            <a:r>
              <a:rPr lang="fa-IR" sz="2000" dirty="0" smtClean="0">
                <a:cs typeface="B Nazanin" panose="00000400000000000000" pitchFamily="2" charset="-78"/>
              </a:rPr>
              <a:t>عامل </a:t>
            </a:r>
            <a:r>
              <a:rPr lang="fa-IR" sz="2000" dirty="0">
                <a:cs typeface="B Nazanin" panose="00000400000000000000" pitchFamily="2" charset="-78"/>
              </a:rPr>
              <a:t>اصلی واکنش </a:t>
            </a:r>
            <a:r>
              <a:rPr lang="fa-IR" sz="2000" dirty="0" smtClean="0">
                <a:cs typeface="B Nazanin" panose="00000400000000000000" pitchFamily="2" charset="-78"/>
              </a:rPr>
              <a:t>شیمیایی هستند </a:t>
            </a:r>
            <a:r>
              <a:rPr lang="fa-IR" sz="2000" dirty="0">
                <a:cs typeface="B Nazanin" panose="00000400000000000000" pitchFamily="2" charset="-78"/>
              </a:rPr>
              <a:t>به </a:t>
            </a:r>
            <a:r>
              <a:rPr lang="fa-IR" sz="2000" dirty="0" smtClean="0">
                <a:cs typeface="B Nazanin" panose="00000400000000000000" pitchFamily="2" charset="-78"/>
              </a:rPr>
              <a:t>عنوان واکنشگرهای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سبز شناسایی میشوند. </a:t>
            </a:r>
            <a:r>
              <a:rPr lang="fa-IR" sz="2000" dirty="0">
                <a:cs typeface="B Nazanin" panose="00000400000000000000" pitchFamily="2" charset="-78"/>
              </a:rPr>
              <a:t>با تغییر پتانسیل و </a:t>
            </a:r>
            <a:r>
              <a:rPr lang="fa-IR" sz="2000" dirty="0" smtClean="0">
                <a:cs typeface="B Nazanin" panose="00000400000000000000" pitchFamily="2" charset="-78"/>
              </a:rPr>
              <a:t>جریان </a:t>
            </a:r>
            <a:r>
              <a:rPr lang="fa-IR" sz="2000" dirty="0">
                <a:cs typeface="B Nazanin" panose="00000400000000000000" pitchFamily="2" charset="-78"/>
              </a:rPr>
              <a:t>می توان </a:t>
            </a:r>
            <a:r>
              <a:rPr lang="fa-IR" sz="2000" dirty="0" smtClean="0">
                <a:cs typeface="B Nazanin" panose="00000400000000000000" pitchFamily="2" charset="-78"/>
              </a:rPr>
              <a:t>غلظت، </a:t>
            </a:r>
            <a:r>
              <a:rPr lang="fa-IR" sz="2000" dirty="0">
                <a:cs typeface="B Nazanin" panose="00000400000000000000" pitchFamily="2" charset="-78"/>
              </a:rPr>
              <a:t>حساسیت شیمیایی عناصر واکنش پذیر و توزیع محصول را تحت تأثیر قرار </a:t>
            </a:r>
            <a:r>
              <a:rPr lang="fa-IR" sz="2000" dirty="0" smtClean="0">
                <a:cs typeface="B Nazanin" panose="00000400000000000000" pitchFamily="2" charset="-78"/>
              </a:rPr>
              <a:t>داد.</a:t>
            </a:r>
          </a:p>
          <a:p>
            <a:pPr marL="0" indent="0" algn="just" rtl="1">
              <a:buNone/>
            </a:pPr>
            <a:endParaRPr lang="fa-IR" sz="2000" dirty="0" smtClean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در این </a:t>
            </a:r>
            <a:r>
              <a:rPr lang="fa-IR" sz="2000" dirty="0" smtClean="0">
                <a:cs typeface="B Nazanin" panose="00000400000000000000" pitchFamily="2" charset="-78"/>
              </a:rPr>
              <a:t>پژوهش </a:t>
            </a:r>
            <a:r>
              <a:rPr lang="fa-IR" sz="2000" dirty="0" smtClean="0">
                <a:cs typeface="B Nazanin" panose="00000400000000000000" pitchFamily="2" charset="-78"/>
              </a:rPr>
              <a:t>روشی ساده </a:t>
            </a:r>
            <a:r>
              <a:rPr lang="fa-IR" sz="2000" dirty="0">
                <a:cs typeface="B Nazanin" panose="00000400000000000000" pitchFamily="2" charset="-78"/>
              </a:rPr>
              <a:t>و </a:t>
            </a:r>
            <a:r>
              <a:rPr lang="fa-IR" sz="2000" dirty="0" smtClean="0">
                <a:cs typeface="B Nazanin" panose="00000400000000000000" pitchFamily="2" charset="-78"/>
              </a:rPr>
              <a:t>بدون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محصولات </a:t>
            </a:r>
            <a:r>
              <a:rPr lang="fa-IR" sz="2000" dirty="0">
                <a:cs typeface="B Nazanin" panose="00000400000000000000" pitchFamily="2" charset="-78"/>
              </a:rPr>
              <a:t>جانبی</a:t>
            </a:r>
            <a:r>
              <a:rPr lang="fa-IR" sz="2000" dirty="0" smtClean="0">
                <a:cs typeface="B Nazanin" panose="00000400000000000000" pitchFamily="2" charset="-78"/>
              </a:rPr>
              <a:t> از سنتز مشتقات آزوکسی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و </a:t>
            </a:r>
            <a:r>
              <a:rPr lang="fa-IR" sz="2000" dirty="0" smtClean="0">
                <a:cs typeface="B Nazanin" panose="00000400000000000000" pitchFamily="2" charset="-78"/>
              </a:rPr>
              <a:t>آزوی </a:t>
            </a:r>
            <a:r>
              <a:rPr lang="fa-IR" sz="2000" dirty="0">
                <a:cs typeface="B Nazanin" panose="00000400000000000000" pitchFamily="2" charset="-78"/>
              </a:rPr>
              <a:t>هالوژنه توسط یک واکنش </a:t>
            </a:r>
            <a:r>
              <a:rPr lang="fa-IR" sz="2000" dirty="0" smtClean="0">
                <a:cs typeface="B Nazanin" panose="00000400000000000000" pitchFamily="2" charset="-78"/>
              </a:rPr>
              <a:t>دیمرشدن </a:t>
            </a:r>
            <a:r>
              <a:rPr lang="fa-IR" sz="2000" dirty="0">
                <a:cs typeface="B Nazanin" panose="00000400000000000000" pitchFamily="2" charset="-78"/>
              </a:rPr>
              <a:t>بر اساس کاهش پی در پی و اکسیداسیون </a:t>
            </a:r>
            <a:r>
              <a:rPr lang="fa-IR" sz="2000" dirty="0" smtClean="0">
                <a:cs typeface="B Nazanin" panose="00000400000000000000" pitchFamily="2" charset="-78"/>
              </a:rPr>
              <a:t>هالونیتروآرن ها بدون </a:t>
            </a:r>
            <a:r>
              <a:rPr lang="fa-IR" sz="2000" dirty="0">
                <a:cs typeface="B Nazanin" panose="00000400000000000000" pitchFamily="2" charset="-78"/>
              </a:rPr>
              <a:t>استفاده از کاتالیزور </a:t>
            </a:r>
            <a:r>
              <a:rPr lang="fa-IR" sz="2000" dirty="0" smtClean="0">
                <a:cs typeface="B Nazanin" panose="00000400000000000000" pitchFamily="2" charset="-78"/>
              </a:rPr>
              <a:t>مورد بررسی </a:t>
            </a:r>
            <a:r>
              <a:rPr lang="fa-IR" sz="2000" dirty="0">
                <a:cs typeface="B Nazanin" panose="00000400000000000000" pitchFamily="2" charset="-78"/>
              </a:rPr>
              <a:t>قرار </a:t>
            </a:r>
            <a:r>
              <a:rPr lang="fa-IR" sz="2000" dirty="0" smtClean="0">
                <a:cs typeface="B Nazanin" panose="00000400000000000000" pitchFamily="2" charset="-78"/>
              </a:rPr>
              <a:t>گرفته </a:t>
            </a:r>
            <a:r>
              <a:rPr lang="fa-IR" sz="2000" dirty="0">
                <a:cs typeface="B Nazanin" panose="00000400000000000000" pitchFamily="2" charset="-78"/>
              </a:rPr>
              <a:t>و گزارش شده است</a:t>
            </a:r>
            <a:r>
              <a:rPr lang="fa-IR" sz="2000" dirty="0" smtClean="0">
                <a:cs typeface="B Nazanin" panose="00000400000000000000" pitchFamily="2" charset="-78"/>
              </a:rPr>
              <a:t>.</a:t>
            </a:r>
          </a:p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ترکیبات </a:t>
            </a:r>
            <a:r>
              <a:rPr lang="fa-IR" sz="2000" dirty="0" smtClean="0">
                <a:cs typeface="B Nazanin" panose="00000400000000000000" pitchFamily="2" charset="-78"/>
              </a:rPr>
              <a:t>آروماتیک هالونیترو به </a:t>
            </a:r>
            <a:r>
              <a:rPr lang="fa-IR" sz="2000" dirty="0">
                <a:cs typeface="B Nazanin" panose="00000400000000000000" pitchFamily="2" charset="-78"/>
              </a:rPr>
              <a:t>طور </a:t>
            </a:r>
            <a:r>
              <a:rPr lang="fa-IR" sz="2000" dirty="0" smtClean="0">
                <a:cs typeface="B Nazanin" panose="00000400000000000000" pitchFamily="2" charset="-78"/>
              </a:rPr>
              <a:t>گسترده در </a:t>
            </a:r>
            <a:r>
              <a:rPr lang="fa-IR" sz="2000" dirty="0">
                <a:cs typeface="B Nazanin" panose="00000400000000000000" pitchFamily="2" charset="-78"/>
              </a:rPr>
              <a:t>سنتز مواد مخدر، مواد نگهدارنده چوب، رنگ، مواد شیمیایی </a:t>
            </a:r>
            <a:r>
              <a:rPr lang="fa-IR" sz="2000" dirty="0" smtClean="0">
                <a:cs typeface="B Nazanin" panose="00000400000000000000" pitchFamily="2" charset="-78"/>
              </a:rPr>
              <a:t>عکاسی و </a:t>
            </a:r>
            <a:r>
              <a:rPr lang="fa-IR" sz="2000" dirty="0">
                <a:cs typeface="B Nazanin" panose="00000400000000000000" pitchFamily="2" charset="-78"/>
              </a:rPr>
              <a:t>طعم دهنده </a:t>
            </a:r>
            <a:r>
              <a:rPr lang="fa-IR" sz="2000" dirty="0" smtClean="0">
                <a:cs typeface="B Nazanin" panose="00000400000000000000" pitchFamily="2" charset="-78"/>
              </a:rPr>
              <a:t>ها استفاده </a:t>
            </a:r>
            <a:r>
              <a:rPr lang="fa-IR" sz="2000" dirty="0">
                <a:cs typeface="B Nazanin" panose="00000400000000000000" pitchFamily="2" charset="-78"/>
              </a:rPr>
              <a:t>شده </a:t>
            </a:r>
            <a:r>
              <a:rPr lang="fa-IR" sz="2000" dirty="0" smtClean="0">
                <a:cs typeface="B Nazanin" panose="00000400000000000000" pitchFamily="2" charset="-78"/>
              </a:rPr>
              <a:t>است.</a:t>
            </a:r>
          </a:p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بر اساس </a:t>
            </a:r>
            <a:r>
              <a:rPr lang="fa-IR" sz="2000" dirty="0" smtClean="0">
                <a:cs typeface="B Nazanin" panose="00000400000000000000" pitchFamily="2" charset="-78"/>
              </a:rPr>
              <a:t>نتایج این پژوهش، </a:t>
            </a:r>
            <a:r>
              <a:rPr lang="fa-IR" sz="2000" dirty="0">
                <a:cs typeface="B Nazanin" panose="00000400000000000000" pitchFamily="2" charset="-78"/>
              </a:rPr>
              <a:t>مکانیزم جدیدی برای اکسیداسیون فنیل هیدروکسیل آمین بدست می آید که در آن اکسیداسیون فنیل هیدروکسیل آمین بر روی سطح </a:t>
            </a:r>
            <a:r>
              <a:rPr lang="fa-IR" sz="2000" dirty="0" smtClean="0">
                <a:cs typeface="B Nazanin" panose="00000400000000000000" pitchFamily="2" charset="-78"/>
              </a:rPr>
              <a:t>آند، </a:t>
            </a:r>
            <a:r>
              <a:rPr lang="fa-IR" sz="2000" dirty="0">
                <a:cs typeface="B Nazanin" panose="00000400000000000000" pitchFamily="2" charset="-78"/>
              </a:rPr>
              <a:t>به جای عبور از مسیر دو الکترون و تبدیل به </a:t>
            </a:r>
            <a:r>
              <a:rPr lang="fa-IR" sz="2000" dirty="0" smtClean="0">
                <a:cs typeface="B Nazanin" panose="00000400000000000000" pitchFamily="2" charset="-78"/>
              </a:rPr>
              <a:t>نیتروسو بنزن، </a:t>
            </a:r>
            <a:r>
              <a:rPr lang="fa-IR" sz="2000" dirty="0">
                <a:cs typeface="B Nazanin" panose="00000400000000000000" pitchFamily="2" charset="-78"/>
              </a:rPr>
              <a:t>از طریق یک الکترون انجام می </a:t>
            </a:r>
            <a:r>
              <a:rPr lang="fa-IR" sz="2000" dirty="0" smtClean="0">
                <a:cs typeface="B Nazanin" panose="00000400000000000000" pitchFamily="2" charset="-78"/>
              </a:rPr>
              <a:t>شود و </a:t>
            </a:r>
            <a:r>
              <a:rPr lang="fa-IR" sz="2000" dirty="0">
                <a:cs typeface="B Nazanin" panose="00000400000000000000" pitchFamily="2" charset="-78"/>
              </a:rPr>
              <a:t>یک رادیکال فنیل هیدروکسیل آمین ایجاد می </a:t>
            </a:r>
            <a:r>
              <a:rPr lang="fa-IR" sz="2000" dirty="0" smtClean="0">
                <a:cs typeface="B Nazanin" panose="00000400000000000000" pitchFamily="2" charset="-78"/>
              </a:rPr>
              <a:t>شود و </a:t>
            </a:r>
            <a:r>
              <a:rPr lang="fa-IR" sz="2000" dirty="0">
                <a:cs typeface="B Nazanin" panose="00000400000000000000" pitchFamily="2" charset="-78"/>
              </a:rPr>
              <a:t>با </a:t>
            </a:r>
            <a:r>
              <a:rPr lang="fa-IR" sz="2000" dirty="0" smtClean="0">
                <a:cs typeface="B Nazanin" panose="00000400000000000000" pitchFamily="2" charset="-78"/>
              </a:rPr>
              <a:t>جفت شدن </a:t>
            </a:r>
            <a:r>
              <a:rPr lang="fa-IR" sz="2000" dirty="0">
                <a:cs typeface="B Nazanin" panose="00000400000000000000" pitchFamily="2" charset="-78"/>
              </a:rPr>
              <a:t>رادیکالهای تولید شده روی سطح </a:t>
            </a:r>
            <a:r>
              <a:rPr lang="fa-IR" sz="2000" dirty="0" smtClean="0">
                <a:cs typeface="B Nazanin" panose="00000400000000000000" pitchFamily="2" charset="-78"/>
              </a:rPr>
              <a:t>آند، </a:t>
            </a:r>
            <a:r>
              <a:rPr lang="fa-IR" sz="2000" dirty="0">
                <a:cs typeface="B Nazanin" panose="00000400000000000000" pitchFamily="2" charset="-78"/>
              </a:rPr>
              <a:t>ترکیبات مورد نظر سنتز می شوند.</a:t>
            </a:r>
            <a:endParaRPr lang="fa-IR" sz="2000" dirty="0" smtClean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5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روش‌ انجام تحقیق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ولتامتری </a:t>
            </a:r>
            <a:r>
              <a:rPr lang="fa-IR" sz="2000" dirty="0">
                <a:cs typeface="B Nazanin" panose="00000400000000000000" pitchFamily="2" charset="-78"/>
              </a:rPr>
              <a:t>چرخه </a:t>
            </a:r>
            <a:r>
              <a:rPr lang="fa-IR" sz="2000" dirty="0" smtClean="0">
                <a:cs typeface="B Nazanin" panose="00000400000000000000" pitchFamily="2" charset="-78"/>
              </a:rPr>
              <a:t>ای، </a:t>
            </a:r>
            <a:r>
              <a:rPr lang="fa-IR" sz="2000" dirty="0">
                <a:cs typeface="B Nazanin" panose="00000400000000000000" pitchFamily="2" charset="-78"/>
              </a:rPr>
              <a:t>کوولومتری با پتانسیل کنترل </a:t>
            </a:r>
            <a:r>
              <a:rPr lang="fa-IR" sz="2000" dirty="0" smtClean="0">
                <a:cs typeface="B Nazanin" panose="00000400000000000000" pitchFamily="2" charset="-78"/>
              </a:rPr>
              <a:t>شده، </a:t>
            </a:r>
            <a:r>
              <a:rPr lang="fa-IR" sz="2000" dirty="0">
                <a:cs typeface="B Nazanin" panose="00000400000000000000" pitchFamily="2" charset="-78"/>
              </a:rPr>
              <a:t>الکترولیز جریان ثابت و الکترولیز مقدماتی با استفاده از یک </a:t>
            </a:r>
            <a:r>
              <a:rPr lang="fa-IR" sz="2000" dirty="0" smtClean="0">
                <a:cs typeface="B Nazanin" panose="00000400000000000000" pitchFamily="2" charset="-78"/>
              </a:rPr>
              <a:t>پتانسیواستات/گالوانواستات مدل</a:t>
            </a:r>
            <a:r>
              <a:rPr lang="en-US" sz="2000" dirty="0" smtClean="0">
                <a:cs typeface="B Nazanin" panose="00000400000000000000" pitchFamily="2" charset="-78"/>
              </a:rPr>
              <a:t> Autolab PGSTAT 20 </a:t>
            </a:r>
            <a:r>
              <a:rPr lang="fa-IR" sz="2000" dirty="0" smtClean="0">
                <a:cs typeface="B Nazanin" panose="00000400000000000000" pitchFamily="2" charset="-78"/>
              </a:rPr>
              <a:t> انجام </a:t>
            </a:r>
            <a:r>
              <a:rPr lang="fa-IR" sz="2000" dirty="0">
                <a:cs typeface="B Nazanin" panose="00000400000000000000" pitchFamily="2" charset="-78"/>
              </a:rPr>
              <a:t>شد. الکترود کاری که در </a:t>
            </a:r>
            <a:r>
              <a:rPr lang="fa-IR" sz="2000" dirty="0" smtClean="0">
                <a:cs typeface="B Nazanin" panose="00000400000000000000" pitchFamily="2" charset="-78"/>
              </a:rPr>
              <a:t>آزمایش های </a:t>
            </a:r>
            <a:r>
              <a:rPr lang="fa-IR" sz="2000" dirty="0">
                <a:cs typeface="B Nazanin" panose="00000400000000000000" pitchFamily="2" charset="-78"/>
              </a:rPr>
              <a:t>ولتامتری استفاده شد </a:t>
            </a:r>
            <a:r>
              <a:rPr lang="fa-IR" sz="2000" dirty="0" smtClean="0">
                <a:cs typeface="B Nazanin" panose="00000400000000000000" pitchFamily="2" charset="-78"/>
              </a:rPr>
              <a:t>از نوع گلاسی کربن (قطر </a:t>
            </a:r>
            <a:r>
              <a:rPr lang="fa-IR" sz="2000" dirty="0">
                <a:cs typeface="B Nazanin" panose="00000400000000000000" pitchFamily="2" charset="-78"/>
              </a:rPr>
              <a:t>2.8 میلی متر) و یک سیم پلاتین به عنوان الکترود </a:t>
            </a:r>
            <a:r>
              <a:rPr lang="fa-IR" sz="2000" dirty="0" smtClean="0">
                <a:cs typeface="B Nazanin" panose="00000400000000000000" pitchFamily="2" charset="-78"/>
              </a:rPr>
              <a:t>کمکی بود.</a:t>
            </a:r>
            <a:r>
              <a:rPr lang="fa-IR" sz="2000" dirty="0">
                <a:cs typeface="B Nazanin" panose="00000400000000000000" pitchFamily="2" charset="-78"/>
              </a:rPr>
              <a:t> قبل از هر </a:t>
            </a:r>
            <a:r>
              <a:rPr lang="fa-IR" sz="2000" dirty="0" smtClean="0">
                <a:cs typeface="B Nazanin" panose="00000400000000000000" pitchFamily="2" charset="-78"/>
              </a:rPr>
              <a:t>آزمایش، الکترود </a:t>
            </a:r>
            <a:r>
              <a:rPr lang="en-US" sz="2000" dirty="0" smtClean="0">
                <a:cs typeface="B Nazanin" panose="00000400000000000000" pitchFamily="2" charset="-78"/>
              </a:rPr>
              <a:t>GC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با </a:t>
            </a:r>
            <a:r>
              <a:rPr lang="fa-IR" sz="2000" dirty="0">
                <a:cs typeface="B Nazanin" panose="00000400000000000000" pitchFamily="2" charset="-78"/>
              </a:rPr>
              <a:t>استفاده از دوغاب آلومینا (از شرکت آلومینای ایران) </a:t>
            </a:r>
            <a:r>
              <a:rPr lang="fa-IR" sz="2000" dirty="0" smtClean="0">
                <a:cs typeface="B Nazanin" panose="00000400000000000000" pitchFamily="2" charset="-78"/>
              </a:rPr>
              <a:t>پولیش داده </a:t>
            </a:r>
            <a:r>
              <a:rPr lang="fa-IR" sz="2000" dirty="0">
                <a:cs typeface="B Nazanin" panose="00000400000000000000" pitchFamily="2" charset="-78"/>
              </a:rPr>
              <a:t>شد. الکترود کاری که در الکترولیز جریان </a:t>
            </a:r>
            <a:r>
              <a:rPr lang="fa-IR" sz="2000" dirty="0" smtClean="0">
                <a:cs typeface="B Nazanin" panose="00000400000000000000" pitchFamily="2" charset="-78"/>
              </a:rPr>
              <a:t>ثابت، </a:t>
            </a:r>
            <a:r>
              <a:rPr lang="fa-IR" sz="2000" dirty="0">
                <a:cs typeface="B Nazanin" panose="00000400000000000000" pitchFamily="2" charset="-78"/>
              </a:rPr>
              <a:t>کوولومتری پتانسیل کنترل شده و الکترولیز در مقیاس ماکرو استفاده می </a:t>
            </a:r>
            <a:r>
              <a:rPr lang="fa-IR" sz="2000" dirty="0" smtClean="0">
                <a:cs typeface="B Nazanin" panose="00000400000000000000" pitchFamily="2" charset="-78"/>
              </a:rPr>
              <a:t>شود، شامل چهار </a:t>
            </a:r>
            <a:r>
              <a:rPr lang="fa-IR" sz="2000" dirty="0">
                <a:cs typeface="B Nazanin" panose="00000400000000000000" pitchFamily="2" charset="-78"/>
              </a:rPr>
              <a:t>میله کربن (31 سانتی متر مربع) </a:t>
            </a:r>
            <a:r>
              <a:rPr lang="fa-IR" sz="2000" dirty="0" smtClean="0">
                <a:cs typeface="B Nazanin" panose="00000400000000000000" pitchFamily="2" charset="-78"/>
              </a:rPr>
              <a:t>می باشد</a:t>
            </a:r>
            <a:r>
              <a:rPr lang="fa-IR" sz="2000" dirty="0" smtClean="0">
                <a:cs typeface="B Nazanin" panose="00000400000000000000" pitchFamily="2" charset="-78"/>
              </a:rPr>
              <a:t>، </a:t>
            </a:r>
            <a:r>
              <a:rPr lang="fa-IR" sz="2000" dirty="0">
                <a:cs typeface="B Nazanin" panose="00000400000000000000" pitchFamily="2" charset="-78"/>
              </a:rPr>
              <a:t>در حالی که یک </a:t>
            </a:r>
            <a:r>
              <a:rPr lang="fa-IR" sz="2000" dirty="0" smtClean="0">
                <a:cs typeface="B Nazanin" panose="00000400000000000000" pitchFamily="2" charset="-78"/>
              </a:rPr>
              <a:t>میله کربن نیز الکترود کمکی </a:t>
            </a:r>
            <a:r>
              <a:rPr lang="fa-IR" sz="2000" dirty="0">
                <a:cs typeface="B Nazanin" panose="00000400000000000000" pitchFamily="2" charset="-78"/>
              </a:rPr>
              <a:t>را تشکیل می دهد. پتانسیل های الکترود کار در برابر </a:t>
            </a:r>
            <a:r>
              <a:rPr lang="fa-IR" sz="2000" dirty="0" smtClean="0">
                <a:cs typeface="B Nazanin" panose="00000400000000000000" pitchFamily="2" charset="-78"/>
              </a:rPr>
              <a:t>رفرنس </a:t>
            </a:r>
            <a:r>
              <a:rPr lang="en-US" sz="2000" dirty="0" smtClean="0">
                <a:cs typeface="B Nazanin" panose="00000400000000000000" pitchFamily="2" charset="-78"/>
              </a:rPr>
              <a:t>(Ag/</a:t>
            </a:r>
            <a:r>
              <a:rPr lang="en-US" sz="2000" dirty="0" err="1" smtClean="0">
                <a:cs typeface="B Nazanin" panose="00000400000000000000" pitchFamily="2" charset="-78"/>
              </a:rPr>
              <a:t>AgCl</a:t>
            </a:r>
            <a:r>
              <a:rPr lang="en-US" sz="2000" dirty="0" smtClean="0">
                <a:cs typeface="B Nazanin" panose="00000400000000000000" pitchFamily="2" charset="-78"/>
              </a:rPr>
              <a:t>)</a:t>
            </a:r>
            <a:r>
              <a:rPr lang="fa-IR" sz="2000" dirty="0" smtClean="0">
                <a:cs typeface="B Nazanin" panose="00000400000000000000" pitchFamily="2" charset="-78"/>
              </a:rPr>
              <a:t> اندازه گیری </a:t>
            </a:r>
            <a:r>
              <a:rPr lang="fa-IR" sz="2000" dirty="0" smtClean="0">
                <a:cs typeface="B Nazanin" panose="00000400000000000000" pitchFamily="2" charset="-78"/>
              </a:rPr>
              <a:t>می شود </a:t>
            </a:r>
            <a:r>
              <a:rPr lang="fa-IR" sz="2000" dirty="0" smtClean="0">
                <a:cs typeface="B Nazanin" panose="00000400000000000000" pitchFamily="2" charset="-78"/>
              </a:rPr>
              <a:t>و تمام الکترودهای مورد استفاده ساخت شرکت آذر الکترود می باشد.</a:t>
            </a:r>
          </a:p>
          <a:p>
            <a:pPr marL="0" indent="0" algn="just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پارا-یدونیتروبنزن، اورتو-یدونیتروبنزن، پارا-کلرونیتروبنزن،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پارا-برومونیتروبنزن و اورتو-برومونیتروبنزن بر </a:t>
            </a:r>
            <a:r>
              <a:rPr lang="fa-IR" sz="2000" dirty="0">
                <a:cs typeface="B Nazanin" panose="00000400000000000000" pitchFamily="2" charset="-78"/>
              </a:rPr>
              <a:t>اساس </a:t>
            </a:r>
            <a:r>
              <a:rPr lang="fa-IR" sz="2000" dirty="0" smtClean="0">
                <a:cs typeface="B Nazanin" panose="00000400000000000000" pitchFamily="2" charset="-78"/>
              </a:rPr>
              <a:t>روشهای </a:t>
            </a:r>
            <a:r>
              <a:rPr lang="fa-IR" sz="2000" dirty="0">
                <a:cs typeface="B Nazanin" panose="00000400000000000000" pitchFamily="2" charset="-78"/>
              </a:rPr>
              <a:t>قبلا شرح داده شده </a:t>
            </a:r>
            <a:r>
              <a:rPr lang="fa-IR" sz="2000" dirty="0" smtClean="0">
                <a:cs typeface="B Nazanin" panose="00000400000000000000" pitchFamily="2" charset="-78"/>
              </a:rPr>
              <a:t>(سندمیر) سنتز شدند.</a:t>
            </a:r>
          </a:p>
          <a:p>
            <a:pPr marL="0" indent="0" algn="just" rtl="1">
              <a:buNone/>
            </a:pPr>
            <a:r>
              <a:rPr lang="en-US" sz="2000" i="1" dirty="0" smtClean="0">
                <a:cs typeface="B Nazanin" panose="00000400000000000000" pitchFamily="2" charset="-78"/>
              </a:rPr>
              <a:t>p</a:t>
            </a:r>
            <a:r>
              <a:rPr lang="en-US" sz="2000" dirty="0" smtClean="0">
                <a:cs typeface="B Nazanin" panose="00000400000000000000" pitchFamily="2" charset="-78"/>
              </a:rPr>
              <a:t>-</a:t>
            </a:r>
            <a:r>
              <a:rPr lang="en-US" sz="2000" dirty="0" err="1" smtClean="0">
                <a:cs typeface="B Nazanin" panose="00000400000000000000" pitchFamily="2" charset="-78"/>
              </a:rPr>
              <a:t>nitroaniline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en-US" sz="2000" dirty="0">
                <a:cs typeface="B Nazanin" panose="00000400000000000000" pitchFamily="2" charset="-78"/>
              </a:rPr>
              <a:t>(PNA</a:t>
            </a:r>
            <a:r>
              <a:rPr lang="en-US" sz="2000" dirty="0" smtClean="0">
                <a:cs typeface="B Nazanin" panose="00000400000000000000" pitchFamily="2" charset="-78"/>
              </a:rPr>
              <a:t>)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cs typeface="B Nazanin" panose="00000400000000000000" pitchFamily="2" charset="-78"/>
              </a:rPr>
              <a:t>، </a:t>
            </a:r>
            <a:r>
              <a:rPr lang="en-US" sz="2000" i="1" dirty="0" smtClean="0">
                <a:cs typeface="B Nazanin" panose="00000400000000000000" pitchFamily="2" charset="-78"/>
              </a:rPr>
              <a:t>o</a:t>
            </a:r>
            <a:r>
              <a:rPr lang="en-US" sz="2000" dirty="0" smtClean="0">
                <a:cs typeface="B Nazanin" panose="00000400000000000000" pitchFamily="2" charset="-78"/>
              </a:rPr>
              <a:t>-</a:t>
            </a:r>
            <a:r>
              <a:rPr lang="en-US" sz="2000" dirty="0" err="1" smtClean="0">
                <a:cs typeface="B Nazanin" panose="00000400000000000000" pitchFamily="2" charset="-78"/>
              </a:rPr>
              <a:t>nitroaniline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en-US" sz="2000" dirty="0">
                <a:cs typeface="B Nazanin" panose="00000400000000000000" pitchFamily="2" charset="-78"/>
              </a:rPr>
              <a:t>(ONA</a:t>
            </a:r>
            <a:r>
              <a:rPr lang="en-US" sz="2000" dirty="0" smtClean="0">
                <a:cs typeface="B Nazanin" panose="00000400000000000000" pitchFamily="2" charset="-78"/>
              </a:rPr>
              <a:t>)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و سایر </a:t>
            </a:r>
            <a:r>
              <a:rPr lang="fa-IR" sz="2000" dirty="0">
                <a:cs typeface="B Nazanin" panose="00000400000000000000" pitchFamily="2" charset="-78"/>
              </a:rPr>
              <a:t>مواد شیمیایی مانند اسید </a:t>
            </a:r>
            <a:r>
              <a:rPr lang="fa-IR" sz="2000" dirty="0" smtClean="0">
                <a:cs typeface="B Nazanin" panose="00000400000000000000" pitchFamily="2" charset="-78"/>
              </a:rPr>
              <a:t>سولفوریک، </a:t>
            </a:r>
            <a:r>
              <a:rPr lang="fa-IR" sz="2000" dirty="0">
                <a:cs typeface="B Nazanin" panose="00000400000000000000" pitchFamily="2" charset="-78"/>
              </a:rPr>
              <a:t>سدیم </a:t>
            </a:r>
            <a:r>
              <a:rPr lang="fa-IR" sz="2000" dirty="0" smtClean="0">
                <a:cs typeface="B Nazanin" panose="00000400000000000000" pitchFamily="2" charset="-78"/>
              </a:rPr>
              <a:t>نیترید، پتاسیم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یداید، </a:t>
            </a:r>
            <a:r>
              <a:rPr lang="fa-IR" sz="2000" dirty="0">
                <a:cs typeface="B Nazanin" panose="00000400000000000000" pitchFamily="2" charset="-78"/>
              </a:rPr>
              <a:t>اسید </a:t>
            </a:r>
            <a:r>
              <a:rPr lang="fa-IR" sz="2000" dirty="0" smtClean="0">
                <a:cs typeface="B Nazanin" panose="00000400000000000000" pitchFamily="2" charset="-78"/>
              </a:rPr>
              <a:t>هیدروکلریدریک، هیدروبرومیک اسید، </a:t>
            </a:r>
            <a:r>
              <a:rPr lang="fa-IR" sz="2000" dirty="0">
                <a:cs typeface="B Nazanin" panose="00000400000000000000" pitchFamily="2" charset="-78"/>
              </a:rPr>
              <a:t>اسید </a:t>
            </a:r>
            <a:r>
              <a:rPr lang="fa-IR" sz="2000" dirty="0" smtClean="0">
                <a:cs typeface="B Nazanin" panose="00000400000000000000" pitchFamily="2" charset="-78"/>
              </a:rPr>
              <a:t>استیک، </a:t>
            </a:r>
            <a:r>
              <a:rPr lang="fa-IR" sz="2000" dirty="0">
                <a:cs typeface="B Nazanin" panose="00000400000000000000" pitchFamily="2" charset="-78"/>
              </a:rPr>
              <a:t>اسید پرکلریک و اسید فسفریک تهیه شده از </a:t>
            </a:r>
            <a:r>
              <a:rPr lang="fa-IR" sz="2000" dirty="0" smtClean="0">
                <a:cs typeface="B Nazanin" panose="00000400000000000000" pitchFamily="2" charset="-78"/>
              </a:rPr>
              <a:t>منابع </a:t>
            </a:r>
            <a:r>
              <a:rPr lang="fa-IR" sz="2000" dirty="0">
                <a:cs typeface="B Nazanin" panose="00000400000000000000" pitchFamily="2" charset="-78"/>
              </a:rPr>
              <a:t>تجاری و بدون هیچ گونه تصفیه استفاده </a:t>
            </a:r>
            <a:r>
              <a:rPr lang="fa-IR" sz="2000" dirty="0" smtClean="0">
                <a:cs typeface="B Nazanin" panose="00000400000000000000" pitchFamily="2" charset="-78"/>
              </a:rPr>
              <a:t>    می </a:t>
            </a:r>
            <a:r>
              <a:rPr lang="fa-IR" sz="2000" dirty="0">
                <a:cs typeface="B Nazanin" panose="00000400000000000000" pitchFamily="2" charset="-78"/>
              </a:rPr>
              <a:t>شود 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7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نتایج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ولتاموگرام </a:t>
            </a:r>
            <a:r>
              <a:rPr lang="fa-IR" sz="2000" dirty="0">
                <a:cs typeface="B Nazanin" panose="00000400000000000000" pitchFamily="2" charset="-78"/>
              </a:rPr>
              <a:t>های </a:t>
            </a:r>
            <a:r>
              <a:rPr lang="fa-IR" sz="2000" dirty="0" smtClean="0">
                <a:cs typeface="B Nazanin" panose="00000400000000000000" pitchFamily="2" charset="-78"/>
              </a:rPr>
              <a:t>چرخه ای</a:t>
            </a:r>
            <a:r>
              <a:rPr lang="en-US" sz="2000" dirty="0" smtClean="0">
                <a:cs typeface="B Nazanin" panose="00000400000000000000" pitchFamily="2" charset="-78"/>
              </a:rPr>
              <a:t>PBNB </a:t>
            </a:r>
            <a:r>
              <a:rPr lang="fa-IR" sz="2000" dirty="0" smtClean="0">
                <a:cs typeface="B Nazanin" panose="00000400000000000000" pitchFamily="2" charset="-78"/>
              </a:rPr>
              <a:t> (پارا-برومونیتروبنزن) در </a:t>
            </a:r>
            <a:r>
              <a:rPr lang="fa-IR" sz="2000" dirty="0">
                <a:cs typeface="B Nazanin" panose="00000400000000000000" pitchFamily="2" charset="-78"/>
              </a:rPr>
              <a:t>دو محدوده بالقوه ثبت شدند (شکل </a:t>
            </a:r>
            <a:r>
              <a:rPr lang="fa-IR" sz="2000" dirty="0" smtClean="0">
                <a:cs typeface="B Nazanin" panose="00000400000000000000" pitchFamily="2" charset="-78"/>
              </a:rPr>
              <a:t>1). </a:t>
            </a:r>
            <a:r>
              <a:rPr lang="fa-IR" sz="2000" dirty="0">
                <a:cs typeface="B Nazanin" panose="00000400000000000000" pitchFamily="2" charset="-78"/>
              </a:rPr>
              <a:t>هنگامی که پتانسیل از </a:t>
            </a:r>
            <a:r>
              <a:rPr lang="fa-IR" sz="2000" dirty="0" smtClean="0">
                <a:cs typeface="B Nazanin" panose="00000400000000000000" pitchFamily="2" charset="-78"/>
              </a:rPr>
              <a:t>0.2- </a:t>
            </a:r>
            <a:r>
              <a:rPr lang="fa-IR" sz="2000" dirty="0">
                <a:cs typeface="B Nazanin" panose="00000400000000000000" pitchFamily="2" charset="-78"/>
              </a:rPr>
              <a:t>ولت تا </a:t>
            </a:r>
            <a:r>
              <a:rPr lang="fa-IR" sz="2000" dirty="0" smtClean="0">
                <a:cs typeface="B Nazanin" panose="00000400000000000000" pitchFamily="2" charset="-78"/>
              </a:rPr>
              <a:t>0.5+ </a:t>
            </a:r>
            <a:r>
              <a:rPr lang="fa-IR" sz="2000" dirty="0">
                <a:cs typeface="B Nazanin" panose="00000400000000000000" pitchFamily="2" charset="-78"/>
              </a:rPr>
              <a:t>ولت </a:t>
            </a:r>
            <a:r>
              <a:rPr lang="fa-IR" sz="2000" dirty="0" smtClean="0">
                <a:cs typeface="B Nazanin" panose="00000400000000000000" pitchFamily="2" charset="-78"/>
              </a:rPr>
              <a:t>بر مبنای رفرنس </a:t>
            </a:r>
            <a:r>
              <a:rPr lang="en-US" sz="2000" dirty="0" smtClean="0">
                <a:cs typeface="B Nazanin" panose="00000400000000000000" pitchFamily="2" charset="-78"/>
              </a:rPr>
              <a:t> (Ag/</a:t>
            </a:r>
            <a:r>
              <a:rPr lang="en-US" sz="2000" dirty="0" err="1" smtClean="0">
                <a:cs typeface="B Nazanin" panose="00000400000000000000" pitchFamily="2" charset="-78"/>
              </a:rPr>
              <a:t>AgCl</a:t>
            </a:r>
            <a:r>
              <a:rPr lang="en-US" sz="2000" dirty="0">
                <a:cs typeface="B Nazanin" panose="00000400000000000000" pitchFamily="2" charset="-78"/>
              </a:rPr>
              <a:t>)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اسکن </a:t>
            </a:r>
            <a:r>
              <a:rPr lang="fa-IR" sz="2000" dirty="0" smtClean="0">
                <a:cs typeface="B Nazanin" panose="00000400000000000000" pitchFamily="2" charset="-78"/>
              </a:rPr>
              <a:t>شد، </a:t>
            </a:r>
            <a:r>
              <a:rPr lang="en-US" sz="2000" dirty="0" smtClean="0">
                <a:cs typeface="B Nazanin" panose="00000400000000000000" pitchFamily="2" charset="-78"/>
              </a:rPr>
              <a:t> PBNB</a:t>
            </a:r>
            <a:r>
              <a:rPr lang="fa-IR" sz="2000" dirty="0" smtClean="0">
                <a:cs typeface="B Nazanin" panose="00000400000000000000" pitchFamily="2" charset="-78"/>
              </a:rPr>
              <a:t>هیچگونه پیک اکسیدی یا احیایی نشان </a:t>
            </a:r>
            <a:r>
              <a:rPr lang="fa-IR" sz="2000" dirty="0">
                <a:cs typeface="B Nazanin" panose="00000400000000000000" pitchFamily="2" charset="-78"/>
              </a:rPr>
              <a:t>نمی دهد (</a:t>
            </a:r>
            <a:r>
              <a:rPr lang="fa-IR" sz="2000" dirty="0" smtClean="0">
                <a:cs typeface="B Nazanin" panose="00000400000000000000" pitchFamily="2" charset="-78"/>
              </a:rPr>
              <a:t>منحنی </a:t>
            </a:r>
            <a:r>
              <a:rPr lang="en-US" sz="2000" dirty="0" smtClean="0">
                <a:cs typeface="B Nazanin" panose="00000400000000000000" pitchFamily="2" charset="-78"/>
              </a:rPr>
              <a:t>.(a</a:t>
            </a:r>
            <a:r>
              <a:rPr lang="fa-IR" sz="2000" dirty="0" smtClean="0">
                <a:cs typeface="B Nazanin" panose="00000400000000000000" pitchFamily="2" charset="-78"/>
              </a:rPr>
              <a:t> اما </a:t>
            </a:r>
            <a:r>
              <a:rPr lang="fa-IR" sz="2000" dirty="0" smtClean="0">
                <a:cs typeface="B Nazanin" panose="00000400000000000000" pitchFamily="2" charset="-78"/>
              </a:rPr>
              <a:t>با </a:t>
            </a:r>
            <a:r>
              <a:rPr lang="fa-IR" sz="2000" dirty="0">
                <a:cs typeface="B Nazanin" panose="00000400000000000000" pitchFamily="2" charset="-78"/>
              </a:rPr>
              <a:t>اسکن پتانسیل </a:t>
            </a:r>
            <a:r>
              <a:rPr lang="fa-IR" sz="2000" dirty="0" smtClean="0">
                <a:cs typeface="B Nazanin" panose="00000400000000000000" pitchFamily="2" charset="-78"/>
              </a:rPr>
              <a:t>از 0.2- </a:t>
            </a:r>
            <a:r>
              <a:rPr lang="fa-IR" sz="2000" dirty="0">
                <a:cs typeface="B Nazanin" panose="00000400000000000000" pitchFamily="2" charset="-78"/>
              </a:rPr>
              <a:t>ولت تا </a:t>
            </a:r>
            <a:r>
              <a:rPr lang="fa-IR" sz="2000" dirty="0" smtClean="0">
                <a:cs typeface="B Nazanin" panose="00000400000000000000" pitchFamily="2" charset="-78"/>
              </a:rPr>
              <a:t>پتانسیل </a:t>
            </a:r>
            <a:r>
              <a:rPr lang="fa-IR" sz="2000" dirty="0">
                <a:cs typeface="B Nazanin" panose="00000400000000000000" pitchFamily="2" charset="-78"/>
              </a:rPr>
              <a:t>منفی کافی </a:t>
            </a:r>
            <a:r>
              <a:rPr lang="fa-IR" sz="2000" dirty="0" smtClean="0">
                <a:cs typeface="B Nazanin" panose="00000400000000000000" pitchFamily="2" charset="-78"/>
              </a:rPr>
              <a:t>(0.9- </a:t>
            </a:r>
            <a:r>
              <a:rPr lang="fa-IR" sz="2000" dirty="0">
                <a:cs typeface="B Nazanin" panose="00000400000000000000" pitchFamily="2" charset="-78"/>
              </a:rPr>
              <a:t>ولت) (منحنی </a:t>
            </a:r>
            <a:r>
              <a:rPr lang="en-US" sz="2000" dirty="0">
                <a:cs typeface="B Nazanin" panose="00000400000000000000" pitchFamily="2" charset="-78"/>
              </a:rPr>
              <a:t>b</a:t>
            </a:r>
            <a:r>
              <a:rPr lang="fa-IR" sz="2000" dirty="0" smtClean="0">
                <a:cs typeface="B Nazanin" panose="00000400000000000000" pitchFamily="2" charset="-78"/>
              </a:rPr>
              <a:t>) </a:t>
            </a:r>
            <a:r>
              <a:rPr lang="fa-IR" sz="2000" dirty="0">
                <a:cs typeface="B Nazanin" panose="00000400000000000000" pitchFamily="2" charset="-78"/>
              </a:rPr>
              <a:t>، ولتاموگرام ها از </a:t>
            </a:r>
            <a:r>
              <a:rPr lang="fa-IR" sz="2000" dirty="0" smtClean="0">
                <a:cs typeface="B Nazanin" panose="00000400000000000000" pitchFamily="2" charset="-78"/>
              </a:rPr>
              <a:t>یک پیک کاتدی برگشت ناپذیر</a:t>
            </a:r>
            <a:r>
              <a:rPr lang="en-US" sz="2000" dirty="0">
                <a:cs typeface="B Nazanin" panose="00000400000000000000" pitchFamily="2" charset="-78"/>
              </a:rPr>
              <a:t> (C</a:t>
            </a:r>
            <a:r>
              <a:rPr lang="en-US" sz="2000" baseline="-25000" dirty="0">
                <a:cs typeface="B Nazanin" panose="00000400000000000000" pitchFamily="2" charset="-78"/>
              </a:rPr>
              <a:t>0</a:t>
            </a:r>
            <a:r>
              <a:rPr lang="en-US" sz="2000" dirty="0">
                <a:cs typeface="B Nazanin" panose="00000400000000000000" pitchFamily="2" charset="-78"/>
              </a:rPr>
              <a:t>)</a:t>
            </a:r>
            <a:r>
              <a:rPr lang="en-US" sz="18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تشکیل شده است که مربوط به </a:t>
            </a:r>
            <a:r>
              <a:rPr lang="fa-IR" sz="2000" dirty="0" smtClean="0">
                <a:cs typeface="B Nazanin" panose="00000400000000000000" pitchFamily="2" charset="-78"/>
              </a:rPr>
              <a:t>احیای </a:t>
            </a:r>
            <a:r>
              <a:rPr lang="fa-IR" sz="2000" dirty="0">
                <a:cs typeface="B Nazanin" panose="00000400000000000000" pitchFamily="2" charset="-78"/>
              </a:rPr>
              <a:t>چهار </a:t>
            </a:r>
            <a:r>
              <a:rPr lang="fa-IR" sz="2000" dirty="0" smtClean="0">
                <a:cs typeface="B Nazanin" panose="00000400000000000000" pitchFamily="2" charset="-78"/>
              </a:rPr>
              <a:t>الکترون</a:t>
            </a:r>
            <a:r>
              <a:rPr lang="fa-IR" sz="2000" dirty="0">
                <a:cs typeface="B Nazanin" panose="00000400000000000000" pitchFamily="2" charset="-78"/>
              </a:rPr>
              <a:t>ی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گروه نیترو به هیدروکسیل آمین </a:t>
            </a:r>
            <a:r>
              <a:rPr lang="fa-IR" sz="2000" dirty="0" smtClean="0">
                <a:cs typeface="B Nazanin" panose="00000400000000000000" pitchFamily="2" charset="-78"/>
              </a:rPr>
              <a:t>می باشد</a:t>
            </a:r>
            <a:r>
              <a:rPr lang="fa-IR" sz="2000" dirty="0" smtClean="0">
                <a:cs typeface="B Nazanin" panose="00000400000000000000" pitchFamily="2" charset="-78"/>
              </a:rPr>
              <a:t>. </a:t>
            </a:r>
            <a:r>
              <a:rPr lang="fa-IR" sz="2000" dirty="0" smtClean="0">
                <a:cs typeface="B Nazanin" panose="00000400000000000000" pitchFamily="2" charset="-78"/>
              </a:rPr>
              <a:t>و سیستم </a:t>
            </a:r>
            <a:r>
              <a:rPr lang="fa-IR" sz="2000" dirty="0">
                <a:cs typeface="B Nazanin" panose="00000400000000000000" pitchFamily="2" charset="-78"/>
              </a:rPr>
              <a:t>ردوکس برگشت </a:t>
            </a:r>
            <a:r>
              <a:rPr lang="fa-IR" sz="2000" dirty="0" smtClean="0">
                <a:cs typeface="B Nazanin" panose="00000400000000000000" pitchFamily="2" charset="-78"/>
              </a:rPr>
              <a:t>پذیر</a:t>
            </a:r>
            <a:r>
              <a:rPr lang="en-US" sz="2000" dirty="0" smtClean="0">
                <a:cs typeface="B Nazanin" panose="00000400000000000000" pitchFamily="2" charset="-78"/>
              </a:rPr>
              <a:t> (</a:t>
            </a:r>
            <a:r>
              <a:rPr lang="en-US" sz="2000" dirty="0">
                <a:cs typeface="B Nazanin" panose="00000400000000000000" pitchFamily="2" charset="-78"/>
              </a:rPr>
              <a:t>A</a:t>
            </a:r>
            <a:r>
              <a:rPr lang="en-US" sz="2000" baseline="-25000" dirty="0">
                <a:cs typeface="B Nazanin" panose="00000400000000000000" pitchFamily="2" charset="-78"/>
              </a:rPr>
              <a:t>1</a:t>
            </a:r>
            <a:r>
              <a:rPr lang="en-US" sz="2000" dirty="0">
                <a:cs typeface="B Nazanin" panose="00000400000000000000" pitchFamily="2" charset="-78"/>
              </a:rPr>
              <a:t>/C</a:t>
            </a:r>
            <a:r>
              <a:rPr lang="en-US" sz="2000" baseline="-25000" dirty="0">
                <a:cs typeface="B Nazanin" panose="00000400000000000000" pitchFamily="2" charset="-78"/>
              </a:rPr>
              <a:t>1</a:t>
            </a:r>
            <a:r>
              <a:rPr lang="en-US" sz="2000" dirty="0" smtClean="0">
                <a:cs typeface="B Nazanin" panose="00000400000000000000" pitchFamily="2" charset="-78"/>
              </a:rPr>
              <a:t>) </a:t>
            </a:r>
            <a:r>
              <a:rPr lang="fa-IR" sz="2000" dirty="0" smtClean="0">
                <a:cs typeface="B Nazanin" panose="00000400000000000000" pitchFamily="2" charset="-78"/>
              </a:rPr>
              <a:t>نسبت </a:t>
            </a:r>
            <a:r>
              <a:rPr lang="fa-IR" sz="2000" dirty="0">
                <a:cs typeface="B Nazanin" panose="00000400000000000000" pitchFamily="2" charset="-78"/>
              </a:rPr>
              <a:t>داده شده به زوج ردوکس فنیل هیدروکسیل </a:t>
            </a:r>
            <a:r>
              <a:rPr lang="fa-IR" sz="2000" dirty="0" smtClean="0">
                <a:cs typeface="B Nazanin" panose="00000400000000000000" pitchFamily="2" charset="-78"/>
              </a:rPr>
              <a:t>آمین</a:t>
            </a:r>
            <a:r>
              <a:rPr lang="fa-IR" sz="2000" dirty="0" smtClean="0">
                <a:cs typeface="B Nazanin" panose="00000400000000000000" pitchFamily="2" charset="-78"/>
              </a:rPr>
              <a:t>/ فنیل </a:t>
            </a:r>
            <a:r>
              <a:rPr lang="fa-IR" sz="2000" dirty="0">
                <a:cs typeface="B Nazanin" panose="00000400000000000000" pitchFamily="2" charset="-78"/>
              </a:rPr>
              <a:t>هیدروکسیل </a:t>
            </a:r>
            <a:r>
              <a:rPr lang="fa-IR" sz="2000" dirty="0" smtClean="0">
                <a:cs typeface="B Nazanin" panose="00000400000000000000" pitchFamily="2" charset="-78"/>
              </a:rPr>
              <a:t>آمین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رادیکالی </a:t>
            </a:r>
            <a:r>
              <a:rPr lang="en-US" sz="2000" dirty="0">
                <a:cs typeface="B Nazanin" panose="00000400000000000000" pitchFamily="2" charset="-78"/>
              </a:rPr>
              <a:t>(</a:t>
            </a:r>
            <a:r>
              <a:rPr lang="en-US" sz="2000" b="1" dirty="0" smtClean="0">
                <a:cs typeface="B Nazanin" panose="00000400000000000000" pitchFamily="2" charset="-78"/>
              </a:rPr>
              <a:t>PHA</a:t>
            </a:r>
            <a:r>
              <a:rPr lang="en-US" sz="2000" dirty="0" smtClean="0">
                <a:cs typeface="B Nazanin" panose="00000400000000000000" pitchFamily="2" charset="-78"/>
              </a:rPr>
              <a:t>/</a:t>
            </a:r>
            <a:r>
              <a:rPr lang="en-US" sz="2000" b="1" dirty="0" smtClean="0">
                <a:cs typeface="B Nazanin" panose="00000400000000000000" pitchFamily="2" charset="-78"/>
              </a:rPr>
              <a:t>PHA</a:t>
            </a:r>
            <a:r>
              <a:rPr lang="en-US" sz="2000" b="1" baseline="-25000" dirty="0" smtClean="0">
                <a:cs typeface="B Nazanin" panose="00000400000000000000" pitchFamily="2" charset="-78"/>
              </a:rPr>
              <a:t>R</a:t>
            </a:r>
            <a:r>
              <a:rPr lang="en-US" sz="2000" dirty="0" smtClean="0">
                <a:cs typeface="B Nazanin" panose="00000400000000000000" pitchFamily="2" charset="-78"/>
              </a:rPr>
              <a:t>)</a:t>
            </a:r>
            <a:r>
              <a:rPr lang="fa-IR" sz="2000" dirty="0" smtClean="0">
                <a:cs typeface="B Nazanin" panose="00000400000000000000" pitchFamily="2" charset="-78"/>
              </a:rPr>
              <a:t> می باشد.</a:t>
            </a:r>
          </a:p>
          <a:p>
            <a:pPr marL="0" indent="0" algn="just" rtl="1">
              <a:buNone/>
            </a:pPr>
            <a:endParaRPr lang="en-US" sz="18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28" y="3624466"/>
            <a:ext cx="4635935" cy="314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90850" y="4458165"/>
            <a:ext cx="4898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Figure 1</a:t>
            </a:r>
            <a:r>
              <a:rPr lang="en-US" dirty="0"/>
              <a:t>. </a:t>
            </a:r>
            <a:r>
              <a:rPr lang="en-US" dirty="0" smtClean="0"/>
              <a:t>Cyclic </a:t>
            </a:r>
            <a:r>
              <a:rPr lang="en-US" dirty="0" err="1"/>
              <a:t>voltammograms</a:t>
            </a:r>
            <a:r>
              <a:rPr lang="en-US" dirty="0"/>
              <a:t> of 1.0 </a:t>
            </a:r>
            <a:r>
              <a:rPr lang="en-US" dirty="0" err="1"/>
              <a:t>mM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fa-IR" dirty="0" smtClean="0"/>
              <a:t> </a:t>
            </a:r>
            <a:r>
              <a:rPr lang="en-US" b="1" dirty="0" smtClean="0"/>
              <a:t>PBNB</a:t>
            </a:r>
            <a:r>
              <a:rPr lang="fa-IR" dirty="0" smtClean="0"/>
              <a:t> </a:t>
            </a:r>
            <a:r>
              <a:rPr lang="en-US" dirty="0" smtClean="0"/>
              <a:t>at </a:t>
            </a:r>
            <a:r>
              <a:rPr lang="en-US" dirty="0"/>
              <a:t>glassy carbon electrode, in aqueous solution containing phosphate buffer (c = 0.2 M, pH = 3)/acetonitrile (50/50 v/v). Scan rate: 100 mV.s</a:t>
            </a:r>
            <a:r>
              <a:rPr lang="en-US" baseline="30000" dirty="0"/>
              <a:t>-1</a:t>
            </a:r>
            <a:r>
              <a:rPr lang="en-US" dirty="0"/>
              <a:t>; t = 25 ± 1 </a:t>
            </a:r>
            <a:r>
              <a:rPr lang="en-US" dirty="0" smtClean="0"/>
              <a:t>ͦ</a:t>
            </a:r>
            <a:r>
              <a:rPr lang="fa-IR" dirty="0" smtClean="0"/>
              <a:t> </a:t>
            </a:r>
            <a:r>
              <a:rPr lang="en-US" dirty="0" smtClean="0"/>
              <a:t>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61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نتایج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مسیر منتهی به اکسیداسیون فنیل </a:t>
            </a:r>
            <a:r>
              <a:rPr lang="fa-IR" sz="2000" dirty="0" smtClean="0">
                <a:cs typeface="B Nazanin" panose="00000400000000000000" pitchFamily="2" charset="-78"/>
              </a:rPr>
              <a:t>هیدروکسیل آمین تولید شده </a:t>
            </a:r>
            <a:r>
              <a:rPr lang="fa-IR" sz="2000" dirty="0">
                <a:cs typeface="B Nazanin" panose="00000400000000000000" pitchFamily="2" charset="-78"/>
              </a:rPr>
              <a:t>به روش </a:t>
            </a:r>
            <a:r>
              <a:rPr lang="fa-IR" sz="2000" dirty="0" smtClean="0">
                <a:cs typeface="B Nazanin" panose="00000400000000000000" pitchFamily="2" charset="-78"/>
              </a:rPr>
              <a:t>کاتدی</a:t>
            </a:r>
            <a:r>
              <a:rPr lang="en-US" sz="2000" dirty="0" smtClean="0">
                <a:cs typeface="B Nazanin" panose="00000400000000000000" pitchFamily="2" charset="-78"/>
              </a:rPr>
              <a:t>(A</a:t>
            </a:r>
            <a:r>
              <a:rPr lang="en-US" sz="2000" baseline="-25000" dirty="0" smtClean="0">
                <a:cs typeface="B Nazanin" panose="00000400000000000000" pitchFamily="2" charset="-78"/>
              </a:rPr>
              <a:t>1</a:t>
            </a:r>
            <a:r>
              <a:rPr lang="en-US" sz="2000" dirty="0" smtClean="0">
                <a:cs typeface="B Nazanin" panose="00000400000000000000" pitchFamily="2" charset="-78"/>
              </a:rPr>
              <a:t>/C</a:t>
            </a:r>
            <a:r>
              <a:rPr lang="en-US" sz="2000" baseline="-25000" dirty="0" smtClean="0">
                <a:cs typeface="B Nazanin" panose="00000400000000000000" pitchFamily="2" charset="-78"/>
              </a:rPr>
              <a:t>1</a:t>
            </a:r>
            <a:r>
              <a:rPr lang="en-US" sz="2000" dirty="0" smtClean="0">
                <a:cs typeface="B Nazanin" panose="00000400000000000000" pitchFamily="2" charset="-78"/>
              </a:rPr>
              <a:t>)</a:t>
            </a:r>
            <a:r>
              <a:rPr lang="fa-IR" sz="2000" dirty="0" smtClean="0">
                <a:cs typeface="B Nazanin" panose="00000400000000000000" pitchFamily="2" charset="-78"/>
              </a:rPr>
              <a:t> در </a:t>
            </a:r>
            <a:r>
              <a:rPr lang="fa-IR" sz="2000" dirty="0">
                <a:cs typeface="B Nazanin" panose="00000400000000000000" pitchFamily="2" charset="-78"/>
              </a:rPr>
              <a:t>طرح </a:t>
            </a:r>
            <a:r>
              <a:rPr lang="fa-IR" sz="2000" dirty="0" smtClean="0">
                <a:cs typeface="B Nazanin" panose="00000400000000000000" pitchFamily="2" charset="-78"/>
              </a:rPr>
              <a:t>1 </a:t>
            </a:r>
            <a:r>
              <a:rPr lang="fa-IR" sz="2000" dirty="0">
                <a:cs typeface="B Nazanin" panose="00000400000000000000" pitchFamily="2" charset="-78"/>
              </a:rPr>
              <a:t>آورده شده است که شامل اکسیداسیون یک </a:t>
            </a:r>
            <a:r>
              <a:rPr lang="fa-IR" sz="2000" dirty="0" smtClean="0">
                <a:cs typeface="B Nazanin" panose="00000400000000000000" pitchFamily="2" charset="-78"/>
              </a:rPr>
              <a:t>الکترونی </a:t>
            </a:r>
            <a:r>
              <a:rPr lang="fa-IR" sz="2000" dirty="0">
                <a:cs typeface="B Nazanin" panose="00000400000000000000" pitchFamily="2" charset="-78"/>
              </a:rPr>
              <a:t>و تشکیل مشتقات </a:t>
            </a:r>
            <a:r>
              <a:rPr lang="fa-IR" sz="2000" dirty="0" smtClean="0">
                <a:cs typeface="B Nazanin" panose="00000400000000000000" pitchFamily="2" charset="-78"/>
              </a:rPr>
              <a:t>رادیکالی </a:t>
            </a:r>
            <a:r>
              <a:rPr lang="fa-IR" sz="2000" dirty="0">
                <a:cs typeface="B Nazanin" panose="00000400000000000000" pitchFamily="2" charset="-78"/>
              </a:rPr>
              <a:t>فنیل هیدروکسیل </a:t>
            </a:r>
            <a:r>
              <a:rPr lang="fa-IR" sz="2000" dirty="0" smtClean="0">
                <a:cs typeface="B Nazanin" panose="00000400000000000000" pitchFamily="2" charset="-78"/>
              </a:rPr>
              <a:t>آمین </a:t>
            </a:r>
            <a:r>
              <a:rPr lang="en-US" sz="2000" dirty="0" smtClean="0">
                <a:cs typeface="B Nazanin" panose="00000400000000000000" pitchFamily="2" charset="-78"/>
              </a:rPr>
              <a:t>(</a:t>
            </a:r>
            <a:r>
              <a:rPr lang="en-US" sz="2000" b="1" dirty="0">
                <a:cs typeface="B Nazanin" panose="00000400000000000000" pitchFamily="2" charset="-78"/>
              </a:rPr>
              <a:t>PHA</a:t>
            </a:r>
            <a:r>
              <a:rPr lang="en-US" sz="2000" b="1" baseline="-25000" dirty="0">
                <a:cs typeface="B Nazanin" panose="00000400000000000000" pitchFamily="2" charset="-78"/>
              </a:rPr>
              <a:t>R</a:t>
            </a:r>
            <a:r>
              <a:rPr lang="en-US" sz="2000" dirty="0" smtClean="0">
                <a:cs typeface="B Nazanin" panose="00000400000000000000" pitchFamily="2" charset="-78"/>
              </a:rPr>
              <a:t>)</a:t>
            </a:r>
            <a:r>
              <a:rPr lang="fa-IR" sz="2000" dirty="0" smtClean="0">
                <a:cs typeface="B Nazanin" panose="00000400000000000000" pitchFamily="2" charset="-78"/>
              </a:rPr>
              <a:t> است</a:t>
            </a:r>
            <a:r>
              <a:rPr lang="fa-IR" sz="2000" dirty="0">
                <a:cs typeface="B Nazanin" panose="00000400000000000000" pitchFamily="2" charset="-78"/>
              </a:rPr>
              <a:t>.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1" y="3060674"/>
            <a:ext cx="6343080" cy="3692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98085" y="4676503"/>
            <a:ext cx="4062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Scheme </a:t>
            </a:r>
            <a:r>
              <a:rPr lang="fa-IR" b="1" dirty="0" smtClean="0"/>
              <a:t>1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US" dirty="0"/>
              <a:t>Electrochemical behavior of </a:t>
            </a:r>
            <a:r>
              <a:rPr lang="en-US" b="1" dirty="0"/>
              <a:t>PCNB</a:t>
            </a:r>
            <a:r>
              <a:rPr lang="en-US" dirty="0"/>
              <a:t>, </a:t>
            </a:r>
            <a:r>
              <a:rPr lang="en-US" b="1" dirty="0"/>
              <a:t>PBNB</a:t>
            </a:r>
            <a:r>
              <a:rPr lang="en-US" dirty="0"/>
              <a:t>, </a:t>
            </a:r>
            <a:r>
              <a:rPr lang="en-US" b="1" dirty="0"/>
              <a:t>PINB</a:t>
            </a:r>
            <a:r>
              <a:rPr lang="en-US" dirty="0"/>
              <a:t>, </a:t>
            </a:r>
            <a:r>
              <a:rPr lang="en-US" b="1" dirty="0"/>
              <a:t>OBNB</a:t>
            </a:r>
            <a:r>
              <a:rPr lang="en-US" dirty="0"/>
              <a:t> and </a:t>
            </a:r>
            <a:r>
              <a:rPr lang="en-US" b="1" dirty="0"/>
              <a:t>OINB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نتایج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اثر</a:t>
            </a:r>
            <a:r>
              <a:rPr lang="en-US" sz="2000" dirty="0" smtClean="0">
                <a:cs typeface="B Nazanin" panose="00000400000000000000" pitchFamily="2" charset="-78"/>
              </a:rPr>
              <a:t>pH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بر </a:t>
            </a:r>
            <a:r>
              <a:rPr lang="fa-IR" sz="2000" dirty="0" smtClean="0">
                <a:cs typeface="B Nazanin" panose="00000400000000000000" pitchFamily="2" charset="-78"/>
              </a:rPr>
              <a:t>روی ولتاموگرام های  </a:t>
            </a:r>
            <a:r>
              <a:rPr lang="fa-IR" sz="2000" dirty="0">
                <a:cs typeface="B Nazanin" panose="00000400000000000000" pitchFamily="2" charset="-78"/>
              </a:rPr>
              <a:t>چرخه ای </a:t>
            </a:r>
            <a:r>
              <a:rPr lang="en-US" sz="2000" dirty="0" smtClean="0">
                <a:cs typeface="B Nazanin" panose="00000400000000000000" pitchFamily="2" charset="-78"/>
              </a:rPr>
              <a:t>OBNB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بررسی شده است (شکل </a:t>
            </a:r>
            <a:r>
              <a:rPr lang="fa-IR" sz="2000" dirty="0" smtClean="0">
                <a:cs typeface="B Nazanin" panose="00000400000000000000" pitchFamily="2" charset="-78"/>
              </a:rPr>
              <a:t>2). </a:t>
            </a:r>
            <a:r>
              <a:rPr lang="fa-IR" sz="2000" dirty="0">
                <a:cs typeface="B Nazanin" panose="00000400000000000000" pitchFamily="2" charset="-78"/>
              </a:rPr>
              <a:t>داده ها نشان می دهد که پتانسیل هر سه </a:t>
            </a:r>
            <a:r>
              <a:rPr lang="fa-IR" sz="2000" dirty="0" smtClean="0">
                <a:cs typeface="B Nazanin" panose="00000400000000000000" pitchFamily="2" charset="-78"/>
              </a:rPr>
              <a:t>پیک</a:t>
            </a:r>
            <a:r>
              <a:rPr lang="en-US" sz="2000" dirty="0">
                <a:cs typeface="B Nazanin" panose="00000400000000000000" pitchFamily="2" charset="-78"/>
              </a:rPr>
              <a:t>(A</a:t>
            </a:r>
            <a:r>
              <a:rPr lang="en-US" sz="2000" baseline="-25000" dirty="0">
                <a:cs typeface="B Nazanin" panose="00000400000000000000" pitchFamily="2" charset="-78"/>
              </a:rPr>
              <a:t>1</a:t>
            </a:r>
            <a:r>
              <a:rPr lang="en-US" sz="2000" dirty="0">
                <a:cs typeface="B Nazanin" panose="00000400000000000000" pitchFamily="2" charset="-78"/>
              </a:rPr>
              <a:t>, C</a:t>
            </a:r>
            <a:r>
              <a:rPr lang="en-US" sz="2000" baseline="-25000" dirty="0">
                <a:cs typeface="B Nazanin" panose="00000400000000000000" pitchFamily="2" charset="-78"/>
              </a:rPr>
              <a:t>1</a:t>
            </a: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cs typeface="B Nazanin" panose="00000400000000000000" pitchFamily="2" charset="-78"/>
              </a:rPr>
              <a:t>,C</a:t>
            </a:r>
            <a:r>
              <a:rPr lang="en-US" sz="2000" baseline="-25000" dirty="0" smtClean="0">
                <a:cs typeface="B Nazanin" panose="00000400000000000000" pitchFamily="2" charset="-78"/>
              </a:rPr>
              <a:t>0</a:t>
            </a:r>
            <a:r>
              <a:rPr lang="en-US" sz="2000" dirty="0">
                <a:cs typeface="B Nazanin" panose="00000400000000000000" pitchFamily="2" charset="-78"/>
              </a:rPr>
              <a:t>) </a:t>
            </a:r>
            <a:r>
              <a:rPr lang="fa-IR" sz="2000" dirty="0" smtClean="0">
                <a:cs typeface="B Nazanin" panose="00000400000000000000" pitchFamily="2" charset="-78"/>
              </a:rPr>
              <a:t> به</a:t>
            </a:r>
            <a:r>
              <a:rPr lang="en-US" sz="2000" dirty="0" smtClean="0">
                <a:cs typeface="B Nazanin" panose="00000400000000000000" pitchFamily="2" charset="-78"/>
              </a:rPr>
              <a:t>  pH </a:t>
            </a:r>
            <a:r>
              <a:rPr lang="fa-IR" sz="2000" dirty="0">
                <a:cs typeface="B Nazanin" panose="00000400000000000000" pitchFamily="2" charset="-78"/>
              </a:rPr>
              <a:t>وابسته است. علاوه بر </a:t>
            </a:r>
            <a:r>
              <a:rPr lang="fa-IR" sz="2000" dirty="0" smtClean="0">
                <a:cs typeface="B Nazanin" panose="00000400000000000000" pitchFamily="2" charset="-78"/>
              </a:rPr>
              <a:t>این، </a:t>
            </a:r>
            <a:r>
              <a:rPr lang="fa-IR" sz="2000" dirty="0">
                <a:cs typeface="B Nazanin" panose="00000400000000000000" pitchFamily="2" charset="-78"/>
              </a:rPr>
              <a:t>نمودار </a:t>
            </a:r>
            <a:r>
              <a:rPr lang="fa-IR" sz="2000" dirty="0" smtClean="0">
                <a:cs typeface="B Nazanin" panose="00000400000000000000" pitchFamily="2" charset="-78"/>
              </a:rPr>
              <a:t>پتانسیل</a:t>
            </a:r>
            <a:r>
              <a:rPr lang="en-US" sz="2000" dirty="0" smtClean="0">
                <a:cs typeface="B Nazanin" panose="00000400000000000000" pitchFamily="2" charset="-78"/>
              </a:rPr>
              <a:t> pH </a:t>
            </a:r>
            <a:r>
              <a:rPr lang="fa-IR" sz="2000" dirty="0">
                <a:cs typeface="B Nazanin" panose="00000400000000000000" pitchFamily="2" charset="-78"/>
              </a:rPr>
              <a:t>برای سیستم </a:t>
            </a:r>
            <a:r>
              <a:rPr lang="fa-IR" sz="2000" dirty="0" smtClean="0">
                <a:cs typeface="B Nazanin" panose="00000400000000000000" pitchFamily="2" charset="-78"/>
              </a:rPr>
              <a:t>ردوکس</a:t>
            </a:r>
            <a:r>
              <a:rPr lang="en-US" sz="2000" dirty="0" smtClean="0">
                <a:cs typeface="B Nazanin" panose="00000400000000000000" pitchFamily="2" charset="-78"/>
              </a:rPr>
              <a:t> -2)-N </a:t>
            </a:r>
            <a:r>
              <a:rPr lang="fa-IR" sz="2000" dirty="0" smtClean="0">
                <a:cs typeface="B Nazanin" panose="00000400000000000000" pitchFamily="2" charset="-78"/>
              </a:rPr>
              <a:t>بروموفنیل)هیدروکسیل آمین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زوج ردوکس</a:t>
            </a:r>
            <a:r>
              <a:rPr lang="en-US" sz="2000" dirty="0">
                <a:cs typeface="B Nazanin" panose="00000400000000000000" pitchFamily="2" charset="-78"/>
              </a:rPr>
              <a:t> (A</a:t>
            </a:r>
            <a:r>
              <a:rPr lang="en-US" sz="2000" baseline="-25000" dirty="0">
                <a:cs typeface="B Nazanin" panose="00000400000000000000" pitchFamily="2" charset="-78"/>
              </a:rPr>
              <a:t>1</a:t>
            </a:r>
            <a:r>
              <a:rPr lang="en-US" sz="2000" dirty="0">
                <a:cs typeface="B Nazanin" panose="00000400000000000000" pitchFamily="2" charset="-78"/>
              </a:rPr>
              <a:t>/C</a:t>
            </a:r>
            <a:r>
              <a:rPr lang="en-US" sz="2000" baseline="-25000" dirty="0">
                <a:cs typeface="B Nazanin" panose="00000400000000000000" pitchFamily="2" charset="-78"/>
              </a:rPr>
              <a:t>1</a:t>
            </a:r>
            <a:r>
              <a:rPr lang="en-US" sz="2000" dirty="0">
                <a:cs typeface="B Nazanin" panose="00000400000000000000" pitchFamily="2" charset="-78"/>
              </a:rPr>
              <a:t>)</a:t>
            </a:r>
            <a:r>
              <a:rPr lang="fa-IR" sz="2000" dirty="0" smtClean="0">
                <a:cs typeface="B Nazanin" panose="00000400000000000000" pitchFamily="2" charset="-78"/>
              </a:rPr>
              <a:t> روند </a:t>
            </a:r>
            <a:r>
              <a:rPr lang="fa-IR" sz="2000" dirty="0">
                <a:cs typeface="B Nazanin" panose="00000400000000000000" pitchFamily="2" charset="-78"/>
              </a:rPr>
              <a:t>یک الکترون / یک پروتون را تأیید می کند. و مشخص شد که پتانسیل نیم </a:t>
            </a:r>
            <a:r>
              <a:rPr lang="fa-IR" sz="2000" dirty="0" smtClean="0">
                <a:cs typeface="B Nazanin" panose="00000400000000000000" pitchFamily="2" charset="-78"/>
              </a:rPr>
              <a:t>موج </a:t>
            </a:r>
            <a:r>
              <a:rPr lang="en-US" sz="2000" dirty="0" smtClean="0">
                <a:cs typeface="B Nazanin" panose="00000400000000000000" pitchFamily="2" charset="-78"/>
              </a:rPr>
              <a:t> (</a:t>
            </a:r>
            <a:r>
              <a:rPr lang="en-US" sz="2000" dirty="0">
                <a:cs typeface="B Nazanin" panose="00000400000000000000" pitchFamily="2" charset="-78"/>
              </a:rPr>
              <a:t>E</a:t>
            </a:r>
            <a:r>
              <a:rPr lang="en-US" sz="2000" baseline="-25000" dirty="0">
                <a:cs typeface="B Nazanin" panose="00000400000000000000" pitchFamily="2" charset="-78"/>
              </a:rPr>
              <a:t>1/2</a:t>
            </a:r>
            <a:r>
              <a:rPr lang="en-US" sz="2000" dirty="0" smtClean="0">
                <a:cs typeface="B Nazanin" panose="00000400000000000000" pitchFamily="2" charset="-78"/>
              </a:rPr>
              <a:t>)</a:t>
            </a:r>
            <a:r>
              <a:rPr lang="en-US" sz="2000" baseline="-25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با </a:t>
            </a:r>
            <a:r>
              <a:rPr lang="fa-IR" sz="2000" dirty="0">
                <a:cs typeface="B Nazanin" panose="00000400000000000000" pitchFamily="2" charset="-78"/>
              </a:rPr>
              <a:t>افزایش </a:t>
            </a:r>
            <a:r>
              <a:rPr lang="en-US" sz="2000" dirty="0" smtClean="0">
                <a:cs typeface="B Nazanin" panose="00000400000000000000" pitchFamily="2" charset="-78"/>
              </a:rPr>
              <a:t> pH</a:t>
            </a:r>
            <a:r>
              <a:rPr lang="fa-IR" sz="2000" dirty="0" smtClean="0">
                <a:cs typeface="B Nazanin" panose="00000400000000000000" pitchFamily="2" charset="-78"/>
              </a:rPr>
              <a:t>به </a:t>
            </a:r>
            <a:r>
              <a:rPr lang="fa-IR" sz="2000" dirty="0">
                <a:cs typeface="B Nazanin" panose="00000400000000000000" pitchFamily="2" charset="-78"/>
              </a:rPr>
              <a:t>مقادیر منفی منتقل می </a:t>
            </a:r>
            <a:r>
              <a:rPr lang="fa-IR" sz="2000" dirty="0" smtClean="0">
                <a:cs typeface="B Nazanin" panose="00000400000000000000" pitchFamily="2" charset="-78"/>
              </a:rPr>
              <a:t>شود، </a:t>
            </a:r>
            <a:r>
              <a:rPr lang="fa-IR" sz="2000" dirty="0">
                <a:cs typeface="B Nazanin" panose="00000400000000000000" pitchFamily="2" charset="-78"/>
              </a:rPr>
              <a:t>که نشان </a:t>
            </a:r>
            <a:r>
              <a:rPr lang="fa-IR" sz="2000" dirty="0" smtClean="0">
                <a:cs typeface="B Nazanin" panose="00000400000000000000" pitchFamily="2" charset="-78"/>
              </a:rPr>
              <a:t>  می </a:t>
            </a:r>
            <a:r>
              <a:rPr lang="fa-IR" sz="2000" dirty="0">
                <a:cs typeface="B Nazanin" panose="00000400000000000000" pitchFamily="2" charset="-78"/>
              </a:rPr>
              <a:t>دهد پروتون در </a:t>
            </a:r>
            <a:r>
              <a:rPr lang="fa-IR" sz="2000" dirty="0" smtClean="0">
                <a:cs typeface="B Nazanin" panose="00000400000000000000" pitchFamily="2" charset="-78"/>
              </a:rPr>
              <a:t>فرآیند انتقال </a:t>
            </a:r>
            <a:r>
              <a:rPr lang="fa-IR" sz="2000" dirty="0">
                <a:cs typeface="B Nazanin" panose="00000400000000000000" pitchFamily="2" charset="-78"/>
              </a:rPr>
              <a:t>الکترود نقش دارد.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75" y="3629228"/>
            <a:ext cx="5085650" cy="311759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3629228"/>
            <a:ext cx="5181193" cy="31175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49085" y="4083306"/>
            <a:ext cx="44674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Figure </a:t>
            </a:r>
            <a:r>
              <a:rPr lang="fa-IR" b="1" dirty="0" smtClean="0"/>
              <a:t>2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US" dirty="0"/>
              <a:t>(I) Cyclic </a:t>
            </a:r>
            <a:r>
              <a:rPr lang="en-US" dirty="0" err="1"/>
              <a:t>voltammograms</a:t>
            </a:r>
            <a:r>
              <a:rPr lang="en-US" dirty="0"/>
              <a:t> of 1.0 </a:t>
            </a:r>
            <a:r>
              <a:rPr lang="en-US" dirty="0" err="1"/>
              <a:t>mM</a:t>
            </a:r>
            <a:r>
              <a:rPr lang="en-US" dirty="0"/>
              <a:t> </a:t>
            </a:r>
            <a:r>
              <a:rPr lang="en-US" b="1" dirty="0"/>
              <a:t>OBNB</a:t>
            </a:r>
            <a:r>
              <a:rPr lang="en-US" dirty="0"/>
              <a:t> at glassy carbon electrode, in water/acetonitrile (50/50) mixture with various pH values and same ionic strength. </a:t>
            </a:r>
            <a:r>
              <a:rPr lang="en-US" dirty="0" err="1"/>
              <a:t>pHs</a:t>
            </a:r>
            <a:r>
              <a:rPr lang="en-US" dirty="0"/>
              <a:t> from (a) to (g) are: 2.02, 3.01, 4.00, 5.02, 6.03 and 7.00 Working electrode: glassy carbon. Scan rate: 100 mV.s</a:t>
            </a:r>
            <a:r>
              <a:rPr lang="en-US" baseline="30000" dirty="0"/>
              <a:t>-1</a:t>
            </a:r>
            <a:r>
              <a:rPr lang="en-US" dirty="0"/>
              <a:t>; Temperature: 25±1</a:t>
            </a:r>
            <a:r>
              <a:rPr lang="en-US" baseline="30000" dirty="0"/>
              <a:t>◦</a:t>
            </a:r>
            <a:r>
              <a:rPr lang="en-US" dirty="0"/>
              <a:t>C. And (II) </a:t>
            </a:r>
            <a:r>
              <a:rPr lang="en-US" dirty="0" err="1"/>
              <a:t>Pourbaix</a:t>
            </a:r>
            <a:r>
              <a:rPr lang="en-US" dirty="0"/>
              <a:t> diagram for </a:t>
            </a:r>
            <a:r>
              <a:rPr lang="en-US" b="1" dirty="0"/>
              <a:t>OBNB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نتایج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این مطالعات توسط </a:t>
            </a:r>
            <a:r>
              <a:rPr lang="fa-IR" sz="2000" dirty="0" smtClean="0">
                <a:cs typeface="B Nazanin" panose="00000400000000000000" pitchFamily="2" charset="-78"/>
              </a:rPr>
              <a:t>کولومتری </a:t>
            </a:r>
            <a:r>
              <a:rPr lang="fa-IR" sz="2000" dirty="0">
                <a:cs typeface="B Nazanin" panose="00000400000000000000" pitchFamily="2" charset="-78"/>
              </a:rPr>
              <a:t>با </a:t>
            </a:r>
            <a:r>
              <a:rPr lang="fa-IR" sz="2000" dirty="0" smtClean="0">
                <a:cs typeface="B Nazanin" panose="00000400000000000000" pitchFamily="2" charset="-78"/>
              </a:rPr>
              <a:t>پتانسیل کنترل </a:t>
            </a:r>
            <a:r>
              <a:rPr lang="fa-IR" sz="2000" dirty="0">
                <a:cs typeface="B Nazanin" panose="00000400000000000000" pitchFamily="2" charset="-78"/>
              </a:rPr>
              <a:t>شده </a:t>
            </a:r>
            <a:r>
              <a:rPr lang="fa-IR" sz="2000" dirty="0" smtClean="0">
                <a:cs typeface="B Nazanin" panose="00000400000000000000" pitchFamily="2" charset="-78"/>
              </a:rPr>
              <a:t>یک </a:t>
            </a:r>
            <a:r>
              <a:rPr lang="fa-IR" sz="2000" dirty="0">
                <a:cs typeface="B Nazanin" panose="00000400000000000000" pitchFamily="2" charset="-78"/>
              </a:rPr>
              <a:t>محلول حاوی </a:t>
            </a:r>
            <a:r>
              <a:rPr lang="fa-IR" sz="2000" dirty="0" smtClean="0">
                <a:cs typeface="B Nazanin" panose="00000400000000000000" pitchFamily="2" charset="-78"/>
              </a:rPr>
              <a:t>(0.5 میلی مول)</a:t>
            </a:r>
            <a:r>
              <a:rPr lang="en-US" sz="2000" dirty="0" smtClean="0">
                <a:cs typeface="B Nazanin" panose="00000400000000000000" pitchFamily="2" charset="-78"/>
              </a:rPr>
              <a:t>PBNB </a:t>
            </a:r>
            <a:r>
              <a:rPr lang="fa-IR" sz="2000" dirty="0" smtClean="0">
                <a:cs typeface="B Nazanin" panose="00000400000000000000" pitchFamily="2" charset="-78"/>
              </a:rPr>
              <a:t> در پتانسیل 1.10- ولت دنبال </a:t>
            </a:r>
            <a:r>
              <a:rPr lang="fa-IR" sz="2000" dirty="0">
                <a:cs typeface="B Nazanin" panose="00000400000000000000" pitchFamily="2" charset="-78"/>
              </a:rPr>
              <a:t>شد. علاوه بر </a:t>
            </a:r>
            <a:r>
              <a:rPr lang="fa-IR" sz="2000" dirty="0" smtClean="0">
                <a:cs typeface="B Nazanin" panose="00000400000000000000" pitchFamily="2" charset="-78"/>
              </a:rPr>
              <a:t>این از </a:t>
            </a:r>
            <a:r>
              <a:rPr lang="fa-IR" sz="2000" dirty="0">
                <a:cs typeface="B Nazanin" panose="00000400000000000000" pitchFamily="2" charset="-78"/>
              </a:rPr>
              <a:t>ولتامتری چرخه ای برای نظارت بر الکترولیز استفاده شد تا اطلاعات بیشتری در مورد روند واکنش و تعداد الکترون های منتقل شده بدست </a:t>
            </a:r>
            <a:r>
              <a:rPr lang="fa-IR" sz="2000" dirty="0" smtClean="0">
                <a:cs typeface="B Nazanin" panose="00000400000000000000" pitchFamily="2" charset="-78"/>
              </a:rPr>
              <a:t>آوریم. </a:t>
            </a:r>
            <a:r>
              <a:rPr lang="fa-IR" sz="2000" dirty="0">
                <a:cs typeface="B Nazanin" panose="00000400000000000000" pitchFamily="2" charset="-78"/>
              </a:rPr>
              <a:t>ولتاموگرام های </a:t>
            </a:r>
            <a:r>
              <a:rPr lang="fa-IR" sz="2000" dirty="0" smtClean="0">
                <a:cs typeface="B Nazanin" panose="00000400000000000000" pitchFamily="2" charset="-78"/>
              </a:rPr>
              <a:t>چرخه ای نشان می دهد که پیک</a:t>
            </a:r>
            <a:r>
              <a:rPr lang="en-US" sz="2000" dirty="0" smtClean="0">
                <a:cs typeface="B Nazanin" panose="00000400000000000000" pitchFamily="2" charset="-78"/>
              </a:rPr>
              <a:t>C</a:t>
            </a:r>
            <a:r>
              <a:rPr lang="en-US" sz="2000" baseline="-25000" dirty="0" smtClean="0">
                <a:cs typeface="B Nazanin" panose="00000400000000000000" pitchFamily="2" charset="-78"/>
              </a:rPr>
              <a:t>0</a:t>
            </a:r>
            <a:r>
              <a:rPr lang="en-US" baseline="-25000" dirty="0" smtClean="0">
                <a:cs typeface="B Nazanin" panose="00000400000000000000" pitchFamily="2" charset="-78"/>
              </a:rPr>
              <a:t> </a:t>
            </a:r>
            <a:r>
              <a:rPr lang="fa-IR" baseline="-25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با </a:t>
            </a:r>
            <a:r>
              <a:rPr lang="fa-IR" sz="2000" dirty="0">
                <a:cs typeface="B Nazanin" panose="00000400000000000000" pitchFamily="2" charset="-78"/>
              </a:rPr>
              <a:t>پیشرفت الکترولیز کاهش تدریجی نشان می دهد (</a:t>
            </a:r>
            <a:r>
              <a:rPr lang="fa-IR" sz="2000" dirty="0" smtClean="0">
                <a:cs typeface="B Nazanin" panose="00000400000000000000" pitchFamily="2" charset="-78"/>
              </a:rPr>
              <a:t>شکل3. </a:t>
            </a:r>
            <a:r>
              <a:rPr lang="fa-IR" sz="2000" dirty="0">
                <a:cs typeface="B Nazanin" panose="00000400000000000000" pitchFamily="2" charset="-78"/>
              </a:rPr>
              <a:t>قسمت اول). جریان </a:t>
            </a:r>
            <a:r>
              <a:rPr lang="fa-IR" sz="2000" dirty="0" smtClean="0">
                <a:cs typeface="B Nazanin" panose="00000400000000000000" pitchFamily="2" charset="-78"/>
              </a:rPr>
              <a:t>پیک</a:t>
            </a: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cs typeface="B Nazanin" panose="00000400000000000000" pitchFamily="2" charset="-78"/>
              </a:rPr>
              <a:t>C</a:t>
            </a:r>
            <a:r>
              <a:rPr lang="en-US" sz="2000" baseline="-25000" dirty="0" smtClean="0">
                <a:cs typeface="B Nazanin" panose="00000400000000000000" pitchFamily="2" charset="-78"/>
              </a:rPr>
              <a:t>0</a:t>
            </a:r>
            <a:r>
              <a:rPr lang="fa-IR" sz="2000" baseline="-25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 پس </a:t>
            </a:r>
            <a:r>
              <a:rPr lang="fa-IR" sz="2000" dirty="0">
                <a:cs typeface="B Nazanin" panose="00000400000000000000" pitchFamily="2" charset="-78"/>
              </a:rPr>
              <a:t>از انتقال حدود </a:t>
            </a:r>
            <a:r>
              <a:rPr lang="fa-IR" sz="2000" dirty="0" smtClean="0">
                <a:cs typeface="B Nazanin" panose="00000400000000000000" pitchFamily="2" charset="-78"/>
              </a:rPr>
              <a:t>چهار </a:t>
            </a:r>
            <a:r>
              <a:rPr lang="fa-IR" sz="2000" dirty="0" smtClean="0">
                <a:cs typeface="B Nazanin" panose="00000400000000000000" pitchFamily="2" charset="-78"/>
              </a:rPr>
              <a:t>الکترون به ازای </a:t>
            </a:r>
            <a:r>
              <a:rPr lang="fa-IR" sz="2000" dirty="0">
                <a:cs typeface="B Nazanin" panose="00000400000000000000" pitchFamily="2" charset="-78"/>
              </a:rPr>
              <a:t>هر </a:t>
            </a:r>
            <a:r>
              <a:rPr lang="fa-IR" sz="2000" dirty="0" smtClean="0">
                <a:cs typeface="B Nazanin" panose="00000400000000000000" pitchFamily="2" charset="-78"/>
              </a:rPr>
              <a:t>مولکول</a:t>
            </a:r>
            <a:r>
              <a:rPr lang="en-US" sz="2000" dirty="0" smtClean="0">
                <a:cs typeface="B Nazanin" panose="00000400000000000000" pitchFamily="2" charset="-78"/>
              </a:rPr>
              <a:t>PBNB </a:t>
            </a:r>
            <a:r>
              <a:rPr lang="en-US" sz="2000" dirty="0">
                <a:cs typeface="B Nazanin" panose="00000400000000000000" pitchFamily="2" charset="-78"/>
              </a:rPr>
              <a:t>، </a:t>
            </a:r>
            <a:r>
              <a:rPr lang="fa-IR" sz="2000" dirty="0">
                <a:cs typeface="B Nazanin" panose="00000400000000000000" pitchFamily="2" charset="-78"/>
              </a:rPr>
              <a:t>تقریباً صفر می شود (</a:t>
            </a:r>
            <a:r>
              <a:rPr lang="fa-IR" sz="2000" dirty="0" smtClean="0">
                <a:cs typeface="B Nazanin" panose="00000400000000000000" pitchFamily="2" charset="-78"/>
              </a:rPr>
              <a:t>شکل3. </a:t>
            </a:r>
            <a:r>
              <a:rPr lang="fa-IR" sz="2000" dirty="0">
                <a:cs typeface="B Nazanin" panose="00000400000000000000" pitchFamily="2" charset="-78"/>
              </a:rPr>
              <a:t>قسمت </a:t>
            </a:r>
            <a:r>
              <a:rPr lang="fa-IR" sz="2000" dirty="0" smtClean="0">
                <a:cs typeface="B Nazanin" panose="00000400000000000000" pitchFamily="2" charset="-78"/>
              </a:rPr>
              <a:t>اول). </a:t>
            </a:r>
            <a:r>
              <a:rPr lang="fa-IR" sz="2000" dirty="0">
                <a:cs typeface="B Nazanin" panose="00000400000000000000" pitchFamily="2" charset="-78"/>
              </a:rPr>
              <a:t>علاوه بر </a:t>
            </a:r>
            <a:r>
              <a:rPr lang="fa-IR" sz="2000" dirty="0" smtClean="0">
                <a:cs typeface="B Nazanin" panose="00000400000000000000" pitchFamily="2" charset="-78"/>
              </a:rPr>
              <a:t>این، در قسمت دوم شکل 3 </a:t>
            </a:r>
            <a:r>
              <a:rPr lang="fa-IR" sz="2000" dirty="0">
                <a:cs typeface="B Nazanin" panose="00000400000000000000" pitchFamily="2" charset="-78"/>
              </a:rPr>
              <a:t>شکل گیری و افزایش مداوم </a:t>
            </a:r>
            <a:r>
              <a:rPr lang="fa-IR" sz="2000" dirty="0" smtClean="0">
                <a:cs typeface="B Nazanin" panose="00000400000000000000" pitchFamily="2" charset="-78"/>
              </a:rPr>
              <a:t>پیک </a:t>
            </a:r>
            <a:r>
              <a:rPr lang="fa-IR" sz="2000" dirty="0">
                <a:cs typeface="B Nazanin" panose="00000400000000000000" pitchFamily="2" charset="-78"/>
              </a:rPr>
              <a:t>های آندی و کاتدی جدید </a:t>
            </a:r>
            <a:r>
              <a:rPr lang="fa-IR" sz="2000" dirty="0" smtClean="0">
                <a:cs typeface="B Nazanin" panose="00000400000000000000" pitchFamily="2" charset="-78"/>
              </a:rPr>
              <a:t>با پیشروی الکترولیز را </a:t>
            </a:r>
            <a:r>
              <a:rPr lang="fa-IR" sz="2000" dirty="0">
                <a:cs typeface="B Nazanin" panose="00000400000000000000" pitchFamily="2" charset="-78"/>
              </a:rPr>
              <a:t>نشان می </a:t>
            </a:r>
            <a:r>
              <a:rPr lang="fa-IR" sz="2000" dirty="0" smtClean="0">
                <a:cs typeface="B Nazanin" panose="00000400000000000000" pitchFamily="2" charset="-78"/>
              </a:rPr>
              <a:t>دهد.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6" y="3905794"/>
            <a:ext cx="4996693" cy="295220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76" y="3905794"/>
            <a:ext cx="4996693" cy="2952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0788" y="3905794"/>
            <a:ext cx="6217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Fig. </a:t>
            </a:r>
            <a:r>
              <a:rPr lang="fa-IR" b="1" dirty="0" smtClean="0"/>
              <a:t>3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US" dirty="0"/>
              <a:t>Part (I): Cyclic </a:t>
            </a:r>
            <a:r>
              <a:rPr lang="en-US" dirty="0" err="1"/>
              <a:t>voltammograms</a:t>
            </a:r>
            <a:r>
              <a:rPr lang="en-US" dirty="0"/>
              <a:t> of 0.5 </a:t>
            </a:r>
            <a:r>
              <a:rPr lang="en-US" dirty="0" err="1"/>
              <a:t>mM</a:t>
            </a:r>
            <a:r>
              <a:rPr lang="en-US" dirty="0"/>
              <a:t> </a:t>
            </a:r>
            <a:r>
              <a:rPr lang="en-US" b="1" dirty="0"/>
              <a:t>PBNB</a:t>
            </a:r>
            <a:r>
              <a:rPr lang="en-US" dirty="0"/>
              <a:t> in acetonitrile/water mixture (50/50 v/v) containing 0.2 M phosphate buffer (pH = 3) during controlled-potential </a:t>
            </a:r>
            <a:r>
              <a:rPr lang="en-US" dirty="0" err="1"/>
              <a:t>coulometry</a:t>
            </a:r>
            <a:r>
              <a:rPr lang="en-US" dirty="0"/>
              <a:t> at -1.10 V versus Ag/</a:t>
            </a:r>
            <a:r>
              <a:rPr lang="en-US" dirty="0" err="1"/>
              <a:t>AgCl</a:t>
            </a:r>
            <a:r>
              <a:rPr lang="en-US" dirty="0"/>
              <a:t>. Inset: variation of peak C</a:t>
            </a:r>
            <a:r>
              <a:rPr lang="en-US" baseline="-25000" dirty="0"/>
              <a:t>0</a:t>
            </a:r>
            <a:r>
              <a:rPr lang="en-US" dirty="0"/>
              <a:t> current versus consumed charge. Part (II): Cyclic </a:t>
            </a:r>
            <a:r>
              <a:rPr lang="en-US" dirty="0" err="1"/>
              <a:t>voltammograms</a:t>
            </a:r>
            <a:r>
              <a:rPr lang="en-US" dirty="0"/>
              <a:t> of </a:t>
            </a:r>
            <a:r>
              <a:rPr lang="en-US" b="1" dirty="0"/>
              <a:t>PBNB</a:t>
            </a:r>
            <a:r>
              <a:rPr lang="en-US" dirty="0"/>
              <a:t> during controlled-potential </a:t>
            </a:r>
            <a:r>
              <a:rPr lang="en-US" dirty="0" err="1"/>
              <a:t>coulometry</a:t>
            </a:r>
            <a:r>
              <a:rPr lang="en-US" dirty="0"/>
              <a:t> after scanning the potential from -0.20 to +0.70 V. </a:t>
            </a:r>
            <a:r>
              <a:rPr lang="en-US" dirty="0" err="1"/>
              <a:t>Voltammograms</a:t>
            </a:r>
            <a:r>
              <a:rPr lang="en-US" dirty="0"/>
              <a:t> in parts I and II are taken after consumption </a:t>
            </a:r>
            <a:r>
              <a:rPr lang="en-US" dirty="0" smtClean="0"/>
              <a:t>of:</a:t>
            </a:r>
            <a:r>
              <a:rPr lang="fa-IR" dirty="0" smtClean="0"/>
              <a:t> </a:t>
            </a:r>
            <a:r>
              <a:rPr lang="en-US" dirty="0" smtClean="0"/>
              <a:t>a</a:t>
            </a:r>
            <a:r>
              <a:rPr lang="en-US" dirty="0"/>
              <a:t>) 0, b) 50, c) 100, d) 150 and e) 200 C. Scan rate: 100 mV.s</a:t>
            </a:r>
            <a:r>
              <a:rPr lang="en-US" baseline="30000" dirty="0"/>
              <a:t>-1</a:t>
            </a:r>
            <a:r>
              <a:rPr lang="en-US" dirty="0"/>
              <a:t> and T = 25±1 </a:t>
            </a:r>
            <a:r>
              <a:rPr lang="en-US" dirty="0" smtClean="0"/>
              <a:t>ͦ</a:t>
            </a:r>
            <a:r>
              <a:rPr lang="fa-IR" dirty="0" smtClean="0"/>
              <a:t> </a:t>
            </a:r>
            <a:r>
              <a:rPr lang="en-US" dirty="0" smtClean="0"/>
              <a:t>C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8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F23E60E0-405C-453B-9F11-104812038162"/>
  <p:tag name="ISPRING_CMI5_LAUNCH_METHOD" val="any window"/>
  <p:tag name="ISPRING_SCORM_RATE_SLIDES" val="1"/>
  <p:tag name="ISPRINGCLOUDFOLDERID" val="1"/>
  <p:tag name="ISPRINGONLINEFOLDERID" val="1"/>
  <p:tag name="ISPRING_OUTPUT_FOLDER" val="[[&quot;\uFFFD\uFFFD\uFFFD\uFFFD{BA9A2F1D-06B8-4553-BFCA-D8521787851E}&quot;,&quot;C:\\Users\\sanat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PASSING_SCORE" val="100.000000"/>
  <p:tag name="ISPRING_CURRENT_PLAYER_ID" val="universal-no-video"/>
  <p:tag name="ISPRING_FIRST_PUBLISH" val="1"/>
  <p:tag name="ISPRING_ULTRA_SCORM_COURCE_TITLE" val="templat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template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570</TotalTime>
  <Words>2595</Words>
  <Application>Microsoft Office PowerPoint</Application>
  <PresentationFormat>Widescreen</PresentationFormat>
  <Paragraphs>81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B Titr</vt:lpstr>
      <vt:lpstr>B Nazanin</vt:lpstr>
      <vt:lpstr>B Zar</vt:lpstr>
      <vt:lpstr>Arial</vt:lpstr>
      <vt:lpstr>Trebuchet MS</vt:lpstr>
      <vt:lpstr>Calibri</vt:lpstr>
      <vt:lpstr>Arial Rounded MT Bold</vt:lpstr>
      <vt:lpstr>Berlin</vt:lpstr>
      <vt:lpstr>دیمریزاسیون الکتروشیمیایی  مشتقات هالونیتروآرن و یک استراتژی سبز برای سنتز مشتقات آزوکسی و آزوبنزن</vt:lpstr>
      <vt:lpstr>چکیده</vt:lpstr>
      <vt:lpstr>مقدمه</vt:lpstr>
      <vt:lpstr>مقدمه</vt:lpstr>
      <vt:lpstr>روش‌ انجام تحقیق</vt:lpstr>
      <vt:lpstr>نتایج</vt:lpstr>
      <vt:lpstr>نتایج</vt:lpstr>
      <vt:lpstr>نتایج</vt:lpstr>
      <vt:lpstr>نتایج</vt:lpstr>
      <vt:lpstr>نتایج</vt:lpstr>
      <vt:lpstr>نتایج</vt:lpstr>
      <vt:lpstr>نتایج</vt:lpstr>
      <vt:lpstr>بحث و نتیجه‌گیری</vt:lpstr>
      <vt:lpstr>تقدیر و تشکر</vt:lpstr>
      <vt:lpstr>منابع</vt:lpstr>
      <vt:lpstr>منابع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yaser lahuti</dc:creator>
  <cp:lastModifiedBy>ali sadatnabi</cp:lastModifiedBy>
  <cp:revision>51</cp:revision>
  <dcterms:created xsi:type="dcterms:W3CDTF">2020-11-15T07:43:14Z</dcterms:created>
  <dcterms:modified xsi:type="dcterms:W3CDTF">2020-12-03T22:01:31Z</dcterms:modified>
</cp:coreProperties>
</file>