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0"/>
  </p:notesMasterIdLst>
  <p:sldIdLst>
    <p:sldId id="256" r:id="rId2"/>
    <p:sldId id="258" r:id="rId3"/>
    <p:sldId id="257" r:id="rId4"/>
    <p:sldId id="264" r:id="rId5"/>
    <p:sldId id="259" r:id="rId6"/>
    <p:sldId id="262" r:id="rId7"/>
    <p:sldId id="263" r:id="rId8"/>
    <p:sldId id="261" r:id="rId9"/>
  </p:sldIdLst>
  <p:sldSz cx="12192000" cy="6858000"/>
  <p:notesSz cx="6858000" cy="9144000"/>
  <p:embeddedFontLst>
    <p:embeddedFont>
      <p:font typeface="Arial Rounded MT Bold" panose="020F0704030504030204" pitchFamily="34" charset="0"/>
      <p:regular r:id="rId11"/>
    </p:embeddedFont>
    <p:embeddedFont>
      <p:font typeface="B Zar" panose="00000400000000000000" pitchFamily="2" charset="-78"/>
      <p:regular r:id="rId12"/>
      <p:bold r:id="rId13"/>
    </p:embeddedFont>
    <p:embeddedFont>
      <p:font typeface="Traditional Arabic" panose="02020603050405020304" pitchFamily="18" charset="-78"/>
      <p:regular r:id="rId14"/>
      <p:bold r:id="rId15"/>
    </p:embeddedFont>
    <p:embeddedFont>
      <p:font typeface="Trebuchet MS" panose="020B0603020202020204" pitchFamily="34" charset="0"/>
      <p:regular r:id="rId16"/>
      <p:bold r:id="rId17"/>
      <p:italic r:id="rId18"/>
      <p:boldItalic r:id="rId19"/>
    </p:embeddedFont>
    <p:embeddedFont>
      <p:font typeface="B Titr" panose="00000700000000000000" pitchFamily="2" charset="-78"/>
      <p:bold r:id="rId20"/>
    </p:embeddedFont>
    <p:embeddedFont>
      <p:font typeface="Calibri" panose="020F0502020204030204" pitchFamily="34" charset="0"/>
      <p:regular r:id="rId21"/>
      <p:bold r:id="rId22"/>
      <p:italic r:id="rId23"/>
      <p:boldItalic r:id="rId24"/>
    </p:embeddedFont>
    <p:embeddedFont>
      <p:font typeface="B Nazanin" panose="00000400000000000000" pitchFamily="2" charset="-78"/>
      <p:regular r:id="rId25"/>
      <p:bold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54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20/12/04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421784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20/12/04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20/12/04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20/12/04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20/12/04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20/12/04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20/12/04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20/12/04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20/12/04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20/12/04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20/12/04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8.t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4400" dirty="0" smtClean="0">
                <a:cs typeface="B Titr" panose="00000700000000000000" pitchFamily="2" charset="-78"/>
              </a:rPr>
              <a:t>استفاده از روش های الکتروشیمیایی برای آلکیلاسیون ترکیبات آلی</a:t>
            </a:r>
            <a:endParaRPr lang="en-US" sz="4400" dirty="0">
              <a:cs typeface="B Titr" panose="00000700000000000000" pitchFamily="2" charset="-78"/>
            </a:endParaRPr>
          </a:p>
        </p:txBody>
      </p:sp>
      <p:sp>
        <p:nvSpPr>
          <p:cNvPr id="3" name="Subtitle 2">
            <a:extLst>
              <a:ext uri="{FF2B5EF4-FFF2-40B4-BE49-F238E27FC236}">
                <a16:creationId xmlns:a16="http://schemas.microsoft.com/office/drawing/2014/main" id="{F1274B40-854A-4A80-BBAD-623C137424D1}"/>
              </a:ext>
            </a:extLst>
          </p:cNvPr>
          <p:cNvSpPr>
            <a:spLocks noGrp="1"/>
          </p:cNvSpPr>
          <p:nvPr>
            <p:ph type="subTitle" idx="1"/>
          </p:nvPr>
        </p:nvSpPr>
        <p:spPr>
          <a:xfrm>
            <a:off x="406401" y="4693665"/>
            <a:ext cx="10020300" cy="1117687"/>
          </a:xfrm>
        </p:spPr>
        <p:txBody>
          <a:bodyPr>
            <a:normAutofit/>
          </a:bodyPr>
          <a:lstStyle/>
          <a:p>
            <a:pPr marL="342900" indent="-342900" algn="just" rtl="1">
              <a:buFont typeface="Arial" panose="020B0604020202020204" pitchFamily="34" charset="0"/>
              <a:buChar char="•"/>
            </a:pPr>
            <a:r>
              <a:rPr lang="fa-IR" b="1" dirty="0" smtClean="0">
                <a:cs typeface="B Nazanin" panose="00000400000000000000" pitchFamily="2" charset="-78"/>
              </a:rPr>
              <a:t>سارا </a:t>
            </a:r>
            <a:r>
              <a:rPr lang="fa-IR" b="1" dirty="0" smtClean="0">
                <a:cs typeface="B Nazanin" panose="00000400000000000000" pitchFamily="2" charset="-78"/>
              </a:rPr>
              <a:t>ترابی دانشجوی کارشناسی ارشد شیمی تجزیه دانشگاه بوعلی سینا</a:t>
            </a:r>
            <a:endParaRPr lang="fa-IR" b="1" dirty="0">
              <a:cs typeface="B Nazanin" panose="00000400000000000000" pitchFamily="2" charset="-78"/>
            </a:endParaRPr>
          </a:p>
          <a:p>
            <a:pPr marL="342900" indent="-342900" algn="just" rtl="1">
              <a:buFont typeface="Arial" panose="020B0604020202020204" pitchFamily="34" charset="0"/>
              <a:buChar char="•"/>
            </a:pPr>
            <a:r>
              <a:rPr lang="fa-IR" b="1" dirty="0" smtClean="0">
                <a:cs typeface="B Nazanin" panose="00000400000000000000" pitchFamily="2" charset="-78"/>
              </a:rPr>
              <a:t>دکتر </a:t>
            </a:r>
            <a:r>
              <a:rPr lang="fa-IR" b="1" dirty="0" smtClean="0">
                <a:cs typeface="B Nazanin" panose="00000400000000000000" pitchFamily="2" charset="-78"/>
              </a:rPr>
              <a:t>صادق خزل پور، عضو هیئت علمی گروه شیمی تجزیه دانشگاه بوعلی سینا</a:t>
            </a:r>
            <a:endParaRPr lang="fa-IR" b="1" dirty="0">
              <a:cs typeface="B Nazanin" panose="00000400000000000000" pitchFamily="2" charset="-78"/>
            </a:endParaRPr>
          </a:p>
        </p:txBody>
      </p:sp>
      <p:sp>
        <p:nvSpPr>
          <p:cNvPr id="13" name="TextBox 12">
            <a:extLst>
              <a:ext uri="{FF2B5EF4-FFF2-40B4-BE49-F238E27FC236}">
                <a16:creationId xmlns:a16="http://schemas.microsoft.com/office/drawing/2014/main" id="{02AD0DFD-457D-4A68-9595-602EA6599C5E}"/>
              </a:ext>
            </a:extLst>
          </p:cNvPr>
          <p:cNvSpPr txBox="1"/>
          <p:nvPr/>
        </p:nvSpPr>
        <p:spPr>
          <a:xfrm>
            <a:off x="9422250" y="2705327"/>
            <a:ext cx="2519916" cy="1323439"/>
          </a:xfrm>
          <a:prstGeom prst="rect">
            <a:avLst/>
          </a:prstGeom>
          <a:noFill/>
        </p:spPr>
        <p:txBody>
          <a:bodyPr wrap="square" rtlCol="0">
            <a:spAutoFit/>
          </a:bodyPr>
          <a:lstStyle/>
          <a:p>
            <a:pPr algn="ctr" rtl="1"/>
            <a:r>
              <a:rPr lang="fa-IR" sz="2000" dirty="0">
                <a:cs typeface="B Nazanin" panose="00000400000000000000" pitchFamily="2" charset="-78"/>
              </a:rPr>
              <a:t>گروه آموزشی </a:t>
            </a:r>
            <a:r>
              <a:rPr lang="fa-IR" sz="2000" dirty="0" smtClean="0">
                <a:cs typeface="B Nazanin" panose="00000400000000000000" pitchFamily="2" charset="-78"/>
              </a:rPr>
              <a:t>شیمی تجزیه،</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a:t>
            </a:r>
            <a:r>
              <a:rPr lang="fa-IR" sz="2000" dirty="0" smtClean="0">
                <a:cs typeface="B Nazanin" panose="00000400000000000000" pitchFamily="2" charset="-78"/>
              </a:rPr>
              <a:t>دانشکده</a:t>
            </a:r>
            <a:r>
              <a:rPr lang="en-US" sz="2000" dirty="0" smtClean="0">
                <a:cs typeface="B Nazanin" panose="00000400000000000000" pitchFamily="2" charset="-78"/>
              </a:rPr>
              <a:t> </a:t>
            </a:r>
            <a:r>
              <a:rPr lang="fa-IR" sz="2000" dirty="0" smtClean="0">
                <a:cs typeface="B Nazanin" panose="00000400000000000000" pitchFamily="2" charset="-78"/>
              </a:rPr>
              <a:t>شیمی،</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دانشگاه بوعلی‌سینا، </a:t>
            </a:r>
            <a:br>
              <a:rPr lang="fa-IR" sz="2000" dirty="0">
                <a:cs typeface="B Nazanin" panose="00000400000000000000" pitchFamily="2" charset="-78"/>
              </a:rPr>
            </a:br>
            <a:r>
              <a:rPr lang="fa-IR" sz="2000" dirty="0">
                <a:cs typeface="B Nazanin" panose="00000400000000000000" pitchFamily="2" charset="-78"/>
              </a:rPr>
              <a:t>همدان</a:t>
            </a:r>
            <a:endParaRPr lang="en-US" sz="2000" dirty="0">
              <a:cs typeface="B Nazanin" panose="00000400000000000000" pitchFamily="2" charset="-78"/>
            </a:endParaRPr>
          </a:p>
        </p:txBody>
      </p:sp>
      <p:sp>
        <p:nvSpPr>
          <p:cNvPr id="14" name="TextBox 13">
            <a:extLst>
              <a:ext uri="{FF2B5EF4-FFF2-40B4-BE49-F238E27FC236}">
                <a16:creationId xmlns:a16="http://schemas.microsoft.com/office/drawing/2014/main" id="{E2FD5A40-0FFD-473C-AC41-AF223B157677}"/>
              </a:ext>
            </a:extLst>
          </p:cNvPr>
          <p:cNvSpPr txBox="1"/>
          <p:nvPr/>
        </p:nvSpPr>
        <p:spPr>
          <a:xfrm>
            <a:off x="8965052" y="6216869"/>
            <a:ext cx="2977114" cy="338554"/>
          </a:xfrm>
          <a:prstGeom prst="rect">
            <a:avLst/>
          </a:prstGeom>
          <a:noFill/>
        </p:spPr>
        <p:txBody>
          <a:bodyPr wrap="square" rtlCol="0">
            <a:spAutoFit/>
          </a:bodyPr>
          <a:lstStyle/>
          <a:p>
            <a:pPr algn="ctr" rtl="1"/>
            <a:r>
              <a:rPr lang="en-US" sz="1600" dirty="0" smtClean="0">
                <a:latin typeface="Arial Rounded MT Bold" panose="020F0704030504030204" pitchFamily="34" charset="0"/>
              </a:rPr>
              <a:t>S.torabi98i@gmail.com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438" y="256858"/>
            <a:ext cx="1948728" cy="1948728"/>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2331096"/>
            <a:ext cx="11621386" cy="3744543"/>
          </a:xfrm>
        </p:spPr>
        <p:txBody>
          <a:bodyPr>
            <a:normAutofit/>
          </a:bodyPr>
          <a:lstStyle/>
          <a:p>
            <a:pPr marL="0" indent="0" algn="just" rtl="1">
              <a:lnSpc>
                <a:spcPct val="150000"/>
              </a:lnSpc>
              <a:buNone/>
            </a:pPr>
            <a:r>
              <a:rPr lang="fa-IR" sz="2000" dirty="0" smtClean="0">
                <a:cs typeface="B Nazanin" panose="00000400000000000000" pitchFamily="2" charset="-78"/>
              </a:rPr>
              <a:t>روش های الکتروشیمیایی دارای ویژگی های منحصر به فردی نظیر بازده محصولات بالا، خلوص بالا، انجام در شرایط محیطی و مناسب، استفاده از حلال های سبز و انجام در محیط بدون کاتالیزور می باشند که نسبت به روش های شیمیایی معمول ترجیح داده می شود. در این تحقیق، اکسایش الکتروشیمیایی ترکیبات دی ال مختلف در حضور آلیل برماید انجام شده و محصولات سنتز شده با توجه به داده های طیفی شناسایی شده اند. از روش های پتانسیل کنترل شده و جریان ثابت برای الکترولیز استفاده شده و دانسیته جریان بهینه محاسبه شده است. ترکیبات دی ال در سطح الکترود آند اکسید شده و در کاتد، فلز وارد ساختار آلیل برماید شده و نوکلئوفیل مورد نظر تولید می شود. در ادامه، واکنش شبه مایکل بین محصولات آندی و کاتدی انجام گرفته و موجب تشکیل محصولات نهایی می شود. از روش های </a:t>
            </a:r>
            <a:r>
              <a:rPr lang="en-US" sz="2000" dirty="0" smtClean="0">
                <a:latin typeface="Times New Roman" panose="02020603050405020304" pitchFamily="18" charset="0"/>
                <a:cs typeface="Times New Roman" panose="02020603050405020304" pitchFamily="18" charset="0"/>
              </a:rPr>
              <a:t>IR </a:t>
            </a:r>
            <a:r>
              <a:rPr lang="en-US" sz="2000" dirty="0" smtClean="0">
                <a:cs typeface="B Nazanin" panose="00000400000000000000" pitchFamily="2" charset="-78"/>
              </a:rPr>
              <a:t>, </a:t>
            </a:r>
            <a:r>
              <a:rPr lang="en-US" sz="2000" baseline="30000" dirty="0">
                <a:cs typeface="B Nazanin" panose="00000400000000000000" pitchFamily="2" charset="-78"/>
              </a:rPr>
              <a:t>1</a:t>
            </a:r>
            <a:r>
              <a:rPr lang="en-US" sz="2000" dirty="0" smtClean="0">
                <a:latin typeface="Times New Roman" panose="02020603050405020304" pitchFamily="18" charset="0"/>
                <a:cs typeface="Times New Roman" panose="02020603050405020304" pitchFamily="18" charset="0"/>
              </a:rPr>
              <a:t>H NMR</a:t>
            </a:r>
            <a:r>
              <a:rPr lang="en-US" sz="2000" dirty="0" smtClean="0">
                <a:cs typeface="B Nazanin" panose="00000400000000000000" pitchFamily="2" charset="-78"/>
              </a:rPr>
              <a:t>, </a:t>
            </a:r>
            <a:r>
              <a:rPr lang="en-US" sz="2000" baseline="30000" dirty="0" smtClean="0">
                <a:cs typeface="B Nazanin" panose="00000400000000000000" pitchFamily="2" charset="-78"/>
              </a:rPr>
              <a:t>13</a:t>
            </a:r>
            <a:r>
              <a:rPr lang="en-US" sz="2000" dirty="0" smtClean="0">
                <a:latin typeface="Times New Roman" panose="02020603050405020304" pitchFamily="18" charset="0"/>
                <a:cs typeface="Times New Roman" panose="02020603050405020304" pitchFamily="18" charset="0"/>
              </a:rPr>
              <a:t>C NMR</a:t>
            </a:r>
            <a:r>
              <a:rPr lang="en-US" sz="2000" dirty="0" smtClean="0">
                <a:cs typeface="B Nazanin" panose="00000400000000000000" pitchFamily="2" charset="-78"/>
              </a:rPr>
              <a:t> </a:t>
            </a:r>
            <a:r>
              <a:rPr lang="fa-IR" sz="2000" dirty="0" smtClean="0">
                <a:cs typeface="B Nazanin" panose="00000400000000000000" pitchFamily="2" charset="-78"/>
              </a:rPr>
              <a:t> و </a:t>
            </a:r>
            <a:r>
              <a:rPr lang="en-US" sz="2000" dirty="0" smtClean="0">
                <a:latin typeface="Times New Roman" panose="02020603050405020304" pitchFamily="18" charset="0"/>
                <a:cs typeface="Times New Roman" panose="02020603050405020304" pitchFamily="18" charset="0"/>
              </a:rPr>
              <a:t>MS</a:t>
            </a:r>
            <a:r>
              <a:rPr lang="fa-IR" sz="2000" dirty="0" smtClean="0">
                <a:cs typeface="B Nazanin" panose="00000400000000000000" pitchFamily="2" charset="-78"/>
              </a:rPr>
              <a:t> برای شناسایی محصولات استفاده شده است. </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id="{E87A4854-0A80-4A8B-A01B-5138B997FC58}"/>
              </a:ext>
            </a:extLst>
          </p:cNvPr>
          <p:cNvSpPr txBox="1"/>
          <p:nvPr/>
        </p:nvSpPr>
        <p:spPr>
          <a:xfrm>
            <a:off x="318977" y="5923180"/>
            <a:ext cx="11674549" cy="369332"/>
          </a:xfrm>
          <a:prstGeom prst="rect">
            <a:avLst/>
          </a:prstGeom>
          <a:noFill/>
        </p:spPr>
        <p:txBody>
          <a:bodyPr wrap="square" rtlCol="0">
            <a:spAutoFit/>
          </a:bodyPr>
          <a:lstStyle/>
          <a:p>
            <a:pPr algn="just" rtl="1"/>
            <a:r>
              <a:rPr lang="fa-IR" sz="1800" b="1" dirty="0">
                <a:solidFill>
                  <a:srgbClr val="FF0000"/>
                </a:solidFill>
                <a:cs typeface="B Nazanin" panose="00000400000000000000" pitchFamily="2" charset="-78"/>
              </a:rPr>
              <a:t>کلمات کلیدی</a:t>
            </a:r>
            <a:r>
              <a:rPr lang="fa-IR" sz="1800" dirty="0">
                <a:cs typeface="B Nazanin" panose="00000400000000000000" pitchFamily="2" charset="-78"/>
              </a:rPr>
              <a:t>: </a:t>
            </a:r>
            <a:r>
              <a:rPr lang="fa-IR" sz="1800" dirty="0" smtClean="0">
                <a:cs typeface="B Nazanin" panose="00000400000000000000" pitchFamily="2" charset="-78"/>
              </a:rPr>
              <a:t>الکتروسنتز، آلکیلاسیون،</a:t>
            </a:r>
            <a:r>
              <a:rPr lang="fa-IR" dirty="0">
                <a:cs typeface="B Nazanin" panose="00000400000000000000" pitchFamily="2" charset="-78"/>
              </a:rPr>
              <a:t> </a:t>
            </a:r>
            <a:r>
              <a:rPr lang="fa-IR" dirty="0" smtClean="0">
                <a:cs typeface="B Nazanin" panose="00000400000000000000" pitchFamily="2" charset="-78"/>
              </a:rPr>
              <a:t>الکترولیز در جریان ثابت، </a:t>
            </a:r>
            <a:r>
              <a:rPr lang="fa-IR" sz="1800" dirty="0" smtClean="0">
                <a:cs typeface="B Nazanin" panose="00000400000000000000" pitchFamily="2" charset="-78"/>
              </a:rPr>
              <a:t> شیمی سبز</a:t>
            </a:r>
            <a:endParaRPr lang="en-US" sz="1800" dirty="0">
              <a:cs typeface="B Nazanin"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573452042"/>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2074" name="CS ChemDraw Drawing" r:id="rId5" imgW="824461" imgH="790378" progId="ChemDraw.Document.6.0">
                  <p:embed/>
                </p:oleObj>
              </mc:Choice>
              <mc:Fallback>
                <p:oleObj name="CS ChemDraw Drawing" r:id="rId5" imgW="824461" imgH="790378" progId="ChemDraw.Document.6.0">
                  <p:embed/>
                  <p:pic>
                    <p:nvPicPr>
                      <p:cNvPr id="8" name="Object 7"/>
                      <p:cNvPicPr/>
                      <p:nvPr/>
                    </p:nvPicPr>
                    <p:blipFill>
                      <a:blip r:embed="rId6"/>
                      <a:stretch>
                        <a:fillRect/>
                      </a:stretch>
                    </p:blipFill>
                    <p:spPr>
                      <a:xfrm>
                        <a:off x="-5373" y="5942379"/>
                        <a:ext cx="918485" cy="881320"/>
                      </a:xfrm>
                      <a:prstGeom prst="rect">
                        <a:avLst/>
                      </a:prstGeom>
                    </p:spPr>
                  </p:pic>
                </p:oleObj>
              </mc:Fallback>
            </mc:AlternateContent>
          </a:graphicData>
        </a:graphic>
      </p:graphicFrame>
      <p:sp>
        <p:nvSpPr>
          <p:cNvPr id="3" name="TextBox 2"/>
          <p:cNvSpPr txBox="1"/>
          <p:nvPr/>
        </p:nvSpPr>
        <p:spPr>
          <a:xfrm>
            <a:off x="318977" y="6148657"/>
            <a:ext cx="327334" cy="400110"/>
          </a:xfrm>
          <a:prstGeom prst="rect">
            <a:avLst/>
          </a:prstGeom>
          <a:noFill/>
        </p:spPr>
        <p:txBody>
          <a:bodyPr wrap="none" rtlCol="0">
            <a:spAutoFit/>
          </a:bodyPr>
          <a:lstStyle/>
          <a:p>
            <a:r>
              <a:rPr lang="fa-IR" sz="2000" b="1" dirty="0">
                <a:solidFill>
                  <a:srgbClr val="002060"/>
                </a:solidFill>
              </a:rPr>
              <a:t>1</a:t>
            </a:r>
            <a:endParaRPr lang="en-GB" sz="2000" b="1" dirty="0">
              <a:solidFill>
                <a:srgbClr val="002060"/>
              </a:solidFill>
            </a:endParaRPr>
          </a:p>
        </p:txBody>
      </p:sp>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2101741"/>
            <a:ext cx="11621386" cy="4191518"/>
          </a:xfrm>
        </p:spPr>
        <p:txBody>
          <a:bodyPr>
            <a:normAutofit fontScale="92500" lnSpcReduction="20000"/>
          </a:bodyPr>
          <a:lstStyle/>
          <a:p>
            <a:pPr algn="just" rtl="1">
              <a:lnSpc>
                <a:spcPct val="150000"/>
              </a:lnSpc>
              <a:buFont typeface="Wingdings" panose="05000000000000000000" pitchFamily="2" charset="2"/>
              <a:buChar char="q"/>
            </a:pPr>
            <a:r>
              <a:rPr lang="fa-IR" sz="2200" dirty="0">
                <a:cs typeface="B Nazanin" panose="00000400000000000000" pitchFamily="2" charset="-78"/>
              </a:rPr>
              <a:t>واکنش­های آلی فلزی </a:t>
            </a:r>
            <a:r>
              <a:rPr lang="fa-IR" sz="2200" dirty="0" smtClean="0">
                <a:cs typeface="B Nazanin" panose="00000400000000000000" pitchFamily="2" charset="-78"/>
              </a:rPr>
              <a:t>می­توان</a:t>
            </a:r>
            <a:r>
              <a:rPr lang="fa-IR" sz="2200" dirty="0">
                <a:cs typeface="B Nazanin" panose="00000400000000000000" pitchFamily="2" charset="-78"/>
              </a:rPr>
              <a:t>ن</a:t>
            </a:r>
            <a:r>
              <a:rPr lang="fa-IR" sz="2200" dirty="0" smtClean="0">
                <a:cs typeface="B Nazanin" panose="00000400000000000000" pitchFamily="2" charset="-78"/>
              </a:rPr>
              <a:t>د </a:t>
            </a:r>
            <a:r>
              <a:rPr lang="fa-IR" sz="2200" dirty="0">
                <a:cs typeface="B Nazanin" panose="00000400000000000000" pitchFamily="2" charset="-78"/>
              </a:rPr>
              <a:t>رویکردهای جدیدی در سنتز ترکیبات آلی، مانند الکل ها و آمین ها در سیستم­های آبی و غیر آبی داشته باشد</a:t>
            </a:r>
            <a:r>
              <a:rPr lang="en-US" sz="2200" dirty="0">
                <a:cs typeface="B Nazanin" panose="00000400000000000000" pitchFamily="2" charset="-78"/>
              </a:rPr>
              <a:t>] </a:t>
            </a:r>
            <a:r>
              <a:rPr lang="fa-IR" sz="2200" dirty="0" smtClean="0">
                <a:cs typeface="B Nazanin" panose="00000400000000000000" pitchFamily="2" charset="-78"/>
              </a:rPr>
              <a:t>1-4</a:t>
            </a:r>
            <a:r>
              <a:rPr lang="en-US" sz="2200" dirty="0" smtClean="0">
                <a:cs typeface="B Nazanin" panose="00000400000000000000" pitchFamily="2" charset="-78"/>
              </a:rPr>
              <a:t>[</a:t>
            </a:r>
            <a:r>
              <a:rPr lang="fa-IR" sz="2200" dirty="0" smtClean="0">
                <a:cs typeface="B Nazanin" panose="00000400000000000000" pitchFamily="2" charset="-78"/>
              </a:rPr>
              <a:t>. </a:t>
            </a:r>
            <a:r>
              <a:rPr lang="fa-IR" sz="2200" dirty="0">
                <a:cs typeface="B Nazanin" panose="00000400000000000000" pitchFamily="2" charset="-78"/>
              </a:rPr>
              <a:t>واکنش معروف گرینیارد در محیط غیرآبی یا بدون پروتون انجام گرفته و منجر به آلکیلاسیون یا آلیلاسیون ترکیبات آلی می­شود. در الکتروسنتز امکان حذف آب از محیط مشکل بوده و اکثر واکنش­ها در محیط آبی یا بافری انجام می­شود. بنابراین، استفاده از فلزات بسیار فعال مانند منیزیم و لیتیم در سیستم­های الکتروشیمی ترکیبات آلی مشکل­ساز بوده و غیرقابل انجام می باشد</a:t>
            </a:r>
            <a:r>
              <a:rPr lang="fa-IR" sz="2200" dirty="0" smtClean="0">
                <a:cs typeface="B Nazanin" panose="00000400000000000000" pitchFamily="2" charset="-78"/>
              </a:rPr>
              <a:t>. </a:t>
            </a:r>
            <a:r>
              <a:rPr lang="fa-IR" sz="2200" dirty="0">
                <a:cs typeface="B Nazanin" panose="00000400000000000000" pitchFamily="2" charset="-78"/>
              </a:rPr>
              <a:t>برای حل این مشکل، استفاده از فلزات با فعالیت کمتر مانند </a:t>
            </a:r>
            <a:r>
              <a:rPr lang="en-US" sz="2200" dirty="0">
                <a:latin typeface="Times New Roman" panose="02020603050405020304" pitchFamily="18" charset="0"/>
                <a:cs typeface="B Nazanin" panose="00000400000000000000" pitchFamily="2" charset="-78"/>
              </a:rPr>
              <a:t>Zn</a:t>
            </a:r>
            <a:r>
              <a:rPr lang="fa-IR" sz="2200" dirty="0">
                <a:cs typeface="B Nazanin" panose="00000400000000000000" pitchFamily="2" charset="-78"/>
              </a:rPr>
              <a:t>،</a:t>
            </a:r>
            <a:r>
              <a:rPr lang="en-US" sz="2200" dirty="0">
                <a:latin typeface="Times New Roman" panose="02020603050405020304" pitchFamily="18" charset="0"/>
                <a:cs typeface="B Nazanin" panose="00000400000000000000" pitchFamily="2" charset="-78"/>
              </a:rPr>
              <a:t>Mn</a:t>
            </a:r>
            <a:r>
              <a:rPr lang="fa-IR" sz="2200" dirty="0" smtClean="0">
                <a:cs typeface="B Nazanin" panose="00000400000000000000" pitchFamily="2" charset="-78"/>
              </a:rPr>
              <a:t>،</a:t>
            </a:r>
            <a:r>
              <a:rPr lang="en-US" sz="2200" dirty="0" smtClean="0">
                <a:latin typeface="Times New Roman" panose="02020603050405020304" pitchFamily="18" charset="0"/>
                <a:cs typeface="B Nazanin" panose="00000400000000000000" pitchFamily="2" charset="-78"/>
              </a:rPr>
              <a:t>In</a:t>
            </a:r>
            <a:r>
              <a:rPr lang="fa-IR" sz="2200" dirty="0" smtClean="0">
                <a:cs typeface="B Nazanin" panose="00000400000000000000" pitchFamily="2" charset="-78"/>
              </a:rPr>
              <a:t> </a:t>
            </a:r>
            <a:r>
              <a:rPr lang="fa-IR" sz="2200" dirty="0">
                <a:cs typeface="B Nazanin" panose="00000400000000000000" pitchFamily="2" charset="-78"/>
              </a:rPr>
              <a:t>توصیه و پیشنهاد شده است</a:t>
            </a:r>
            <a:r>
              <a:rPr lang="fa-IR" sz="2200" dirty="0" smtClean="0">
                <a:cs typeface="B Nazanin" panose="00000400000000000000" pitchFamily="2" charset="-78"/>
              </a:rPr>
              <a:t>. </a:t>
            </a:r>
            <a:r>
              <a:rPr lang="fa-IR" sz="2200" dirty="0">
                <a:cs typeface="B Nazanin" panose="00000400000000000000" pitchFamily="2" charset="-78"/>
              </a:rPr>
              <a:t>طبق مقالات منتشر شده، این واکنش ها پیشرفت قابل توجهی در سنتز محصولات طبیعی و ترکیبات آلی خواهند </a:t>
            </a:r>
            <a:r>
              <a:rPr lang="fa-IR" sz="2200" dirty="0" smtClean="0">
                <a:cs typeface="B Nazanin" panose="00000400000000000000" pitchFamily="2" charset="-78"/>
              </a:rPr>
              <a:t>داشت.</a:t>
            </a:r>
            <a:endParaRPr lang="en-US" sz="2200" dirty="0" smtClean="0">
              <a:cs typeface="B Nazanin" panose="00000400000000000000" pitchFamily="2" charset="-78"/>
            </a:endParaRPr>
          </a:p>
          <a:p>
            <a:pPr algn="just" rtl="1">
              <a:lnSpc>
                <a:spcPct val="150000"/>
              </a:lnSpc>
              <a:buFont typeface="Wingdings" panose="05000000000000000000" pitchFamily="2" charset="2"/>
              <a:buChar char="q"/>
            </a:pPr>
            <a:r>
              <a:rPr lang="fa-IR" sz="2200" dirty="0" smtClean="0">
                <a:cs typeface="B Nazanin" panose="00000400000000000000" pitchFamily="2" charset="-78"/>
              </a:rPr>
              <a:t> </a:t>
            </a:r>
            <a:r>
              <a:rPr lang="fa-IR" sz="2200" dirty="0">
                <a:latin typeface="Times New Roman" panose="02020603050405020304" pitchFamily="18" charset="0"/>
                <a:ea typeface="Times New Roman" panose="02020603050405020304" pitchFamily="18" charset="0"/>
                <a:cs typeface="B Nazanin" panose="00000400000000000000" pitchFamily="2" charset="-78"/>
              </a:rPr>
              <a:t>در سال2005 مطالعات ژاو و همکارانش تولید همزمان معرف آلی قلع با استفاده از منبع </a:t>
            </a:r>
            <a:r>
              <a:rPr lang="en-US" sz="2200" dirty="0">
                <a:latin typeface="Times New Roman" panose="02020603050405020304" pitchFamily="18" charset="0"/>
                <a:ea typeface="Times New Roman" panose="02020603050405020304" pitchFamily="18" charset="0"/>
                <a:cs typeface="B Nazanin" panose="00000400000000000000" pitchFamily="2" charset="-78"/>
              </a:rPr>
              <a:t>SnCl</a:t>
            </a:r>
            <a:r>
              <a:rPr lang="en-US" sz="2200" baseline="-25000" dirty="0">
                <a:latin typeface="Times New Roman" panose="02020603050405020304" pitchFamily="18" charset="0"/>
                <a:ea typeface="Times New Roman" panose="02020603050405020304" pitchFamily="18" charset="0"/>
                <a:cs typeface="B Nazanin" panose="00000400000000000000" pitchFamily="2" charset="-78"/>
              </a:rPr>
              <a:t>2</a:t>
            </a:r>
            <a:r>
              <a:rPr lang="fa-IR" sz="2200" dirty="0">
                <a:latin typeface="Times New Roman" panose="02020603050405020304" pitchFamily="18" charset="0"/>
                <a:ea typeface="Times New Roman" panose="02020603050405020304" pitchFamily="18" charset="0"/>
                <a:cs typeface="B Nazanin" panose="00000400000000000000" pitchFamily="2" charset="-78"/>
              </a:rPr>
              <a:t> در سطح الکترود گرافیت را ارائه کرده­­اند. در این نگرش، قلع با حالت اکسایشی </a:t>
            </a:r>
            <a:r>
              <a:rPr lang="fa-IR" sz="2200" dirty="0">
                <a:ea typeface="Times New Roman" panose="02020603050405020304" pitchFamily="18" charset="0"/>
                <a:cs typeface="B Nazanin" panose="00000400000000000000" pitchFamily="2" charset="-78"/>
              </a:rPr>
              <a:t>(</a:t>
            </a:r>
            <a:r>
              <a:rPr lang="en-US" sz="2200" dirty="0">
                <a:latin typeface="Times New Roman" panose="02020603050405020304" pitchFamily="18" charset="0"/>
                <a:ea typeface="Times New Roman" panose="02020603050405020304" pitchFamily="18" charset="0"/>
                <a:cs typeface="B Nazanin" panose="00000400000000000000" pitchFamily="2" charset="-78"/>
              </a:rPr>
              <a:t>(II</a:t>
            </a:r>
            <a:r>
              <a:rPr lang="fa-IR" sz="2200" dirty="0">
                <a:latin typeface="Times New Roman" panose="02020603050405020304" pitchFamily="18" charset="0"/>
                <a:ea typeface="Times New Roman" panose="02020603050405020304" pitchFamily="18" charset="0"/>
                <a:cs typeface="B Nazanin" panose="00000400000000000000" pitchFamily="2" charset="-78"/>
              </a:rPr>
              <a:t> یا </a:t>
            </a:r>
            <a:r>
              <a:rPr lang="fa-IR" sz="2200" dirty="0">
                <a:ea typeface="Times New Roman" panose="02020603050405020304" pitchFamily="18" charset="0"/>
                <a:cs typeface="B Nazanin" panose="00000400000000000000" pitchFamily="2" charset="-78"/>
              </a:rPr>
              <a:t>(</a:t>
            </a:r>
            <a:r>
              <a:rPr lang="en-US" sz="2200" dirty="0">
                <a:latin typeface="Times New Roman" panose="02020603050405020304" pitchFamily="18" charset="0"/>
                <a:ea typeface="Times New Roman" panose="02020603050405020304" pitchFamily="18" charset="0"/>
                <a:cs typeface="B Nazanin" panose="00000400000000000000" pitchFamily="2" charset="-78"/>
              </a:rPr>
              <a:t>IV</a:t>
            </a:r>
            <a:r>
              <a:rPr lang="fa-IR" sz="2200" dirty="0">
                <a:ea typeface="Times New Roman" panose="02020603050405020304" pitchFamily="18" charset="0"/>
                <a:cs typeface="B Nazanin" panose="00000400000000000000" pitchFamily="2" charset="-78"/>
              </a:rPr>
              <a:t>) </a:t>
            </a:r>
            <a:r>
              <a:rPr lang="fa-IR" sz="2200" dirty="0">
                <a:latin typeface="Times New Roman" panose="02020603050405020304" pitchFamily="18" charset="0"/>
                <a:ea typeface="Times New Roman" panose="02020603050405020304" pitchFamily="18" charset="0"/>
                <a:cs typeface="B Nazanin" panose="00000400000000000000" pitchFamily="2" charset="-78"/>
              </a:rPr>
              <a:t>به قلع</a:t>
            </a:r>
            <a:r>
              <a:rPr lang="fa-IR" sz="2200" dirty="0">
                <a:ea typeface="Times New Roman" panose="02020603050405020304" pitchFamily="18" charset="0"/>
                <a:cs typeface="B Nazanin" panose="00000400000000000000" pitchFamily="2" charset="-78"/>
              </a:rPr>
              <a:t>(</a:t>
            </a:r>
            <a:r>
              <a:rPr lang="en-US" sz="2200" dirty="0">
                <a:latin typeface="Times New Roman" panose="02020603050405020304" pitchFamily="18" charset="0"/>
                <a:ea typeface="Times New Roman" panose="02020603050405020304" pitchFamily="18" charset="0"/>
                <a:cs typeface="B Nazanin" panose="00000400000000000000" pitchFamily="2" charset="-78"/>
              </a:rPr>
              <a:t>0</a:t>
            </a:r>
            <a:r>
              <a:rPr lang="fa-IR" sz="2200" dirty="0">
                <a:ea typeface="Times New Roman" panose="02020603050405020304" pitchFamily="18" charset="0"/>
                <a:cs typeface="B Nazanin" panose="00000400000000000000" pitchFamily="2" charset="-78"/>
              </a:rPr>
              <a:t>) </a:t>
            </a:r>
            <a:r>
              <a:rPr lang="fa-IR" sz="2200" dirty="0">
                <a:latin typeface="Times New Roman" panose="02020603050405020304" pitchFamily="18" charset="0"/>
                <a:ea typeface="Times New Roman" panose="02020603050405020304" pitchFamily="18" charset="0"/>
                <a:cs typeface="B Nazanin" panose="00000400000000000000" pitchFamily="2" charset="-78"/>
              </a:rPr>
              <a:t>کاهش پیدا کرده و وارد ساختار آلکیل هالید می­شود (طرح 1). با تولید این معرف، واکنش افزایشی با آلدهید در درون فاز محلول انجام­گرفته و منجر به تشکیل الکل مورد نظر می­شود</a:t>
            </a:r>
            <a:r>
              <a:rPr lang="en-US" sz="22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sz="2200" dirty="0" smtClean="0">
                <a:latin typeface="Times New Roman" panose="02020603050405020304" pitchFamily="18" charset="0"/>
                <a:ea typeface="Times New Roman" panose="02020603050405020304" pitchFamily="18" charset="0"/>
                <a:cs typeface="B Nazanin" panose="00000400000000000000" pitchFamily="2" charset="-78"/>
              </a:rPr>
              <a:t>5</a:t>
            </a:r>
            <a:r>
              <a:rPr lang="en-US" sz="22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sz="2200" dirty="0">
                <a:latin typeface="Times New Roman" panose="02020603050405020304" pitchFamily="18" charset="0"/>
                <a:ea typeface="Times New Roman" panose="02020603050405020304" pitchFamily="18" charset="0"/>
                <a:cs typeface="B Nazanin" panose="00000400000000000000" pitchFamily="2" charset="-78"/>
              </a:rPr>
              <a:t>. واکنش های صورت گرفته در سطح الکترودهای آند و کاتد و همچنین، در فاز محلول </a:t>
            </a:r>
            <a:r>
              <a:rPr lang="fa-IR" sz="2200" dirty="0" smtClean="0">
                <a:latin typeface="Times New Roman" panose="02020603050405020304" pitchFamily="18" charset="0"/>
                <a:ea typeface="Times New Roman" panose="02020603050405020304" pitchFamily="18" charset="0"/>
                <a:cs typeface="B Nazanin" panose="00000400000000000000" pitchFamily="2" charset="-78"/>
              </a:rPr>
              <a:t>در ادامه آورده شده است. </a:t>
            </a:r>
          </a:p>
          <a:p>
            <a:pPr marL="0" indent="0" algn="just" rtl="1">
              <a:buNone/>
            </a:pPr>
            <a:endParaRPr lang="en-US" sz="1800"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274939404"/>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3093" name="CS ChemDraw Drawing" r:id="rId5" imgW="824461" imgH="790378" progId="ChemDraw.Document.6.0">
                  <p:embed/>
                </p:oleObj>
              </mc:Choice>
              <mc:Fallback>
                <p:oleObj name="CS ChemDraw Drawing" r:id="rId5" imgW="824461" imgH="790378" progId="ChemDraw.Document.6.0">
                  <p:embed/>
                  <p:pic>
                    <p:nvPicPr>
                      <p:cNvPr id="8" name="Object 7"/>
                      <p:cNvPicPr/>
                      <p:nvPr/>
                    </p:nvPicPr>
                    <p:blipFill>
                      <a:blip r:embed="rId6"/>
                      <a:stretch>
                        <a:fillRect/>
                      </a:stretch>
                    </p:blipFill>
                    <p:spPr>
                      <a:xfrm>
                        <a:off x="-5373" y="5942379"/>
                        <a:ext cx="918485" cy="881320"/>
                      </a:xfrm>
                      <a:prstGeom prst="rect">
                        <a:avLst/>
                      </a:prstGeom>
                    </p:spPr>
                  </p:pic>
                </p:oleObj>
              </mc:Fallback>
            </mc:AlternateContent>
          </a:graphicData>
        </a:graphic>
      </p:graphicFrame>
      <p:sp>
        <p:nvSpPr>
          <p:cNvPr id="8" name="TextBox 7"/>
          <p:cNvSpPr txBox="1"/>
          <p:nvPr/>
        </p:nvSpPr>
        <p:spPr>
          <a:xfrm>
            <a:off x="318977" y="6148657"/>
            <a:ext cx="327334" cy="400110"/>
          </a:xfrm>
          <a:prstGeom prst="rect">
            <a:avLst/>
          </a:prstGeom>
          <a:noFill/>
        </p:spPr>
        <p:txBody>
          <a:bodyPr wrap="none" rtlCol="0">
            <a:spAutoFit/>
          </a:bodyPr>
          <a:lstStyle/>
          <a:p>
            <a:r>
              <a:rPr lang="fa-IR" sz="2000" b="1" dirty="0" smtClean="0">
                <a:solidFill>
                  <a:srgbClr val="002060"/>
                </a:solidFill>
              </a:rPr>
              <a:t>2</a:t>
            </a:r>
            <a:endParaRPr lang="en-GB" sz="2000" b="1" dirty="0">
              <a:solidFill>
                <a:srgbClr val="002060"/>
              </a:solidFill>
            </a:endParaRPr>
          </a:p>
        </p:txBody>
      </p:sp>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102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557" y="2077444"/>
            <a:ext cx="6892425" cy="3446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36283" y="5523657"/>
            <a:ext cx="5487401" cy="400110"/>
          </a:xfrm>
          <a:prstGeom prst="rect">
            <a:avLst/>
          </a:prstGeom>
        </p:spPr>
        <p:txBody>
          <a:bodyPr wrap="none">
            <a:spAutoFit/>
          </a:bodyPr>
          <a:lstStyle/>
          <a:p>
            <a:pPr algn="r" rtl="1"/>
            <a:r>
              <a:rPr lang="fa-IR" sz="2000" b="1" dirty="0">
                <a:solidFill>
                  <a:srgbClr val="FF0000"/>
                </a:solidFill>
                <a:cs typeface="B Nazanin" panose="00000400000000000000" pitchFamily="2" charset="-78"/>
              </a:rPr>
              <a:t>طرح 1-</a:t>
            </a:r>
            <a:r>
              <a:rPr lang="fa-IR" sz="2000" dirty="0">
                <a:cs typeface="B Nazanin" panose="00000400000000000000" pitchFamily="2" charset="-78"/>
              </a:rPr>
              <a:t> </a:t>
            </a:r>
            <a:r>
              <a:rPr lang="fa-IR" sz="2000" dirty="0">
                <a:solidFill>
                  <a:srgbClr val="FFFF00"/>
                </a:solidFill>
                <a:cs typeface="B Nazanin" panose="00000400000000000000" pitchFamily="2" charset="-78"/>
              </a:rPr>
              <a:t>آلکیلاسیون الکتروشیمیایی آلدهیدها </a:t>
            </a:r>
            <a:r>
              <a:rPr lang="fa-IR" sz="2000" dirty="0" smtClean="0">
                <a:solidFill>
                  <a:srgbClr val="FFFF00"/>
                </a:solidFill>
                <a:cs typeface="B Nazanin" panose="00000400000000000000" pitchFamily="2" charset="-78"/>
              </a:rPr>
              <a:t>کاتالیزشده </a:t>
            </a:r>
            <a:r>
              <a:rPr lang="fa-IR" sz="2000" dirty="0">
                <a:solidFill>
                  <a:srgbClr val="FFFF00"/>
                </a:solidFill>
                <a:cs typeface="B Nazanin" panose="00000400000000000000" pitchFamily="2" charset="-78"/>
              </a:rPr>
              <a:t>با </a:t>
            </a:r>
            <a:r>
              <a:rPr lang="fa-IR" sz="2000" dirty="0" smtClean="0">
                <a:solidFill>
                  <a:srgbClr val="FFFF00"/>
                </a:solidFill>
                <a:cs typeface="B Nazanin" panose="00000400000000000000" pitchFamily="2" charset="-78"/>
              </a:rPr>
              <a:t>قلع </a:t>
            </a:r>
            <a:r>
              <a:rPr lang="en-US" sz="2000" dirty="0" smtClean="0">
                <a:solidFill>
                  <a:srgbClr val="FFFF00"/>
                </a:solidFill>
                <a:cs typeface="B Nazanin" panose="00000400000000000000" pitchFamily="2" charset="-78"/>
              </a:rPr>
              <a:t>]</a:t>
            </a:r>
            <a:r>
              <a:rPr lang="fa-IR" sz="2000" dirty="0" smtClean="0">
                <a:solidFill>
                  <a:srgbClr val="FFFF00"/>
                </a:solidFill>
                <a:cs typeface="B Nazanin" panose="00000400000000000000" pitchFamily="2" charset="-78"/>
              </a:rPr>
              <a:t>5</a:t>
            </a:r>
            <a:r>
              <a:rPr lang="en-US" sz="2000" dirty="0" smtClean="0">
                <a:solidFill>
                  <a:srgbClr val="FFFF00"/>
                </a:solidFill>
                <a:cs typeface="B Nazanin" panose="00000400000000000000" pitchFamily="2" charset="-78"/>
              </a:rPr>
              <a:t>[</a:t>
            </a:r>
            <a:endParaRPr lang="en-GB" sz="2000" dirty="0">
              <a:solidFill>
                <a:srgbClr val="FFFF00"/>
              </a:solidFill>
              <a:cs typeface="B Nazanin" panose="00000400000000000000"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16396209"/>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4118" name="CS ChemDraw Drawing" r:id="rId6" imgW="824461" imgH="790378" progId="ChemDraw.Document.6.0">
                  <p:embed/>
                </p:oleObj>
              </mc:Choice>
              <mc:Fallback>
                <p:oleObj name="CS ChemDraw Drawing" r:id="rId6" imgW="824461" imgH="790378" progId="ChemDraw.Document.6.0">
                  <p:embed/>
                  <p:pic>
                    <p:nvPicPr>
                      <p:cNvPr id="6" name="Object 5"/>
                      <p:cNvPicPr/>
                      <p:nvPr/>
                    </p:nvPicPr>
                    <p:blipFill>
                      <a:blip r:embed="rId7"/>
                      <a:stretch>
                        <a:fillRect/>
                      </a:stretch>
                    </p:blipFill>
                    <p:spPr>
                      <a:xfrm>
                        <a:off x="-5373" y="5942379"/>
                        <a:ext cx="918485" cy="881320"/>
                      </a:xfrm>
                      <a:prstGeom prst="rect">
                        <a:avLst/>
                      </a:prstGeom>
                    </p:spPr>
                  </p:pic>
                </p:oleObj>
              </mc:Fallback>
            </mc:AlternateContent>
          </a:graphicData>
        </a:graphic>
      </p:graphicFrame>
      <p:sp>
        <p:nvSpPr>
          <p:cNvPr id="7" name="TextBox 6"/>
          <p:cNvSpPr txBox="1"/>
          <p:nvPr/>
        </p:nvSpPr>
        <p:spPr>
          <a:xfrm>
            <a:off x="318977" y="6148657"/>
            <a:ext cx="327334" cy="400110"/>
          </a:xfrm>
          <a:prstGeom prst="rect">
            <a:avLst/>
          </a:prstGeom>
          <a:noFill/>
        </p:spPr>
        <p:txBody>
          <a:bodyPr wrap="none" rtlCol="0">
            <a:spAutoFit/>
          </a:bodyPr>
          <a:lstStyle/>
          <a:p>
            <a:r>
              <a:rPr lang="fa-IR" sz="2000" b="1" dirty="0" smtClean="0">
                <a:solidFill>
                  <a:srgbClr val="002060"/>
                </a:solidFill>
              </a:rPr>
              <a:t>3</a:t>
            </a:r>
            <a:endParaRPr lang="en-GB" sz="2000" b="1" dirty="0">
              <a:solidFill>
                <a:srgbClr val="002060"/>
              </a:solidFill>
            </a:endParaRPr>
          </a:p>
        </p:txBody>
      </p:sp>
    </p:spTree>
    <p:extLst>
      <p:ext uri="{BB962C8B-B14F-4D97-AF65-F5344CB8AC3E}">
        <p14:creationId xmlns:p14="http://schemas.microsoft.com/office/powerpoint/2010/main" val="2739637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116396209"/>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5142" name="CS ChemDraw Drawing" r:id="rId5" imgW="824461" imgH="790378" progId="ChemDraw.Document.6.0">
                  <p:embed/>
                </p:oleObj>
              </mc:Choice>
              <mc:Fallback>
                <p:oleObj name="CS ChemDraw Drawing" r:id="rId5" imgW="824461" imgH="790378" progId="ChemDraw.Document.6.0">
                  <p:embed/>
                  <p:pic>
                    <p:nvPicPr>
                      <p:cNvPr id="6" name="Object 5"/>
                      <p:cNvPicPr/>
                      <p:nvPr/>
                    </p:nvPicPr>
                    <p:blipFill>
                      <a:blip r:embed="rId6"/>
                      <a:stretch>
                        <a:fillRect/>
                      </a:stretch>
                    </p:blipFill>
                    <p:spPr>
                      <a:xfrm>
                        <a:off x="-5373" y="5942379"/>
                        <a:ext cx="918485" cy="881320"/>
                      </a:xfrm>
                      <a:prstGeom prst="rect">
                        <a:avLst/>
                      </a:prstGeom>
                    </p:spPr>
                  </p:pic>
                </p:oleObj>
              </mc:Fallback>
            </mc:AlternateContent>
          </a:graphicData>
        </a:graphic>
      </p:graphicFrame>
      <p:sp>
        <p:nvSpPr>
          <p:cNvPr id="8" name="TextBox 7"/>
          <p:cNvSpPr txBox="1"/>
          <p:nvPr/>
        </p:nvSpPr>
        <p:spPr>
          <a:xfrm>
            <a:off x="318977" y="6148657"/>
            <a:ext cx="327334" cy="400110"/>
          </a:xfrm>
          <a:prstGeom prst="rect">
            <a:avLst/>
          </a:prstGeom>
          <a:noFill/>
        </p:spPr>
        <p:txBody>
          <a:bodyPr wrap="none" rtlCol="0">
            <a:spAutoFit/>
          </a:bodyPr>
          <a:lstStyle/>
          <a:p>
            <a:r>
              <a:rPr lang="fa-IR" sz="2000" b="1" dirty="0" smtClean="0">
                <a:solidFill>
                  <a:srgbClr val="002060"/>
                </a:solidFill>
              </a:rPr>
              <a:t>4</a:t>
            </a:r>
            <a:endParaRPr lang="en-GB" sz="2000" b="1" dirty="0">
              <a:solidFill>
                <a:srgbClr val="002060"/>
              </a:solidFill>
            </a:endParaRPr>
          </a:p>
        </p:txBody>
      </p:sp>
      <p:sp>
        <p:nvSpPr>
          <p:cNvPr id="4" name="Rectangle 3"/>
          <p:cNvSpPr/>
          <p:nvPr/>
        </p:nvSpPr>
        <p:spPr>
          <a:xfrm>
            <a:off x="453869" y="2099548"/>
            <a:ext cx="11363572" cy="3785652"/>
          </a:xfrm>
          <a:prstGeom prst="rect">
            <a:avLst/>
          </a:prstGeom>
        </p:spPr>
        <p:txBody>
          <a:bodyPr wrap="square">
            <a:spAutoFit/>
          </a:bodyPr>
          <a:lstStyle/>
          <a:p>
            <a:pPr algn="just" rtl="1">
              <a:lnSpc>
                <a:spcPct val="200000"/>
              </a:lnSpc>
            </a:pPr>
            <a:r>
              <a:rPr lang="fa-IR" sz="2000" dirty="0">
                <a:cs typeface="B Nazanin" panose="00000400000000000000" pitchFamily="2" charset="-78"/>
              </a:rPr>
              <a:t>براي انجام كولومتري و الكتروليز از يك بشر </a:t>
            </a:r>
            <a:r>
              <a:rPr lang="fa-IR" sz="2000" dirty="0" smtClean="0">
                <a:cs typeface="B Nazanin" panose="00000400000000000000" pitchFamily="2" charset="-78"/>
              </a:rPr>
              <a:t>معمولي و تک جداره استفاده شده است. </a:t>
            </a:r>
            <a:r>
              <a:rPr lang="fa-IR" sz="2000" dirty="0">
                <a:cs typeface="B Nazanin" panose="00000400000000000000" pitchFamily="2" charset="-78"/>
              </a:rPr>
              <a:t>به </a:t>
            </a:r>
            <a:r>
              <a:rPr lang="fa-IR" sz="2000" dirty="0" smtClean="0">
                <a:cs typeface="B Nazanin" panose="00000400000000000000" pitchFamily="2" charset="-78"/>
              </a:rPr>
              <a:t>منظور آلکیلاسیون ترکیب آلی هیدروکینون، ابتدا 0/25 میلی مول هیدروکینون، 0/25 </a:t>
            </a:r>
            <a:r>
              <a:rPr lang="fa-IR" sz="2000" dirty="0">
                <a:cs typeface="B Nazanin" panose="00000400000000000000" pitchFamily="2" charset="-78"/>
              </a:rPr>
              <a:t>میلی </a:t>
            </a:r>
            <a:r>
              <a:rPr lang="fa-IR" sz="2000" dirty="0" smtClean="0">
                <a:cs typeface="B Nazanin" panose="00000400000000000000" pitchFamily="2" charset="-78"/>
              </a:rPr>
              <a:t>آلیل برماید، 0/5 میلی مول کلرید قلع، حدودا </a:t>
            </a:r>
            <a:r>
              <a:rPr lang="fa-IR" sz="2000" dirty="0">
                <a:cs typeface="B Nazanin" panose="00000400000000000000" pitchFamily="2" charset="-78"/>
              </a:rPr>
              <a:t>60 میلی </a:t>
            </a:r>
            <a:r>
              <a:rPr lang="fa-IR" sz="2000" dirty="0" smtClean="0">
                <a:cs typeface="B Nazanin" panose="00000400000000000000" pitchFamily="2" charset="-78"/>
              </a:rPr>
              <a:t>لیتر آب مقطر و 20 </a:t>
            </a:r>
            <a:r>
              <a:rPr lang="fa-IR" sz="2000" dirty="0">
                <a:cs typeface="B Nazanin" panose="00000400000000000000" pitchFamily="2" charset="-78"/>
              </a:rPr>
              <a:t>میلی لیتر اتانول </a:t>
            </a:r>
            <a:r>
              <a:rPr lang="fa-IR" sz="2000" dirty="0" smtClean="0">
                <a:cs typeface="B Nazanin" panose="00000400000000000000" pitchFamily="2" charset="-78"/>
              </a:rPr>
              <a:t>(برای </a:t>
            </a:r>
            <a:r>
              <a:rPr lang="fa-IR" sz="2000" dirty="0">
                <a:cs typeface="B Nazanin" panose="00000400000000000000" pitchFamily="2" charset="-78"/>
              </a:rPr>
              <a:t>انحلال </a:t>
            </a:r>
            <a:r>
              <a:rPr lang="fa-IR" sz="2000" dirty="0" smtClean="0">
                <a:cs typeface="B Nazanin" panose="00000400000000000000" pitchFamily="2" charset="-78"/>
              </a:rPr>
              <a:t>بهتر هیدروکینون) در </a:t>
            </a:r>
            <a:r>
              <a:rPr lang="fa-IR" sz="2000" dirty="0">
                <a:cs typeface="B Nazanin" panose="00000400000000000000" pitchFamily="2" charset="-78"/>
              </a:rPr>
              <a:t>ظرف ريخته و با اعمال </a:t>
            </a:r>
            <a:r>
              <a:rPr lang="fa-IR" sz="2000" dirty="0" smtClean="0">
                <a:cs typeface="B Nazanin" panose="00000400000000000000" pitchFamily="2" charset="-78"/>
              </a:rPr>
              <a:t>جریان ثابت 20 میلی آمپر الكتروليز </a:t>
            </a:r>
            <a:r>
              <a:rPr lang="fa-IR" sz="2000" dirty="0">
                <a:cs typeface="B Nazanin" panose="00000400000000000000" pitchFamily="2" charset="-78"/>
              </a:rPr>
              <a:t>آغاز گردید. </a:t>
            </a:r>
            <a:r>
              <a:rPr lang="fa-IR" sz="2000" dirty="0" smtClean="0">
                <a:cs typeface="B Nazanin" panose="00000400000000000000" pitchFamily="2" charset="-78"/>
              </a:rPr>
              <a:t>هنگامیکه </a:t>
            </a:r>
            <a:r>
              <a:rPr lang="fa-IR" sz="2000" dirty="0">
                <a:cs typeface="B Nazanin" panose="00000400000000000000" pitchFamily="2" charset="-78"/>
              </a:rPr>
              <a:t>جریان نهایی بیشتر از %95 مقدارجریان اولیه کاهش پیدا کرد، الکترولیز پایان یافت. </a:t>
            </a:r>
            <a:r>
              <a:rPr lang="fa-IR" sz="2000" dirty="0" smtClean="0">
                <a:cs typeface="B Nazanin" panose="00000400000000000000" pitchFamily="2" charset="-78"/>
              </a:rPr>
              <a:t>همچنین، پیشرفت الکترولیز توسط کروماتوگرافی لایه نازک بررسی گردید. </a:t>
            </a:r>
          </a:p>
          <a:p>
            <a:pPr algn="just" rtl="1">
              <a:lnSpc>
                <a:spcPct val="200000"/>
              </a:lnSpc>
            </a:pPr>
            <a:r>
              <a:rPr lang="fa-IR" sz="2000" dirty="0" smtClean="0">
                <a:cs typeface="B Nazanin" panose="00000400000000000000" pitchFamily="2" charset="-78"/>
              </a:rPr>
              <a:t>الکترودهای صفحه ای گرافیت بعنوان کاتد و آند انتخاب شده و در حین سنتز با مقداری استن برای حذف ترکیبات جذب شده شستشو داده شدند. بعد از تبخیر حلال آلی، محلول سنتزی توسط حلال اتیل استات استخراج گردید و فاز آلی آن با نمک سدیم سولفات خشک گردید. </a:t>
            </a:r>
            <a:endParaRPr lang="fa-IR" sz="2000" dirty="0">
              <a:cs typeface="B Nazanin" panose="00000400000000000000" pitchFamily="2" charset="-78"/>
            </a:endParaRPr>
          </a:p>
        </p:txBody>
      </p:sp>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977" y="2241437"/>
            <a:ext cx="7962874" cy="3655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116396209"/>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6166" name="CS ChemDraw Drawing" r:id="rId6" imgW="824461" imgH="790378" progId="ChemDraw.Document.6.0">
                  <p:embed/>
                </p:oleObj>
              </mc:Choice>
              <mc:Fallback>
                <p:oleObj name="CS ChemDraw Drawing" r:id="rId6" imgW="824461" imgH="790378" progId="ChemDraw.Document.6.0">
                  <p:embed/>
                  <p:pic>
                    <p:nvPicPr>
                      <p:cNvPr id="6" name="Object 5"/>
                      <p:cNvPicPr/>
                      <p:nvPr/>
                    </p:nvPicPr>
                    <p:blipFill>
                      <a:blip r:embed="rId7"/>
                      <a:stretch>
                        <a:fillRect/>
                      </a:stretch>
                    </p:blipFill>
                    <p:spPr>
                      <a:xfrm>
                        <a:off x="-5373" y="5942379"/>
                        <a:ext cx="918485" cy="881320"/>
                      </a:xfrm>
                      <a:prstGeom prst="rect">
                        <a:avLst/>
                      </a:prstGeom>
                    </p:spPr>
                  </p:pic>
                </p:oleObj>
              </mc:Fallback>
            </mc:AlternateContent>
          </a:graphicData>
        </a:graphic>
      </p:graphicFrame>
      <p:sp>
        <p:nvSpPr>
          <p:cNvPr id="8" name="TextBox 7"/>
          <p:cNvSpPr txBox="1"/>
          <p:nvPr/>
        </p:nvSpPr>
        <p:spPr>
          <a:xfrm>
            <a:off x="318977" y="6148657"/>
            <a:ext cx="327334" cy="400110"/>
          </a:xfrm>
          <a:prstGeom prst="rect">
            <a:avLst/>
          </a:prstGeom>
          <a:noFill/>
        </p:spPr>
        <p:txBody>
          <a:bodyPr wrap="none" rtlCol="0">
            <a:spAutoFit/>
          </a:bodyPr>
          <a:lstStyle/>
          <a:p>
            <a:r>
              <a:rPr lang="fa-IR" sz="2000" b="1" dirty="0" smtClean="0">
                <a:solidFill>
                  <a:srgbClr val="002060"/>
                </a:solidFill>
              </a:rPr>
              <a:t>5</a:t>
            </a:r>
            <a:endParaRPr lang="en-GB" sz="2000" b="1" dirty="0">
              <a:solidFill>
                <a:srgbClr val="002060"/>
              </a:solidFill>
            </a:endParaRPr>
          </a:p>
        </p:txBody>
      </p:sp>
      <p:sp>
        <p:nvSpPr>
          <p:cNvPr id="10" name="Rectangle 9"/>
          <p:cNvSpPr/>
          <p:nvPr/>
        </p:nvSpPr>
        <p:spPr>
          <a:xfrm>
            <a:off x="482644" y="5994769"/>
            <a:ext cx="10756064" cy="707886"/>
          </a:xfrm>
          <a:prstGeom prst="rect">
            <a:avLst/>
          </a:prstGeom>
        </p:spPr>
        <p:txBody>
          <a:bodyPr wrap="square">
            <a:spAutoFit/>
          </a:bodyPr>
          <a:lstStyle/>
          <a:p>
            <a:pPr algn="r" rtl="1"/>
            <a:r>
              <a:rPr lang="fa-IR" sz="2000" b="1" dirty="0" smtClean="0">
                <a:solidFill>
                  <a:srgbClr val="FF0000"/>
                </a:solidFill>
                <a:cs typeface="B Nazanin" panose="00000400000000000000" pitchFamily="2" charset="-78"/>
              </a:rPr>
              <a:t>طرح 2-</a:t>
            </a:r>
            <a:r>
              <a:rPr lang="fa-IR" sz="2000" dirty="0" smtClean="0">
                <a:cs typeface="B Nazanin" panose="00000400000000000000" pitchFamily="2" charset="-78"/>
              </a:rPr>
              <a:t> </a:t>
            </a:r>
            <a:r>
              <a:rPr lang="fa-IR" sz="2000" dirty="0" smtClean="0">
                <a:solidFill>
                  <a:srgbClr val="FFFF00"/>
                </a:solidFill>
                <a:cs typeface="B Nazanin" panose="00000400000000000000" pitchFamily="2" charset="-78"/>
              </a:rPr>
              <a:t>الف) شماتیک آلکیلاسیون </a:t>
            </a:r>
            <a:r>
              <a:rPr lang="fa-IR" sz="2000" dirty="0">
                <a:solidFill>
                  <a:srgbClr val="FFFF00"/>
                </a:solidFill>
                <a:cs typeface="B Nazanin" panose="00000400000000000000" pitchFamily="2" charset="-78"/>
              </a:rPr>
              <a:t>الکتروشیمیایی </a:t>
            </a:r>
            <a:r>
              <a:rPr lang="fa-IR" sz="2000" dirty="0" smtClean="0">
                <a:solidFill>
                  <a:srgbClr val="FFFF00"/>
                </a:solidFill>
                <a:cs typeface="B Nazanin" panose="00000400000000000000" pitchFamily="2" charset="-78"/>
              </a:rPr>
              <a:t>هیدروکینون کاتالیزشده </a:t>
            </a:r>
            <a:r>
              <a:rPr lang="fa-IR" sz="2000" dirty="0">
                <a:solidFill>
                  <a:srgbClr val="FFFF00"/>
                </a:solidFill>
                <a:cs typeface="B Nazanin" panose="00000400000000000000" pitchFamily="2" charset="-78"/>
              </a:rPr>
              <a:t>با </a:t>
            </a:r>
            <a:r>
              <a:rPr lang="fa-IR" sz="2000" dirty="0" smtClean="0">
                <a:solidFill>
                  <a:srgbClr val="FFFF00"/>
                </a:solidFill>
                <a:cs typeface="B Nazanin" panose="00000400000000000000" pitchFamily="2" charset="-78"/>
              </a:rPr>
              <a:t>قلع ب) طیف </a:t>
            </a:r>
            <a:r>
              <a:rPr lang="en-US" dirty="0" smtClean="0">
                <a:solidFill>
                  <a:srgbClr val="FFFF00"/>
                </a:solidFill>
                <a:cs typeface="B Nazanin" panose="00000400000000000000" pitchFamily="2" charset="-78"/>
              </a:rPr>
              <a:t>IR</a:t>
            </a:r>
            <a:r>
              <a:rPr lang="fa-IR" sz="2000" dirty="0" smtClean="0">
                <a:solidFill>
                  <a:srgbClr val="FFFF00"/>
                </a:solidFill>
                <a:cs typeface="B Nazanin" panose="00000400000000000000" pitchFamily="2" charset="-78"/>
              </a:rPr>
              <a:t> مربوط به محصول بدست آمده</a:t>
            </a:r>
            <a:endParaRPr lang="en-GB" sz="2000" dirty="0">
              <a:solidFill>
                <a:srgbClr val="FFFF00"/>
              </a:solidFill>
              <a:cs typeface="B Nazanin" panose="00000400000000000000" pitchFamily="2" charset="-78"/>
            </a:endParaRPr>
          </a:p>
          <a:p>
            <a:endParaRPr lang="en-GB" sz="2000" dirty="0">
              <a:solidFill>
                <a:schemeClr val="accent5">
                  <a:lumMod val="50000"/>
                </a:schemeClr>
              </a:solidFill>
              <a:cs typeface="B Nazanin" panose="00000400000000000000" pitchFamily="2" charset="-78"/>
            </a:endParaRPr>
          </a:p>
        </p:txBody>
      </p:sp>
      <p:sp>
        <p:nvSpPr>
          <p:cNvPr id="4" name="TextBox 3"/>
          <p:cNvSpPr txBox="1"/>
          <p:nvPr/>
        </p:nvSpPr>
        <p:spPr>
          <a:xfrm>
            <a:off x="9890102" y="2000181"/>
            <a:ext cx="503664" cy="461665"/>
          </a:xfrm>
          <a:prstGeom prst="rect">
            <a:avLst/>
          </a:prstGeom>
          <a:noFill/>
        </p:spPr>
        <p:txBody>
          <a:bodyPr wrap="none" rtlCol="1">
            <a:spAutoFit/>
          </a:bodyPr>
          <a:lstStyle/>
          <a:p>
            <a:r>
              <a:rPr lang="fa-IR" sz="2400" dirty="0" smtClean="0">
                <a:cs typeface="B Nazanin" panose="00000400000000000000" pitchFamily="2" charset="-78"/>
              </a:rPr>
              <a:t>الف</a:t>
            </a:r>
            <a:endParaRPr lang="fa-IR" dirty="0">
              <a:cs typeface="B Nazanin" panose="00000400000000000000" pitchFamily="2" charset="-78"/>
            </a:endParaRPr>
          </a:p>
        </p:txBody>
      </p:sp>
      <p:sp>
        <p:nvSpPr>
          <p:cNvPr id="11" name="TextBox 10"/>
          <p:cNvSpPr txBox="1"/>
          <p:nvPr/>
        </p:nvSpPr>
        <p:spPr>
          <a:xfrm>
            <a:off x="3872092" y="1840897"/>
            <a:ext cx="428322" cy="523220"/>
          </a:xfrm>
          <a:prstGeom prst="rect">
            <a:avLst/>
          </a:prstGeom>
          <a:noFill/>
        </p:spPr>
        <p:txBody>
          <a:bodyPr wrap="none" rtlCol="1">
            <a:spAutoFit/>
          </a:bodyPr>
          <a:lstStyle/>
          <a:p>
            <a:r>
              <a:rPr lang="fa-IR" sz="2800" dirty="0" smtClean="0">
                <a:cs typeface="B Nazanin" panose="00000400000000000000" pitchFamily="2" charset="-78"/>
              </a:rPr>
              <a:t>ب</a:t>
            </a:r>
            <a:endParaRPr lang="fa-IR" sz="2000" dirty="0">
              <a:cs typeface="B Nazanin" panose="00000400000000000000" pitchFamily="2" charset="-78"/>
            </a:endParaRPr>
          </a:p>
        </p:txBody>
      </p:sp>
      <p:pic>
        <p:nvPicPr>
          <p:cNvPr id="7" name="Picture 6"/>
          <p:cNvPicPr>
            <a:picLocks noChangeAspect="1"/>
          </p:cNvPicPr>
          <p:nvPr/>
        </p:nvPicPr>
        <p:blipFill>
          <a:blip r:embed="rId8"/>
          <a:stretch>
            <a:fillRect/>
          </a:stretch>
        </p:blipFill>
        <p:spPr>
          <a:xfrm>
            <a:off x="8386353" y="2559339"/>
            <a:ext cx="3298112" cy="3132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2125914"/>
            <a:ext cx="11621386" cy="4191518"/>
          </a:xfrm>
        </p:spPr>
        <p:txBody>
          <a:bodyPr>
            <a:normAutofit/>
          </a:bodyPr>
          <a:lstStyle/>
          <a:p>
            <a:pPr marL="0" indent="0" algn="just" rtl="1">
              <a:lnSpc>
                <a:spcPct val="150000"/>
              </a:lnSpc>
              <a:buNone/>
            </a:pPr>
            <a:r>
              <a:rPr lang="fa-IR" sz="2000" dirty="0" smtClean="0">
                <a:cs typeface="B Nazanin" panose="00000400000000000000" pitchFamily="2" charset="-78"/>
              </a:rPr>
              <a:t>الکترولیز محلول 0/25 میلی مولار از هیدروکینون و آلیل بروماید در جریان ثابت 20 میلی آمپر در سل تک جداره و در محلول شامل یون قلع انجام گرفته است. از الکترودهای گرافیت بعنوان آند و کاتد استفاده شده است. با اعمال جریان، هیدروکینون در سطح آند با از دست دادن دو الکترون و دو پروتون اکسید شده و به ترکیب پارابنزوکینون تبدیل می گردد. در سطح کاتد، یون قلع با گرفتن دو الکترون به قلع فلزی تبدیل شده و در ادامه، قلع فلزی وارد ساختار آلیل برماید می شود و معرف شبه گرینیارد تولید می شود. در محلول واکنش، پارابنروکینون ایجاد شده با معرف گرینیارد وارد واکنش شبه مایکل شده و در نهایت، محصول مورد نظر حاصل می گردد. این سنتز در شرایط کاملا سبز مانند استفاده از حلال سبز (اتانول)، شرایط دما و فشار محیطی، عدم استفاده از کاتالیزورهای سمی و اکسید کننده های شیمیایی انجام شده است. </a:t>
            </a:r>
          </a:p>
          <a:p>
            <a:pPr marL="0" indent="0" algn="just" rtl="1">
              <a:lnSpc>
                <a:spcPct val="150000"/>
              </a:lnSpc>
              <a:buNone/>
            </a:pPr>
            <a:r>
              <a:rPr lang="fa-IR" sz="2000" dirty="0" smtClean="0">
                <a:cs typeface="B Nazanin" panose="00000400000000000000" pitchFamily="2" charset="-78"/>
              </a:rPr>
              <a:t>طیف </a:t>
            </a:r>
            <a:r>
              <a:rPr lang="en-US" sz="1800" dirty="0" smtClean="0">
                <a:cs typeface="+mj-cs"/>
              </a:rPr>
              <a:t>IR</a:t>
            </a:r>
            <a:r>
              <a:rPr lang="fa-IR" sz="2000" dirty="0" smtClean="0">
                <a:cs typeface="B Nazanin" panose="00000400000000000000" pitchFamily="2" charset="-78"/>
              </a:rPr>
              <a:t> این ترکیب پیک های جدیدی در ناحیه 2900-2800  و همچنین ناحیه اثر انگشت کاملا متفاوتی مشاهده شده است. این تغییرات موید سنتز ترکیب جدید و آلکیلاسیون الکتروشیمیایی موفق می باشد. </a:t>
            </a:r>
            <a:endParaRPr lang="en-US" sz="2000"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116396209"/>
              </p:ext>
            </p:extLst>
          </p:nvPr>
        </p:nvGraphicFramePr>
        <p:xfrm>
          <a:off x="-5373" y="5942379"/>
          <a:ext cx="918485" cy="881320"/>
        </p:xfrm>
        <a:graphic>
          <a:graphicData uri="http://schemas.openxmlformats.org/presentationml/2006/ole">
            <mc:AlternateContent xmlns:mc="http://schemas.openxmlformats.org/markup-compatibility/2006">
              <mc:Choice xmlns:v="urn:schemas-microsoft-com:vml" Requires="v">
                <p:oleObj spid="_x0000_s7191" name="CS ChemDraw Drawing" r:id="rId5" imgW="824461" imgH="790378" progId="ChemDraw.Document.6.0">
                  <p:embed/>
                </p:oleObj>
              </mc:Choice>
              <mc:Fallback>
                <p:oleObj name="CS ChemDraw Drawing" r:id="rId5" imgW="824461" imgH="790378" progId="ChemDraw.Document.6.0">
                  <p:embed/>
                  <p:pic>
                    <p:nvPicPr>
                      <p:cNvPr id="6" name="Object 5"/>
                      <p:cNvPicPr/>
                      <p:nvPr/>
                    </p:nvPicPr>
                    <p:blipFill>
                      <a:blip r:embed="rId6"/>
                      <a:stretch>
                        <a:fillRect/>
                      </a:stretch>
                    </p:blipFill>
                    <p:spPr>
                      <a:xfrm>
                        <a:off x="-5373" y="5942379"/>
                        <a:ext cx="918485" cy="881320"/>
                      </a:xfrm>
                      <a:prstGeom prst="rect">
                        <a:avLst/>
                      </a:prstGeom>
                    </p:spPr>
                  </p:pic>
                </p:oleObj>
              </mc:Fallback>
            </mc:AlternateContent>
          </a:graphicData>
        </a:graphic>
      </p:graphicFrame>
      <p:sp>
        <p:nvSpPr>
          <p:cNvPr id="8" name="TextBox 7"/>
          <p:cNvSpPr txBox="1"/>
          <p:nvPr/>
        </p:nvSpPr>
        <p:spPr>
          <a:xfrm>
            <a:off x="318977" y="6148657"/>
            <a:ext cx="327334" cy="400110"/>
          </a:xfrm>
          <a:prstGeom prst="rect">
            <a:avLst/>
          </a:prstGeom>
          <a:noFill/>
        </p:spPr>
        <p:txBody>
          <a:bodyPr wrap="none" rtlCol="0">
            <a:spAutoFit/>
          </a:bodyPr>
          <a:lstStyle/>
          <a:p>
            <a:r>
              <a:rPr lang="fa-IR" sz="2000" b="1" dirty="0" smtClean="0">
                <a:solidFill>
                  <a:srgbClr val="002060"/>
                </a:solidFill>
              </a:rPr>
              <a:t>6</a:t>
            </a:r>
            <a:endParaRPr lang="en-GB" sz="2000" b="1" dirty="0">
              <a:solidFill>
                <a:srgbClr val="002060"/>
              </a:solidFill>
            </a:endParaRPr>
          </a:p>
        </p:txBody>
      </p:sp>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163135" y="1932095"/>
            <a:ext cx="11621386" cy="4191518"/>
          </a:xfrm>
        </p:spPr>
        <p:txBody>
          <a:bodyPr>
            <a:normAutofit/>
          </a:bodyPr>
          <a:lstStyle/>
          <a:p>
            <a:pPr marL="0" indent="0" algn="just">
              <a:lnSpc>
                <a:spcPct val="150000"/>
              </a:lnSpc>
              <a:spcBef>
                <a:spcPts val="300"/>
              </a:spcBef>
              <a:spcAft>
                <a:spcPts val="300"/>
              </a:spcAft>
              <a:buNone/>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Chan, T. H., Li, L., Yang, Y., Lu, W., ACS Publications,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2002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166–177.</a:t>
            </a:r>
            <a:endParaRPr lang="en-GB"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lgn="just">
              <a:lnSpc>
                <a:spcPct val="150000"/>
              </a:lnSpc>
              <a:spcBef>
                <a:spcPts val="300"/>
              </a:spcBef>
              <a:spcAft>
                <a:spcPts val="300"/>
              </a:spcAft>
              <a:buNone/>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Y., Zhang, J.W., Li, J.-M., Liu, Shi. S.-L., ACS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Catal</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2018</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9, 1–6.</a:t>
            </a:r>
            <a:endParaRPr lang="en-GB"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lgn="just">
              <a:lnSpc>
                <a:spcPct val="150000"/>
              </a:lnSpc>
              <a:spcBef>
                <a:spcPts val="300"/>
              </a:spcBef>
              <a:spcAft>
                <a:spcPts val="300"/>
              </a:spcAft>
              <a:buNone/>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Ye, J., Li, S., Ma, S., Org. Lett.,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2012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14, 2312–2315.</a:t>
            </a:r>
            <a:endParaRPr lang="en-GB"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lgn="just">
              <a:lnSpc>
                <a:spcPct val="150000"/>
              </a:lnSpc>
              <a:spcBef>
                <a:spcPts val="300"/>
              </a:spcBef>
              <a:spcAft>
                <a:spcPts val="300"/>
              </a:spcAft>
              <a:buNone/>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Chen, F. Wang, T. Jiao, N. Chem. Rev.,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2014</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114, 8613–8661</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a-IR"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300"/>
              </a:spcAft>
              <a:buNone/>
            </a:pPr>
            <a:r>
              <a:rPr lang="fa-I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Zha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Z. Hui, A. Zhou, Y. Miao Wang, Q., Zhang. Z. Org. Lett.,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2005</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7, 1903–1905.</a:t>
            </a:r>
            <a:endParaRPr lang="en-GB" sz="2000" dirty="0">
              <a:latin typeface="Times New Roman" panose="02020603050405020304" pitchFamily="18" charset="0"/>
              <a:ea typeface="Times New Roman" panose="02020603050405020304" pitchFamily="18" charset="0"/>
              <a:cs typeface="Traditional Arabic" panose="02020603050405020304" pitchFamily="18" charset="-78"/>
            </a:endParaRPr>
          </a:p>
          <a:p>
            <a:pPr algn="just">
              <a:spcBef>
                <a:spcPts val="300"/>
              </a:spcBef>
              <a:spcAft>
                <a:spcPts val="300"/>
              </a:spcAft>
            </a:pPr>
            <a:endParaRPr lang="en-GB"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127305669"/>
              </p:ext>
            </p:extLst>
          </p:nvPr>
        </p:nvGraphicFramePr>
        <p:xfrm>
          <a:off x="-20610" y="5929794"/>
          <a:ext cx="918485" cy="881320"/>
        </p:xfrm>
        <a:graphic>
          <a:graphicData uri="http://schemas.openxmlformats.org/presentationml/2006/ole">
            <mc:AlternateContent xmlns:mc="http://schemas.openxmlformats.org/markup-compatibility/2006">
              <mc:Choice xmlns:v="urn:schemas-microsoft-com:vml" Requires="v">
                <p:oleObj spid="_x0000_s9237" name="CS ChemDraw Drawing" r:id="rId5" imgW="824461" imgH="790378" progId="ChemDraw.Document.6.0">
                  <p:embed/>
                </p:oleObj>
              </mc:Choice>
              <mc:Fallback>
                <p:oleObj name="CS ChemDraw Drawing" r:id="rId5" imgW="824461" imgH="790378" progId="ChemDraw.Document.6.0">
                  <p:embed/>
                  <p:pic>
                    <p:nvPicPr>
                      <p:cNvPr id="6" name="Object 5"/>
                      <p:cNvPicPr/>
                      <p:nvPr/>
                    </p:nvPicPr>
                    <p:blipFill>
                      <a:blip r:embed="rId6"/>
                      <a:stretch>
                        <a:fillRect/>
                      </a:stretch>
                    </p:blipFill>
                    <p:spPr>
                      <a:xfrm>
                        <a:off x="-20610" y="5929794"/>
                        <a:ext cx="918485" cy="881320"/>
                      </a:xfrm>
                      <a:prstGeom prst="rect">
                        <a:avLst/>
                      </a:prstGeom>
                    </p:spPr>
                  </p:pic>
                </p:oleObj>
              </mc:Fallback>
            </mc:AlternateContent>
          </a:graphicData>
        </a:graphic>
      </p:graphicFrame>
      <p:sp>
        <p:nvSpPr>
          <p:cNvPr id="8" name="TextBox 7"/>
          <p:cNvSpPr txBox="1"/>
          <p:nvPr/>
        </p:nvSpPr>
        <p:spPr>
          <a:xfrm>
            <a:off x="303740" y="6136072"/>
            <a:ext cx="327334" cy="400110"/>
          </a:xfrm>
          <a:prstGeom prst="rect">
            <a:avLst/>
          </a:prstGeom>
          <a:noFill/>
        </p:spPr>
        <p:txBody>
          <a:bodyPr wrap="none" rtlCol="0">
            <a:spAutoFit/>
          </a:bodyPr>
          <a:lstStyle/>
          <a:p>
            <a:r>
              <a:rPr lang="fa-IR" sz="2000" b="1" dirty="0" smtClean="0">
                <a:solidFill>
                  <a:srgbClr val="002060"/>
                </a:solidFill>
              </a:rPr>
              <a:t>7</a:t>
            </a:r>
            <a:endParaRPr lang="en-GB" sz="2000" b="1" dirty="0">
              <a:solidFill>
                <a:srgbClr val="002060"/>
              </a:solidFill>
            </a:endParaRPr>
          </a:p>
        </p:txBody>
      </p:sp>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226</TotalTime>
  <Words>1013</Words>
  <Application>Microsoft Office PowerPoint</Application>
  <PresentationFormat>Widescreen</PresentationFormat>
  <Paragraphs>44</Paragraphs>
  <Slides>8</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20" baseType="lpstr">
      <vt:lpstr>Arial</vt:lpstr>
      <vt:lpstr>Times New Roman</vt:lpstr>
      <vt:lpstr>Arial Rounded MT Bold</vt:lpstr>
      <vt:lpstr>B Zar</vt:lpstr>
      <vt:lpstr>Traditional Arabic</vt:lpstr>
      <vt:lpstr>Trebuchet MS</vt:lpstr>
      <vt:lpstr>B Titr</vt:lpstr>
      <vt:lpstr>Wingdings</vt:lpstr>
      <vt:lpstr>Calibri</vt:lpstr>
      <vt:lpstr>B Nazanin</vt:lpstr>
      <vt:lpstr>Berlin</vt:lpstr>
      <vt:lpstr>CS ChemDraw Drawing</vt:lpstr>
      <vt:lpstr>استفاده از روش های الکتروشیمیایی برای آلکیلاسیون ترکیبات آلی</vt:lpstr>
      <vt:lpstr>چکیده</vt:lpstr>
      <vt:lpstr>مقدمه</vt:lpstr>
      <vt:lpstr>مقدمه</vt:lpstr>
      <vt:lpstr>روش‌ انجام تحقیق</vt:lpstr>
      <vt:lpstr>نتایج</vt:lpstr>
      <vt:lpstr>بحث و نتیجه‌گیری</vt:lpstr>
      <vt:lpstr>منابع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Khazalpour</cp:lastModifiedBy>
  <cp:revision>49</cp:revision>
  <dcterms:created xsi:type="dcterms:W3CDTF">2020-11-15T07:43:14Z</dcterms:created>
  <dcterms:modified xsi:type="dcterms:W3CDTF">2020-12-03T20:55:08Z</dcterms:modified>
</cp:coreProperties>
</file>